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
  </p:notesMasterIdLst>
  <p:handoutMasterIdLst>
    <p:handoutMasterId r:id="rId8"/>
  </p:handoutMasterIdLst>
  <p:sldIdLst>
    <p:sldId id="256" r:id="rId5"/>
    <p:sldId id="257" r:id="rId6"/>
  </p:sldIdLst>
  <p:sldSz cx="10691813"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68" autoAdjust="0"/>
    <p:restoredTop sz="80662" autoAdjust="0"/>
  </p:normalViewPr>
  <p:slideViewPr>
    <p:cSldViewPr snapToGrid="0">
      <p:cViewPr varScale="1">
        <p:scale>
          <a:sx n="71" d="100"/>
          <a:sy n="71" d="100"/>
        </p:scale>
        <p:origin x="332" y="44"/>
      </p:cViewPr>
      <p:guideLst/>
    </p:cSldViewPr>
  </p:slideViewPr>
  <p:notesTextViewPr>
    <p:cViewPr>
      <p:scale>
        <a:sx n="1" d="1"/>
        <a:sy n="1" d="1"/>
      </p:scale>
      <p:origin x="0" y="0"/>
    </p:cViewPr>
  </p:notesTextViewPr>
  <p:notesViewPr>
    <p:cSldViewPr snapToGrid="0">
      <p:cViewPr varScale="1">
        <p:scale>
          <a:sx n="62" d="100"/>
          <a:sy n="62" d="100"/>
        </p:scale>
        <p:origin x="2371"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0F0483C-A193-ABCF-9279-254F1A60592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B2B88CD-03A1-9EC2-88D0-2E5F46F42BE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65987F2-3541-454D-891A-322944C5759C}" type="datetimeFigureOut">
              <a:rPr lang="en-GB" smtClean="0"/>
              <a:t>20/07/2026</a:t>
            </a:fld>
            <a:endParaRPr lang="en-GB"/>
          </a:p>
        </p:txBody>
      </p:sp>
      <p:sp>
        <p:nvSpPr>
          <p:cNvPr id="4" name="Footer Placeholder 3">
            <a:extLst>
              <a:ext uri="{FF2B5EF4-FFF2-40B4-BE49-F238E27FC236}">
                <a16:creationId xmlns:a16="http://schemas.microsoft.com/office/drawing/2014/main" id="{817112AA-D0B5-D945-FDEE-CBA0E136C1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B5E42F6D-37DB-5A52-1759-D8BDB406ABB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8E4407-89FC-46F6-A300-FCD64CA439C6}" type="slidenum">
              <a:rPr lang="en-GB" smtClean="0"/>
              <a:t>‹#›</a:t>
            </a:fld>
            <a:endParaRPr lang="en-GB"/>
          </a:p>
        </p:txBody>
      </p:sp>
    </p:spTree>
    <p:extLst>
      <p:ext uri="{BB962C8B-B14F-4D97-AF65-F5344CB8AC3E}">
        <p14:creationId xmlns:p14="http://schemas.microsoft.com/office/powerpoint/2010/main" val="7527189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B7474C-60C7-4663-8AC3-E35FFD79B28F}" type="datetimeFigureOut">
              <a:rPr lang="en-GB" smtClean="0"/>
              <a:t>20/07/2026</a:t>
            </a:fld>
            <a:endParaRPr lang="en-GB"/>
          </a:p>
        </p:txBody>
      </p:sp>
      <p:sp>
        <p:nvSpPr>
          <p:cNvPr id="4" name="Slide Image Placeholder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75ED8B-6399-437F-AAE0-EA831850DCCA}" type="slidenum">
              <a:rPr lang="en-GB" smtClean="0"/>
              <a:t>‹#›</a:t>
            </a:fld>
            <a:endParaRPr lang="en-GB"/>
          </a:p>
        </p:txBody>
      </p:sp>
    </p:spTree>
    <p:extLst>
      <p:ext uri="{BB962C8B-B14F-4D97-AF65-F5344CB8AC3E}">
        <p14:creationId xmlns:p14="http://schemas.microsoft.com/office/powerpoint/2010/main" val="656177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75ED8B-6399-437F-AAE0-EA831850DCCA}" type="slidenum">
              <a:rPr lang="en-GB" smtClean="0"/>
              <a:t>1</a:t>
            </a:fld>
            <a:endParaRPr lang="en-GB"/>
          </a:p>
        </p:txBody>
      </p:sp>
    </p:spTree>
    <p:extLst>
      <p:ext uri="{BB962C8B-B14F-4D97-AF65-F5344CB8AC3E}">
        <p14:creationId xmlns:p14="http://schemas.microsoft.com/office/powerpoint/2010/main" val="3229991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75ED8B-6399-437F-AAE0-EA831850DCCA}" type="slidenum">
              <a:rPr lang="en-GB" smtClean="0"/>
              <a:t>2</a:t>
            </a:fld>
            <a:endParaRPr lang="en-GB"/>
          </a:p>
        </p:txBody>
      </p:sp>
    </p:spTree>
    <p:extLst>
      <p:ext uri="{BB962C8B-B14F-4D97-AF65-F5344CB8AC3E}">
        <p14:creationId xmlns:p14="http://schemas.microsoft.com/office/powerpoint/2010/main" val="31473111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irst page">
    <p:spTree>
      <p:nvGrpSpPr>
        <p:cNvPr id="1" name=""/>
        <p:cNvGrpSpPr/>
        <p:nvPr/>
      </p:nvGrpSpPr>
      <p:grpSpPr>
        <a:xfrm>
          <a:off x="0" y="0"/>
          <a:ext cx="0" cy="0"/>
          <a:chOff x="0" y="0"/>
          <a:chExt cx="0" cy="0"/>
        </a:xfrm>
      </p:grpSpPr>
      <p:pic>
        <p:nvPicPr>
          <p:cNvPr id="28" name="Picture 27" descr="The Child Safeguarding Practice Review Panel. 7 minute briefing.">
            <a:extLst>
              <a:ext uri="{FF2B5EF4-FFF2-40B4-BE49-F238E27FC236}">
                <a16:creationId xmlns:a16="http://schemas.microsoft.com/office/drawing/2014/main" id="{95C5BA0B-2117-99C0-A161-B1076F9FB0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 y="0"/>
            <a:ext cx="10699200" cy="7626057"/>
          </a:xfrm>
          <a:prstGeom prst="rect">
            <a:avLst/>
          </a:prstGeom>
        </p:spPr>
      </p:pic>
      <p:sp>
        <p:nvSpPr>
          <p:cNvPr id="14" name="Text Placeholder 13">
            <a:extLst>
              <a:ext uri="{FF2B5EF4-FFF2-40B4-BE49-F238E27FC236}">
                <a16:creationId xmlns:a16="http://schemas.microsoft.com/office/drawing/2014/main" id="{BEB893F9-A3A4-83AD-67FD-40BF76E697AD}"/>
              </a:ext>
            </a:extLst>
          </p:cNvPr>
          <p:cNvSpPr>
            <a:spLocks noGrp="1"/>
          </p:cNvSpPr>
          <p:nvPr>
            <p:ph type="body" sz="quarter" idx="11" hasCustomPrompt="1"/>
          </p:nvPr>
        </p:nvSpPr>
        <p:spPr>
          <a:xfrm>
            <a:off x="458228" y="3475910"/>
            <a:ext cx="1979999" cy="216000"/>
          </a:xfrm>
        </p:spPr>
        <p:txBody>
          <a:bodyPr/>
          <a:lstStyle>
            <a:lvl1pPr>
              <a:defRPr sz="1400" cap="all" baseline="0"/>
            </a:lvl1pPr>
            <a:lvl2pPr>
              <a:buNone/>
              <a:defRPr/>
            </a:lvl2pPr>
          </a:lstStyle>
          <a:p>
            <a:pPr lvl="0"/>
            <a:r>
              <a:rPr lang="en-GB" dirty="0"/>
              <a:t>Title of report:</a:t>
            </a:r>
          </a:p>
        </p:txBody>
      </p:sp>
      <p:sp>
        <p:nvSpPr>
          <p:cNvPr id="2" name="Title 1"/>
          <p:cNvSpPr>
            <a:spLocks noGrp="1"/>
          </p:cNvSpPr>
          <p:nvPr>
            <p:ph type="title"/>
          </p:nvPr>
        </p:nvSpPr>
        <p:spPr>
          <a:xfrm>
            <a:off x="458227" y="3795274"/>
            <a:ext cx="1980000" cy="1980000"/>
          </a:xfrm>
        </p:spPr>
        <p:txBody>
          <a:bodyPr anchor="t" anchorCtr="0"/>
          <a:lstStyle>
            <a:lvl1pPr>
              <a:defRPr/>
            </a:lvl1pPr>
          </a:lstStyle>
          <a:p>
            <a:r>
              <a:rPr lang="en-GB"/>
              <a:t>Click to edit Master title style</a:t>
            </a:r>
            <a:endParaRPr lang="en-US" dirty="0"/>
          </a:p>
        </p:txBody>
      </p:sp>
      <p:sp>
        <p:nvSpPr>
          <p:cNvPr id="12" name="Text Placeholder 11">
            <a:extLst>
              <a:ext uri="{FF2B5EF4-FFF2-40B4-BE49-F238E27FC236}">
                <a16:creationId xmlns:a16="http://schemas.microsoft.com/office/drawing/2014/main" id="{780124C2-7157-8547-B073-792EA032B413}"/>
              </a:ext>
            </a:extLst>
          </p:cNvPr>
          <p:cNvSpPr>
            <a:spLocks noGrp="1"/>
          </p:cNvSpPr>
          <p:nvPr>
            <p:ph type="body" sz="quarter" idx="10" hasCustomPrompt="1"/>
          </p:nvPr>
        </p:nvSpPr>
        <p:spPr>
          <a:xfrm>
            <a:off x="458227" y="6595630"/>
            <a:ext cx="1980000" cy="180000"/>
          </a:xfrm>
        </p:spPr>
        <p:txBody>
          <a:bodyPr/>
          <a:lstStyle>
            <a:lvl1pPr>
              <a:defRPr/>
            </a:lvl1pPr>
            <a:lvl2pPr>
              <a:buNone/>
              <a:defRPr/>
            </a:lvl2pPr>
          </a:lstStyle>
          <a:p>
            <a:pPr lvl="0"/>
            <a:r>
              <a:rPr lang="en-GB" dirty="0"/>
              <a:t>Month YYYY</a:t>
            </a:r>
          </a:p>
        </p:txBody>
      </p:sp>
      <p:sp>
        <p:nvSpPr>
          <p:cNvPr id="16" name="Text Placeholder 15">
            <a:extLst>
              <a:ext uri="{FF2B5EF4-FFF2-40B4-BE49-F238E27FC236}">
                <a16:creationId xmlns:a16="http://schemas.microsoft.com/office/drawing/2014/main" id="{8F95D33D-9487-95D8-17F5-0C16C528EFC3}"/>
              </a:ext>
            </a:extLst>
          </p:cNvPr>
          <p:cNvSpPr>
            <a:spLocks noGrp="1"/>
          </p:cNvSpPr>
          <p:nvPr>
            <p:ph type="body" sz="quarter" idx="12"/>
          </p:nvPr>
        </p:nvSpPr>
        <p:spPr>
          <a:xfrm>
            <a:off x="3007627" y="1885138"/>
            <a:ext cx="2304000" cy="540000"/>
          </a:xfrm>
        </p:spPr>
        <p:txBody>
          <a:bodyPr/>
          <a:lstStyle>
            <a:lvl1pPr>
              <a:defRPr sz="1700" b="1">
                <a:solidFill>
                  <a:schemeClr val="accent2"/>
                </a:solidFill>
              </a:defRPr>
            </a:lvl1pPr>
            <a:lvl2pPr>
              <a:buNone/>
              <a:defRPr/>
            </a:lvl2pPr>
          </a:lstStyle>
          <a:p>
            <a:pPr lvl="0"/>
            <a:r>
              <a:rPr lang="en-GB"/>
              <a:t>Click to edit Master text styles</a:t>
            </a:r>
          </a:p>
        </p:txBody>
      </p:sp>
      <p:sp>
        <p:nvSpPr>
          <p:cNvPr id="22" name="Text Placeholder 21">
            <a:extLst>
              <a:ext uri="{FF2B5EF4-FFF2-40B4-BE49-F238E27FC236}">
                <a16:creationId xmlns:a16="http://schemas.microsoft.com/office/drawing/2014/main" id="{C849D748-DA47-D1F9-0257-1AEEF0A810BE}"/>
              </a:ext>
            </a:extLst>
          </p:cNvPr>
          <p:cNvSpPr>
            <a:spLocks noGrp="1"/>
          </p:cNvSpPr>
          <p:nvPr>
            <p:ph type="body" sz="quarter" idx="15"/>
          </p:nvPr>
        </p:nvSpPr>
        <p:spPr>
          <a:xfrm>
            <a:off x="3008313" y="2460978"/>
            <a:ext cx="2303462" cy="4320000"/>
          </a:xfrm>
        </p:spPr>
        <p:txBody>
          <a:bodyPr/>
          <a:lstStyle>
            <a:lvl1pPr>
              <a:defRPr sz="1400"/>
            </a:lvl1pPr>
          </a:lstStyle>
          <a:p>
            <a:pPr lvl="0"/>
            <a:r>
              <a:rPr lang="en-GB"/>
              <a:t>Click to edit Master text styles</a:t>
            </a:r>
          </a:p>
        </p:txBody>
      </p:sp>
      <p:sp>
        <p:nvSpPr>
          <p:cNvPr id="19" name="Text Placeholder 15">
            <a:extLst>
              <a:ext uri="{FF2B5EF4-FFF2-40B4-BE49-F238E27FC236}">
                <a16:creationId xmlns:a16="http://schemas.microsoft.com/office/drawing/2014/main" id="{C3E78506-0212-28F8-C34A-8A1D4E9D26FC}"/>
              </a:ext>
            </a:extLst>
          </p:cNvPr>
          <p:cNvSpPr>
            <a:spLocks noGrp="1"/>
          </p:cNvSpPr>
          <p:nvPr>
            <p:ph type="body" sz="quarter" idx="13"/>
          </p:nvPr>
        </p:nvSpPr>
        <p:spPr>
          <a:xfrm>
            <a:off x="5487826" y="1885138"/>
            <a:ext cx="2304000" cy="540000"/>
          </a:xfrm>
        </p:spPr>
        <p:txBody>
          <a:bodyPr/>
          <a:lstStyle>
            <a:lvl1pPr>
              <a:defRPr sz="1700" b="1">
                <a:solidFill>
                  <a:schemeClr val="accent2"/>
                </a:solidFill>
              </a:defRPr>
            </a:lvl1pPr>
            <a:lvl2pPr>
              <a:buNone/>
              <a:defRPr/>
            </a:lvl2pPr>
          </a:lstStyle>
          <a:p>
            <a:pPr lvl="0"/>
            <a:r>
              <a:rPr lang="en-GB"/>
              <a:t>Click to edit Master text styles</a:t>
            </a:r>
          </a:p>
        </p:txBody>
      </p:sp>
      <p:sp>
        <p:nvSpPr>
          <p:cNvPr id="24" name="Text Placeholder 23">
            <a:extLst>
              <a:ext uri="{FF2B5EF4-FFF2-40B4-BE49-F238E27FC236}">
                <a16:creationId xmlns:a16="http://schemas.microsoft.com/office/drawing/2014/main" id="{AC2BA9EB-42BD-DEE8-D362-47A9B5D81CB8}"/>
              </a:ext>
            </a:extLst>
          </p:cNvPr>
          <p:cNvSpPr>
            <a:spLocks noGrp="1"/>
          </p:cNvSpPr>
          <p:nvPr>
            <p:ph type="body" sz="quarter" idx="16"/>
          </p:nvPr>
        </p:nvSpPr>
        <p:spPr>
          <a:xfrm>
            <a:off x="5486468" y="2460978"/>
            <a:ext cx="2304000" cy="4320000"/>
          </a:xfrm>
        </p:spPr>
        <p:txBody>
          <a:bodyPr/>
          <a:lstStyle>
            <a:lvl1pPr>
              <a:spcAft>
                <a:spcPts val="600"/>
              </a:spcAft>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0" name="Text Placeholder 15">
            <a:extLst>
              <a:ext uri="{FF2B5EF4-FFF2-40B4-BE49-F238E27FC236}">
                <a16:creationId xmlns:a16="http://schemas.microsoft.com/office/drawing/2014/main" id="{70A9C803-7A06-7ED0-1E41-1B28ED52A5CA}"/>
              </a:ext>
            </a:extLst>
          </p:cNvPr>
          <p:cNvSpPr>
            <a:spLocks noGrp="1"/>
          </p:cNvSpPr>
          <p:nvPr>
            <p:ph type="body" sz="quarter" idx="14"/>
          </p:nvPr>
        </p:nvSpPr>
        <p:spPr>
          <a:xfrm>
            <a:off x="7968024" y="1885138"/>
            <a:ext cx="2304000" cy="540000"/>
          </a:xfrm>
        </p:spPr>
        <p:txBody>
          <a:bodyPr/>
          <a:lstStyle>
            <a:lvl1pPr>
              <a:defRPr sz="1700" b="1">
                <a:solidFill>
                  <a:schemeClr val="accent2"/>
                </a:solidFill>
              </a:defRPr>
            </a:lvl1pPr>
            <a:lvl2pPr>
              <a:buNone/>
              <a:defRPr/>
            </a:lvl2pPr>
          </a:lstStyle>
          <a:p>
            <a:pPr lvl="0"/>
            <a:r>
              <a:rPr lang="en-GB"/>
              <a:t>Click to edit Master text styles</a:t>
            </a:r>
          </a:p>
        </p:txBody>
      </p:sp>
      <p:sp>
        <p:nvSpPr>
          <p:cNvPr id="25" name="Text Placeholder 23">
            <a:extLst>
              <a:ext uri="{FF2B5EF4-FFF2-40B4-BE49-F238E27FC236}">
                <a16:creationId xmlns:a16="http://schemas.microsoft.com/office/drawing/2014/main" id="{BDBB16F8-752D-9CAE-10D1-E994CBF6FA81}"/>
              </a:ext>
            </a:extLst>
          </p:cNvPr>
          <p:cNvSpPr>
            <a:spLocks noGrp="1"/>
          </p:cNvSpPr>
          <p:nvPr>
            <p:ph type="body" sz="quarter" idx="17"/>
          </p:nvPr>
        </p:nvSpPr>
        <p:spPr>
          <a:xfrm>
            <a:off x="7965161" y="2462400"/>
            <a:ext cx="2304000" cy="4320000"/>
          </a:xfrm>
        </p:spPr>
        <p:txBody>
          <a:bodyPr/>
          <a:lstStyle>
            <a:lvl1pPr>
              <a:spcAft>
                <a:spcPts val="600"/>
              </a:spcAft>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4081544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ond page">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211CB801-62D5-DEEA-AE45-4E907A504685}"/>
              </a:ext>
            </a:extLst>
          </p:cNvPr>
          <p:cNvSpPr>
            <a:spLocks noGrp="1"/>
          </p:cNvSpPr>
          <p:nvPr>
            <p:ph type="body" sz="quarter" idx="18"/>
          </p:nvPr>
        </p:nvSpPr>
        <p:spPr>
          <a:xfrm>
            <a:off x="540343" y="1885138"/>
            <a:ext cx="2304000" cy="540000"/>
          </a:xfrm>
        </p:spPr>
        <p:txBody>
          <a:bodyPr/>
          <a:lstStyle>
            <a:lvl1pPr>
              <a:defRPr sz="1700" b="1">
                <a:solidFill>
                  <a:schemeClr val="accent2"/>
                </a:solidFill>
              </a:defRPr>
            </a:lvl1pPr>
            <a:lvl2pPr>
              <a:buNone/>
              <a:defRPr/>
            </a:lvl2pPr>
          </a:lstStyle>
          <a:p>
            <a:pPr lvl="0"/>
            <a:r>
              <a:rPr lang="en-GB"/>
              <a:t>Click to edit Master text styles</a:t>
            </a:r>
          </a:p>
        </p:txBody>
      </p:sp>
      <p:sp>
        <p:nvSpPr>
          <p:cNvPr id="7" name="Text Placeholder 23">
            <a:extLst>
              <a:ext uri="{FF2B5EF4-FFF2-40B4-BE49-F238E27FC236}">
                <a16:creationId xmlns:a16="http://schemas.microsoft.com/office/drawing/2014/main" id="{E8ADEFB0-BC61-24F6-67EA-4E756DCFF7F6}"/>
              </a:ext>
            </a:extLst>
          </p:cNvPr>
          <p:cNvSpPr>
            <a:spLocks noGrp="1"/>
          </p:cNvSpPr>
          <p:nvPr>
            <p:ph type="body" sz="quarter" idx="20"/>
          </p:nvPr>
        </p:nvSpPr>
        <p:spPr>
          <a:xfrm>
            <a:off x="542282" y="2460978"/>
            <a:ext cx="2304000" cy="4320000"/>
          </a:xfrm>
        </p:spPr>
        <p:txBody>
          <a:bodyPr/>
          <a:lstStyle>
            <a:lvl1pPr>
              <a:spcAft>
                <a:spcPts val="600"/>
              </a:spcAft>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Text Placeholder 15">
            <a:extLst>
              <a:ext uri="{FF2B5EF4-FFF2-40B4-BE49-F238E27FC236}">
                <a16:creationId xmlns:a16="http://schemas.microsoft.com/office/drawing/2014/main" id="{3648165E-8500-A44A-FD4E-410A5AD0C0BC}"/>
              </a:ext>
            </a:extLst>
          </p:cNvPr>
          <p:cNvSpPr>
            <a:spLocks noGrp="1"/>
          </p:cNvSpPr>
          <p:nvPr>
            <p:ph type="body" sz="quarter" idx="19"/>
          </p:nvPr>
        </p:nvSpPr>
        <p:spPr>
          <a:xfrm>
            <a:off x="3016237" y="1885138"/>
            <a:ext cx="2304000" cy="540000"/>
          </a:xfrm>
        </p:spPr>
        <p:txBody>
          <a:bodyPr/>
          <a:lstStyle>
            <a:lvl1pPr>
              <a:defRPr sz="1700" b="1">
                <a:solidFill>
                  <a:schemeClr val="accent2"/>
                </a:solidFill>
              </a:defRPr>
            </a:lvl1pPr>
            <a:lvl2pPr>
              <a:buNone/>
              <a:defRPr/>
            </a:lvl2pPr>
          </a:lstStyle>
          <a:p>
            <a:pPr lvl="0"/>
            <a:r>
              <a:rPr lang="en-GB"/>
              <a:t>Click to edit Master text styles</a:t>
            </a:r>
          </a:p>
        </p:txBody>
      </p:sp>
      <p:sp>
        <p:nvSpPr>
          <p:cNvPr id="8" name="Text Placeholder 23">
            <a:extLst>
              <a:ext uri="{FF2B5EF4-FFF2-40B4-BE49-F238E27FC236}">
                <a16:creationId xmlns:a16="http://schemas.microsoft.com/office/drawing/2014/main" id="{3087E6F7-0473-60EA-54C3-D99C101DF182}"/>
              </a:ext>
            </a:extLst>
          </p:cNvPr>
          <p:cNvSpPr>
            <a:spLocks noGrp="1"/>
          </p:cNvSpPr>
          <p:nvPr>
            <p:ph type="body" sz="quarter" idx="21"/>
          </p:nvPr>
        </p:nvSpPr>
        <p:spPr>
          <a:xfrm>
            <a:off x="3016575" y="2462400"/>
            <a:ext cx="2304000" cy="4320000"/>
          </a:xfrm>
        </p:spPr>
        <p:txBody>
          <a:bodyPr/>
          <a:lstStyle>
            <a:lvl1pPr>
              <a:spcAft>
                <a:spcPts val="600"/>
              </a:spcAft>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9" name="Text Placeholder 15">
            <a:extLst>
              <a:ext uri="{FF2B5EF4-FFF2-40B4-BE49-F238E27FC236}">
                <a16:creationId xmlns:a16="http://schemas.microsoft.com/office/drawing/2014/main" id="{C3E78506-0212-28F8-C34A-8A1D4E9D26FC}"/>
              </a:ext>
            </a:extLst>
          </p:cNvPr>
          <p:cNvSpPr>
            <a:spLocks noGrp="1"/>
          </p:cNvSpPr>
          <p:nvPr>
            <p:ph type="body" sz="quarter" idx="13"/>
          </p:nvPr>
        </p:nvSpPr>
        <p:spPr>
          <a:xfrm>
            <a:off x="5492131" y="1885138"/>
            <a:ext cx="2304000" cy="540000"/>
          </a:xfrm>
        </p:spPr>
        <p:txBody>
          <a:bodyPr/>
          <a:lstStyle>
            <a:lvl1pPr>
              <a:defRPr sz="1700" b="1">
                <a:solidFill>
                  <a:schemeClr val="accent2"/>
                </a:solidFill>
              </a:defRPr>
            </a:lvl1pPr>
            <a:lvl2pPr>
              <a:buNone/>
              <a:defRPr/>
            </a:lvl2pPr>
          </a:lstStyle>
          <a:p>
            <a:pPr lvl="0"/>
            <a:r>
              <a:rPr lang="en-GB"/>
              <a:t>Click to edit Master text styles</a:t>
            </a:r>
          </a:p>
        </p:txBody>
      </p:sp>
      <p:sp>
        <p:nvSpPr>
          <p:cNvPr id="24" name="Text Placeholder 23">
            <a:extLst>
              <a:ext uri="{FF2B5EF4-FFF2-40B4-BE49-F238E27FC236}">
                <a16:creationId xmlns:a16="http://schemas.microsoft.com/office/drawing/2014/main" id="{AC2BA9EB-42BD-DEE8-D362-47A9B5D81CB8}"/>
              </a:ext>
            </a:extLst>
          </p:cNvPr>
          <p:cNvSpPr>
            <a:spLocks noGrp="1"/>
          </p:cNvSpPr>
          <p:nvPr>
            <p:ph type="body" sz="quarter" idx="16"/>
          </p:nvPr>
        </p:nvSpPr>
        <p:spPr>
          <a:xfrm>
            <a:off x="5490868" y="2460978"/>
            <a:ext cx="2304000" cy="4320000"/>
          </a:xfrm>
        </p:spPr>
        <p:txBody>
          <a:bodyPr/>
          <a:lstStyle>
            <a:lvl1pPr>
              <a:spcAft>
                <a:spcPts val="600"/>
              </a:spcAft>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0" name="Text Placeholder 15">
            <a:extLst>
              <a:ext uri="{FF2B5EF4-FFF2-40B4-BE49-F238E27FC236}">
                <a16:creationId xmlns:a16="http://schemas.microsoft.com/office/drawing/2014/main" id="{70A9C803-7A06-7ED0-1E41-1B28ED52A5CA}"/>
              </a:ext>
            </a:extLst>
          </p:cNvPr>
          <p:cNvSpPr>
            <a:spLocks noGrp="1"/>
          </p:cNvSpPr>
          <p:nvPr>
            <p:ph type="body" sz="quarter" idx="14"/>
          </p:nvPr>
        </p:nvSpPr>
        <p:spPr>
          <a:xfrm>
            <a:off x="7968024" y="1885138"/>
            <a:ext cx="2304000" cy="540000"/>
          </a:xfrm>
        </p:spPr>
        <p:txBody>
          <a:bodyPr/>
          <a:lstStyle>
            <a:lvl1pPr>
              <a:defRPr sz="1700" b="1">
                <a:solidFill>
                  <a:schemeClr val="accent2"/>
                </a:solidFill>
              </a:defRPr>
            </a:lvl1pPr>
            <a:lvl2pPr>
              <a:buNone/>
              <a:defRPr/>
            </a:lvl2pPr>
          </a:lstStyle>
          <a:p>
            <a:pPr lvl="0"/>
            <a:r>
              <a:rPr lang="en-GB"/>
              <a:t>Click to edit Master text styles</a:t>
            </a:r>
          </a:p>
        </p:txBody>
      </p:sp>
      <p:sp>
        <p:nvSpPr>
          <p:cNvPr id="25" name="Text Placeholder 23">
            <a:extLst>
              <a:ext uri="{FF2B5EF4-FFF2-40B4-BE49-F238E27FC236}">
                <a16:creationId xmlns:a16="http://schemas.microsoft.com/office/drawing/2014/main" id="{BDBB16F8-752D-9CAE-10D1-E994CBF6FA81}"/>
              </a:ext>
            </a:extLst>
          </p:cNvPr>
          <p:cNvSpPr>
            <a:spLocks noGrp="1"/>
          </p:cNvSpPr>
          <p:nvPr>
            <p:ph type="body" sz="quarter" idx="17"/>
          </p:nvPr>
        </p:nvSpPr>
        <p:spPr>
          <a:xfrm>
            <a:off x="7965161" y="2462400"/>
            <a:ext cx="2304000" cy="4320000"/>
          </a:xfrm>
        </p:spPr>
        <p:txBody>
          <a:bodyPr/>
          <a:lstStyle>
            <a:lvl1pPr>
              <a:spcAft>
                <a:spcPts val="600"/>
              </a:spcAft>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pic>
        <p:nvPicPr>
          <p:cNvPr id="10" name="Picture 9">
            <a:extLst>
              <a:ext uri="{FF2B5EF4-FFF2-40B4-BE49-F238E27FC236}">
                <a16:creationId xmlns:a16="http://schemas.microsoft.com/office/drawing/2014/main" id="{49BBD389-C42B-2B0C-21DB-0B2082EFAE84}"/>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0692000" cy="7620925"/>
          </a:xfrm>
          <a:prstGeom prst="rect">
            <a:avLst/>
          </a:prstGeom>
        </p:spPr>
      </p:pic>
    </p:spTree>
    <p:extLst>
      <p:ext uri="{BB962C8B-B14F-4D97-AF65-F5344CB8AC3E}">
        <p14:creationId xmlns:p14="http://schemas.microsoft.com/office/powerpoint/2010/main" val="16223374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0" tIns="0" rIns="0" bIns="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0" tIns="0" rIns="0" bIns="0" rtlCol="0" anchor="ctr"/>
          <a:lstStyle>
            <a:lvl1pPr algn="l">
              <a:defRPr sz="1200">
                <a:solidFill>
                  <a:schemeClr val="tx1"/>
                </a:solidFill>
              </a:defRPr>
            </a:lvl1pPr>
          </a:lstStyle>
          <a:p>
            <a:fld id="{A403D75D-31F8-4C4F-BAB3-8C1A329C808B}" type="datetimeFigureOut">
              <a:rPr lang="en-GB" smtClean="0"/>
              <a:pPr/>
              <a:t>20/07/2026</a:t>
            </a:fld>
            <a:endParaRPr lang="en-GB" sz="1200"/>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0" tIns="0" rIns="0" bIns="0" rtlCol="0" anchor="ctr"/>
          <a:lstStyle>
            <a:lvl1pPr algn="ctr">
              <a:defRPr sz="1200">
                <a:solidFill>
                  <a:schemeClr val="tx1"/>
                </a:solidFill>
              </a:defRPr>
            </a:lvl1pPr>
          </a:lstStyle>
          <a:p>
            <a:endParaRPr lang="en-GB" sz="1200"/>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0" tIns="0" rIns="0" bIns="0" rtlCol="0" anchor="ctr"/>
          <a:lstStyle>
            <a:lvl1pPr algn="r">
              <a:defRPr sz="1200">
                <a:solidFill>
                  <a:schemeClr val="tx1"/>
                </a:solidFill>
              </a:defRPr>
            </a:lvl1pPr>
          </a:lstStyle>
          <a:p>
            <a:fld id="{A00D0848-57D2-4882-AAB8-F8C47E8D3DAB}" type="slidenum">
              <a:rPr lang="en-GB" smtClean="0"/>
              <a:pPr/>
              <a:t>‹#›</a:t>
            </a:fld>
            <a:endParaRPr lang="en-GB" sz="1200"/>
          </a:p>
        </p:txBody>
      </p:sp>
      <p:sp>
        <p:nvSpPr>
          <p:cNvPr id="9" name="TextBox 8">
            <a:extLst>
              <a:ext uri="{FF2B5EF4-FFF2-40B4-BE49-F238E27FC236}">
                <a16:creationId xmlns:a16="http://schemas.microsoft.com/office/drawing/2014/main" id="{31E8735D-F5CC-8E30-A5B3-F6415F11FDB6}"/>
              </a:ext>
            </a:extLst>
          </p:cNvPr>
          <p:cNvSpPr txBox="1"/>
          <p:nvPr userDrawn="1">
            <p:extLst>
              <p:ext uri="{1162E1C5-73C7-4A58-AE30-91384D911F3F}">
                <p184:classification xmlns:p184="http://schemas.microsoft.com/office/powerpoint/2018/4/main" val="hdr"/>
              </p:ext>
            </p:extLst>
          </p:nvPr>
        </p:nvSpPr>
        <p:spPr>
          <a:xfrm>
            <a:off x="4344162" y="63500"/>
            <a:ext cx="2032000"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 - FOR PUBLIC RELEASE</a:t>
            </a:r>
          </a:p>
        </p:txBody>
      </p:sp>
      <p:sp>
        <p:nvSpPr>
          <p:cNvPr id="10" name="TextBox 9">
            <a:extLst>
              <a:ext uri="{FF2B5EF4-FFF2-40B4-BE49-F238E27FC236}">
                <a16:creationId xmlns:a16="http://schemas.microsoft.com/office/drawing/2014/main" id="{DF5CB6F2-58FD-4F35-E2FB-20BC9C460381}"/>
              </a:ext>
            </a:extLst>
          </p:cNvPr>
          <p:cNvSpPr txBox="1"/>
          <p:nvPr userDrawn="1">
            <p:extLst>
              <p:ext uri="{1162E1C5-73C7-4A58-AE30-91384D911F3F}">
                <p184:classification xmlns:p184="http://schemas.microsoft.com/office/powerpoint/2018/4/main" val="ftr"/>
              </p:ext>
            </p:extLst>
          </p:nvPr>
        </p:nvSpPr>
        <p:spPr>
          <a:xfrm>
            <a:off x="4344162" y="7328535"/>
            <a:ext cx="2032000"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 - FOR PUBLIC RELEASE</a:t>
            </a:r>
          </a:p>
        </p:txBody>
      </p:sp>
    </p:spTree>
    <p:extLst>
      <p:ext uri="{BB962C8B-B14F-4D97-AF65-F5344CB8AC3E}">
        <p14:creationId xmlns:p14="http://schemas.microsoft.com/office/powerpoint/2010/main" val="4146125456"/>
      </p:ext>
    </p:extLst>
  </p:cSld>
  <p:clrMap bg1="lt1" tx1="dk1" bg2="lt2" tx2="dk2" accent1="accent1" accent2="accent2" accent3="accent3" accent4="accent4" accent5="accent5" accent6="accent6" hlink="hlink" folHlink="folHlink"/>
  <p:sldLayoutIdLst>
    <p:sldLayoutId id="2147483662" r:id="rId1"/>
    <p:sldLayoutId id="2147483663" r:id="rId2"/>
  </p:sldLayoutIdLst>
  <p:txStyles>
    <p:titleStyle>
      <a:lvl1pPr algn="l" defTabSz="1007943" rtl="0" eaLnBrk="1" latinLnBrk="0" hangingPunct="1">
        <a:lnSpc>
          <a:spcPct val="100000"/>
        </a:lnSpc>
        <a:spcBef>
          <a:spcPct val="0"/>
        </a:spcBef>
        <a:buNone/>
        <a:defRPr sz="1600" b="1" kern="1200">
          <a:solidFill>
            <a:schemeClr val="tx1"/>
          </a:solidFill>
          <a:latin typeface="+mj-lt"/>
          <a:ea typeface="+mj-ea"/>
          <a:cs typeface="+mj-cs"/>
        </a:defRPr>
      </a:lvl1pPr>
    </p:titleStyle>
    <p:bodyStyle>
      <a:lvl1pPr marL="0" indent="0" algn="l" defTabSz="1007943" rtl="0" eaLnBrk="1" latinLnBrk="0" hangingPunct="1">
        <a:lnSpc>
          <a:spcPct val="10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1pPr>
      <a:lvl2pPr marL="226800" indent="-226800" algn="l" defTabSz="1007943"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2pPr>
      <a:lvl3pPr marL="226800" indent="-226800" algn="l" defTabSz="1007943"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226800" indent="-226800" algn="l" defTabSz="1007943"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4pPr>
      <a:lvl5pPr marL="226800" indent="-226800" algn="l" defTabSz="1007943"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library.nspcc.org.uk/HeritageScripts/Hapi.dll/filetransfer/2025StockportSmithFamilyCSPR.pdf?filename=CC18C70DB7C8C3D49403BB94EB176F95207E5F66235DCA89651F5ED2BA2CCB261A257D3D3D99471B9299F9199E71BC7D1EB9CD5B45531DB8879B056525E2C75C5F08513A3B76FAD1480E8C99A088C83C7EA1C04781&amp;DataSetName=LIVEDAT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s://www.nice.org.uk/guidance/cg89/chapter/Recommendations" TargetMode="External"/><Relationship Id="rId3" Type="http://schemas.openxmlformats.org/officeDocument/2006/relationships/hyperlink" Target="http://www.childsafeguarding.independent-panel.uk/" TargetMode="External"/><Relationship Id="rId7" Type="http://schemas.openxmlformats.org/officeDocument/2006/relationships/hyperlink" Target="https://www.csacentre.org.uk/research-resources/key-messages/intra-familial-csa/"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learning.nspcc.org.uk/research-resources/learning-from-case-reviews/child-sexual-abuse" TargetMode="External"/><Relationship Id="rId5" Type="http://schemas.openxmlformats.org/officeDocument/2006/relationships/hyperlink" Target="https://learning.nspcc.org.uk/services-children-families/implementation-support-for-nspcc-services/graded-care-profile-2-gcp2" TargetMode="External"/><Relationship Id="rId4" Type="http://schemas.openxmlformats.org/officeDocument/2006/relationships/hyperlink" Target="https://library.nspcc.org.uk/HeritageScripts/Hapi.dll/filetransfer/2025StockportSmithFamilyCSPR.pdf?filename=CC18C70DB7C8C3D49403BB94EB176F95207E5F66235DCA89651F5ED2BA2CCB261A257D3D3D99471B9299F9199E71BC7D1EB9CD5B45531DB8879B056525E2C75C5F08513A3B76FAD1480E8C99A088C83C7EA1C04781&amp;DataSetName=LIVEDAT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A1D4BA-C3D4-00AE-80CD-14E6BCEBF18A}"/>
              </a:ext>
            </a:extLst>
          </p:cNvPr>
          <p:cNvSpPr>
            <a:spLocks noGrp="1"/>
          </p:cNvSpPr>
          <p:nvPr>
            <p:ph type="title"/>
          </p:nvPr>
        </p:nvSpPr>
        <p:spPr>
          <a:xfrm>
            <a:off x="458227" y="4185476"/>
            <a:ext cx="2231243" cy="1588898"/>
          </a:xfrm>
        </p:spPr>
        <p:txBody>
          <a:bodyPr>
            <a:normAutofit fontScale="90000"/>
          </a:bodyPr>
          <a:lstStyle/>
          <a:p>
            <a:r>
              <a:rPr lang="en-GB" sz="1300" b="0" dirty="0"/>
              <a:t>This case study is about a 13-year-old girl who was sexually abused by a relative.</a:t>
            </a:r>
            <a:br>
              <a:rPr lang="en-GB" sz="1300" b="0" dirty="0"/>
            </a:br>
            <a:r>
              <a:rPr lang="en-GB" sz="1300" b="0" dirty="0"/>
              <a:t>This briefing aims to share important learning about safeguarding children from sexual abuse.</a:t>
            </a:r>
            <a:br>
              <a:rPr lang="en-GB" b="0" dirty="0"/>
            </a:br>
            <a:br>
              <a:rPr lang="en-GB" b="0" dirty="0"/>
            </a:br>
            <a:br>
              <a:rPr lang="en-GB" dirty="0"/>
            </a:br>
            <a:endParaRPr lang="en-GB" dirty="0"/>
          </a:p>
        </p:txBody>
      </p:sp>
      <p:sp>
        <p:nvSpPr>
          <p:cNvPr id="7" name="Text Placeholder 6">
            <a:extLst>
              <a:ext uri="{FF2B5EF4-FFF2-40B4-BE49-F238E27FC236}">
                <a16:creationId xmlns:a16="http://schemas.microsoft.com/office/drawing/2014/main" id="{675B9AA3-4FFF-7600-CF56-93D3CC0BC316}"/>
              </a:ext>
            </a:extLst>
          </p:cNvPr>
          <p:cNvSpPr>
            <a:spLocks noGrp="1"/>
          </p:cNvSpPr>
          <p:nvPr>
            <p:ph type="body" sz="quarter" idx="10"/>
          </p:nvPr>
        </p:nvSpPr>
        <p:spPr/>
        <p:txBody>
          <a:bodyPr>
            <a:normAutofit lnSpcReduction="10000"/>
          </a:bodyPr>
          <a:lstStyle/>
          <a:p>
            <a:r>
              <a:rPr lang="en-GB" dirty="0"/>
              <a:t>April 2026</a:t>
            </a:r>
          </a:p>
        </p:txBody>
      </p:sp>
      <p:sp>
        <p:nvSpPr>
          <p:cNvPr id="8" name="Text Placeholder 7">
            <a:extLst>
              <a:ext uri="{FF2B5EF4-FFF2-40B4-BE49-F238E27FC236}">
                <a16:creationId xmlns:a16="http://schemas.microsoft.com/office/drawing/2014/main" id="{6F68C34E-3EE3-F128-4D6E-70F0672DA705}"/>
              </a:ext>
            </a:extLst>
          </p:cNvPr>
          <p:cNvSpPr>
            <a:spLocks noGrp="1"/>
          </p:cNvSpPr>
          <p:nvPr>
            <p:ph type="body" sz="quarter" idx="11"/>
          </p:nvPr>
        </p:nvSpPr>
        <p:spPr>
          <a:xfrm>
            <a:off x="458228" y="3475910"/>
            <a:ext cx="1979999" cy="507548"/>
          </a:xfrm>
        </p:spPr>
        <p:txBody>
          <a:bodyPr>
            <a:noAutofit/>
          </a:bodyPr>
          <a:lstStyle/>
          <a:p>
            <a:r>
              <a:rPr lang="en-GB" sz="1800" b="1" dirty="0"/>
              <a:t>LCSPR: </a:t>
            </a:r>
            <a:r>
              <a:rPr lang="en-GB" sz="1800" b="1" dirty="0">
                <a:hlinkClick r:id="rId3"/>
              </a:rPr>
              <a:t>THE SMITH FAMILY</a:t>
            </a:r>
            <a:endParaRPr lang="en-GB" sz="1800" b="1" dirty="0"/>
          </a:p>
        </p:txBody>
      </p:sp>
      <p:sp>
        <p:nvSpPr>
          <p:cNvPr id="9" name="Text Placeholder 8">
            <a:extLst>
              <a:ext uri="{FF2B5EF4-FFF2-40B4-BE49-F238E27FC236}">
                <a16:creationId xmlns:a16="http://schemas.microsoft.com/office/drawing/2014/main" id="{79138B91-2C31-ED45-E2C5-9F085AF397DC}"/>
              </a:ext>
            </a:extLst>
          </p:cNvPr>
          <p:cNvSpPr>
            <a:spLocks noGrp="1"/>
          </p:cNvSpPr>
          <p:nvPr>
            <p:ph type="body" sz="quarter" idx="12"/>
          </p:nvPr>
        </p:nvSpPr>
        <p:spPr/>
        <p:txBody>
          <a:bodyPr/>
          <a:lstStyle/>
          <a:p>
            <a:r>
              <a:rPr lang="en-GB" dirty="0"/>
              <a:t>About the Smith’s	 </a:t>
            </a:r>
          </a:p>
        </p:txBody>
      </p:sp>
      <p:sp>
        <p:nvSpPr>
          <p:cNvPr id="10" name="Text Placeholder 9">
            <a:extLst>
              <a:ext uri="{FF2B5EF4-FFF2-40B4-BE49-F238E27FC236}">
                <a16:creationId xmlns:a16="http://schemas.microsoft.com/office/drawing/2014/main" id="{D9CC3733-B8F4-E831-8573-E00361D99F10}"/>
              </a:ext>
            </a:extLst>
          </p:cNvPr>
          <p:cNvSpPr>
            <a:spLocks noGrp="1"/>
          </p:cNvSpPr>
          <p:nvPr>
            <p:ph type="body" sz="quarter" idx="13"/>
          </p:nvPr>
        </p:nvSpPr>
        <p:spPr/>
        <p:txBody>
          <a:bodyPr/>
          <a:lstStyle/>
          <a:p>
            <a:r>
              <a:rPr lang="en-GB" dirty="0"/>
              <a:t>Background</a:t>
            </a:r>
          </a:p>
        </p:txBody>
      </p:sp>
      <p:sp>
        <p:nvSpPr>
          <p:cNvPr id="11" name="Text Placeholder 10">
            <a:extLst>
              <a:ext uri="{FF2B5EF4-FFF2-40B4-BE49-F238E27FC236}">
                <a16:creationId xmlns:a16="http://schemas.microsoft.com/office/drawing/2014/main" id="{FF7F95AD-15C8-0B59-E9AB-88E71DDE85A6}"/>
              </a:ext>
            </a:extLst>
          </p:cNvPr>
          <p:cNvSpPr>
            <a:spLocks noGrp="1"/>
          </p:cNvSpPr>
          <p:nvPr>
            <p:ph type="body" sz="quarter" idx="14"/>
          </p:nvPr>
        </p:nvSpPr>
        <p:spPr>
          <a:xfrm>
            <a:off x="7968023" y="1885138"/>
            <a:ext cx="2723789" cy="540000"/>
          </a:xfrm>
        </p:spPr>
        <p:txBody>
          <a:bodyPr/>
          <a:lstStyle/>
          <a:p>
            <a:r>
              <a:rPr lang="en-GB" dirty="0"/>
              <a:t>Patterns and practice</a:t>
            </a:r>
          </a:p>
        </p:txBody>
      </p:sp>
      <p:sp>
        <p:nvSpPr>
          <p:cNvPr id="12" name="Text Placeholder 11">
            <a:extLst>
              <a:ext uri="{FF2B5EF4-FFF2-40B4-BE49-F238E27FC236}">
                <a16:creationId xmlns:a16="http://schemas.microsoft.com/office/drawing/2014/main" id="{80270399-9979-6177-1658-39350B7B6B9B}"/>
              </a:ext>
            </a:extLst>
          </p:cNvPr>
          <p:cNvSpPr>
            <a:spLocks noGrp="1"/>
          </p:cNvSpPr>
          <p:nvPr>
            <p:ph type="body" sz="quarter" idx="15"/>
          </p:nvPr>
        </p:nvSpPr>
        <p:spPr/>
        <p:txBody>
          <a:bodyPr>
            <a:noAutofit/>
          </a:bodyPr>
          <a:lstStyle/>
          <a:p>
            <a:r>
              <a:rPr lang="en-GB" sz="1200" dirty="0"/>
              <a:t>The Smith’s are a White British family consisting of two parents and seven children ranging in age from early childhood to teenagers. </a:t>
            </a:r>
          </a:p>
          <a:p>
            <a:r>
              <a:rPr lang="en-GB" sz="1200" dirty="0"/>
              <a:t>A relative disclosed to professionals that he had sexually abused a 13-year-old girl within the family and that her parents were aware of the abuse. He was found to be providing financial support to the family. </a:t>
            </a:r>
          </a:p>
          <a:p>
            <a:r>
              <a:rPr lang="en-GB" sz="1200" dirty="0"/>
              <a:t>When police attended, they found the home covered with rubbish and hoarded materials. The upstairs floorboards were saturated with faeces and urine and there was no heating, lighting or water. The police used their powers to remove the children. </a:t>
            </a:r>
          </a:p>
          <a:p>
            <a:endParaRPr lang="en-GB" sz="1200" dirty="0"/>
          </a:p>
        </p:txBody>
      </p:sp>
      <p:sp>
        <p:nvSpPr>
          <p:cNvPr id="13" name="Text Placeholder 12">
            <a:extLst>
              <a:ext uri="{FF2B5EF4-FFF2-40B4-BE49-F238E27FC236}">
                <a16:creationId xmlns:a16="http://schemas.microsoft.com/office/drawing/2014/main" id="{87CFD1A9-C82D-4355-2999-14D9A5CA58AD}"/>
              </a:ext>
            </a:extLst>
          </p:cNvPr>
          <p:cNvSpPr>
            <a:spLocks noGrp="1"/>
          </p:cNvSpPr>
          <p:nvPr>
            <p:ph type="body" sz="quarter" idx="16"/>
          </p:nvPr>
        </p:nvSpPr>
        <p:spPr>
          <a:xfrm>
            <a:off x="5487824" y="2425138"/>
            <a:ext cx="2480199" cy="4705539"/>
          </a:xfrm>
        </p:spPr>
        <p:txBody>
          <a:bodyPr>
            <a:normAutofit/>
          </a:bodyPr>
          <a:lstStyle/>
          <a:p>
            <a:r>
              <a:rPr lang="en-GB" dirty="0"/>
              <a:t>The Smith family were known to Children’s Social Care with several episodes of involvement over a ten-year period. Concerns involved bruising to the children, physical chastisement, a lack of adult supervision, poor school attendance and the emotional wellbeing of the children. </a:t>
            </a:r>
          </a:p>
          <a:p>
            <a:r>
              <a:rPr lang="en-GB" dirty="0"/>
              <a:t>Issues regarding the home conditions were raised by several professionals, including the police, employment and benefit workers, housing, education and tradespeople.</a:t>
            </a:r>
          </a:p>
          <a:p>
            <a:r>
              <a:rPr lang="en-GB" dirty="0"/>
              <a:t>The children had been subject of Team around the Child plans (five occasions) and Child Protection Plans (CPPs) under the category of neglect (two occasions).</a:t>
            </a:r>
          </a:p>
          <a:p>
            <a:endParaRPr lang="en-GB" dirty="0"/>
          </a:p>
        </p:txBody>
      </p:sp>
      <p:sp>
        <p:nvSpPr>
          <p:cNvPr id="14" name="Text Placeholder 13">
            <a:extLst>
              <a:ext uri="{FF2B5EF4-FFF2-40B4-BE49-F238E27FC236}">
                <a16:creationId xmlns:a16="http://schemas.microsoft.com/office/drawing/2014/main" id="{BA7FEA1F-F176-7A4C-C251-65427BC0D8C4}"/>
              </a:ext>
            </a:extLst>
          </p:cNvPr>
          <p:cNvSpPr>
            <a:spLocks noGrp="1"/>
          </p:cNvSpPr>
          <p:nvPr>
            <p:ph type="body" sz="quarter" idx="17"/>
          </p:nvPr>
        </p:nvSpPr>
        <p:spPr>
          <a:xfrm>
            <a:off x="7968023" y="2425138"/>
            <a:ext cx="2723790" cy="5017653"/>
          </a:xfrm>
        </p:spPr>
        <p:txBody>
          <a:bodyPr>
            <a:normAutofit lnSpcReduction="10000"/>
          </a:bodyPr>
          <a:lstStyle/>
          <a:p>
            <a:pPr lvl="0"/>
            <a:r>
              <a:rPr lang="en-GB" dirty="0"/>
              <a:t>The children often spent time with wider family members not known to agencies. Genograms were attempted, but the parents would not provide details about these individuals. </a:t>
            </a:r>
            <a:endParaRPr lang="en-GB" sz="2000" dirty="0"/>
          </a:p>
          <a:p>
            <a:pPr lvl="0"/>
            <a:r>
              <a:rPr lang="en-GB" dirty="0"/>
              <a:t>Crisis-driven responses took precedence, and chronologies were not effectively used in decision-making. </a:t>
            </a:r>
            <a:endParaRPr lang="en-GB" sz="2000" dirty="0"/>
          </a:p>
          <a:p>
            <a:pPr lvl="0"/>
            <a:r>
              <a:rPr lang="en-GB" dirty="0"/>
              <a:t>Multiple vulnerabilities increased the risk of grooming and abuse, and potential indicators of child sexual abuse were missed including:</a:t>
            </a:r>
            <a:endParaRPr lang="en-GB" sz="2000" dirty="0"/>
          </a:p>
          <a:p>
            <a:pPr lvl="1"/>
            <a:r>
              <a:rPr lang="en-GB" dirty="0"/>
              <a:t>The emergence of wetting behaviours during the day and night when the child.</a:t>
            </a:r>
          </a:p>
          <a:p>
            <a:pPr lvl="1"/>
            <a:r>
              <a:rPr lang="en-GB" dirty="0"/>
              <a:t>Two other girls in the family were seen by medical professionals with genital injuries however safeguarding guidelines were not followed.</a:t>
            </a:r>
            <a:endParaRPr lang="en-GB" sz="2000" dirty="0"/>
          </a:p>
          <a:p>
            <a:pPr lvl="1"/>
            <a:r>
              <a:rPr lang="en-GB" dirty="0"/>
              <a:t>Emotional outbursts and anxiety demonstrated by the children which were attributed solely to neglect.</a:t>
            </a:r>
            <a:endParaRPr lang="en-GB" sz="2000" dirty="0"/>
          </a:p>
          <a:p>
            <a:pPr lvl="1"/>
            <a:r>
              <a:rPr lang="en-GB" dirty="0"/>
              <a:t>Evidence of sexual abuse in previous generations. </a:t>
            </a:r>
            <a:endParaRPr lang="en-GB" sz="2000" dirty="0"/>
          </a:p>
          <a:p>
            <a:endParaRPr lang="en-GB" dirty="0"/>
          </a:p>
        </p:txBody>
      </p:sp>
      <p:sp>
        <p:nvSpPr>
          <p:cNvPr id="16" name="Rectangle 15">
            <a:extLst>
              <a:ext uri="{FF2B5EF4-FFF2-40B4-BE49-F238E27FC236}">
                <a16:creationId xmlns:a16="http://schemas.microsoft.com/office/drawing/2014/main" id="{4B13B8D9-71FC-96D9-F1FA-85E834E9180B}"/>
              </a:ext>
            </a:extLst>
          </p:cNvPr>
          <p:cNvSpPr/>
          <p:nvPr/>
        </p:nvSpPr>
        <p:spPr>
          <a:xfrm>
            <a:off x="3007627" y="468000"/>
            <a:ext cx="7261534" cy="396000"/>
          </a:xfrm>
          <a:prstGeom prst="rect">
            <a:avLst/>
          </a:prstGeom>
          <a:no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2"/>
                </a:solidFill>
              </a:rPr>
              <a:t>Safeguarding children from sexual abuse</a:t>
            </a:r>
          </a:p>
        </p:txBody>
      </p:sp>
    </p:spTree>
    <p:extLst>
      <p:ext uri="{BB962C8B-B14F-4D97-AF65-F5344CB8AC3E}">
        <p14:creationId xmlns:p14="http://schemas.microsoft.com/office/powerpoint/2010/main" val="2322611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F5E278-7CAC-EBF5-B4EC-6FD6FDC2DA97}"/>
              </a:ext>
            </a:extLst>
          </p:cNvPr>
          <p:cNvSpPr>
            <a:spLocks noGrp="1"/>
          </p:cNvSpPr>
          <p:nvPr>
            <p:ph type="body" sz="quarter" idx="18"/>
          </p:nvPr>
        </p:nvSpPr>
        <p:spPr/>
        <p:txBody>
          <a:bodyPr/>
          <a:lstStyle/>
          <a:p>
            <a:r>
              <a:rPr lang="en-GB" dirty="0"/>
              <a:t>Acknowledging good</a:t>
            </a:r>
          </a:p>
        </p:txBody>
      </p:sp>
      <p:sp>
        <p:nvSpPr>
          <p:cNvPr id="3" name="Text Placeholder 2">
            <a:extLst>
              <a:ext uri="{FF2B5EF4-FFF2-40B4-BE49-F238E27FC236}">
                <a16:creationId xmlns:a16="http://schemas.microsoft.com/office/drawing/2014/main" id="{F726A370-7467-70DD-536D-0A408D9AA164}"/>
              </a:ext>
            </a:extLst>
          </p:cNvPr>
          <p:cNvSpPr>
            <a:spLocks noGrp="1"/>
          </p:cNvSpPr>
          <p:nvPr>
            <p:ph type="body" sz="quarter" idx="20"/>
          </p:nvPr>
        </p:nvSpPr>
        <p:spPr/>
        <p:txBody>
          <a:bodyPr/>
          <a:lstStyle/>
          <a:p>
            <a:pPr lvl="0"/>
            <a:r>
              <a:rPr lang="en-GB" dirty="0"/>
              <a:t>Following the sexual abuse concerns, the Local Authority embedded a practice improvement process to support large families which included:</a:t>
            </a:r>
            <a:endParaRPr lang="en-GB" sz="1600" dirty="0"/>
          </a:p>
          <a:p>
            <a:pPr lvl="2"/>
            <a:r>
              <a:rPr lang="en-GB" dirty="0"/>
              <a:t>Co-allocation of two social workers.</a:t>
            </a:r>
            <a:endParaRPr lang="en-GB" sz="1600" dirty="0"/>
          </a:p>
          <a:p>
            <a:pPr lvl="2"/>
            <a:r>
              <a:rPr lang="en-GB" dirty="0"/>
              <a:t>Multi-agency peer supervision in child protection cases involving neglect. </a:t>
            </a:r>
            <a:endParaRPr lang="en-GB" sz="1600" dirty="0"/>
          </a:p>
          <a:p>
            <a:pPr lvl="0"/>
            <a:r>
              <a:rPr lang="en-GB" dirty="0"/>
              <a:t>Despite some difficulties in engaging with the parents, the social worker utilised the Graded Care Profile 2 (GCP2) twice with the family and each child was individually assessed. This is noted as good practice within the LCSPR. </a:t>
            </a:r>
            <a:endParaRPr lang="en-GB" sz="1600" dirty="0"/>
          </a:p>
        </p:txBody>
      </p:sp>
      <p:sp>
        <p:nvSpPr>
          <p:cNvPr id="4" name="Text Placeholder 3">
            <a:extLst>
              <a:ext uri="{FF2B5EF4-FFF2-40B4-BE49-F238E27FC236}">
                <a16:creationId xmlns:a16="http://schemas.microsoft.com/office/drawing/2014/main" id="{E6BA4FE0-B42A-7D6E-D25E-944CBDCE2E29}"/>
              </a:ext>
            </a:extLst>
          </p:cNvPr>
          <p:cNvSpPr>
            <a:spLocks noGrp="1"/>
          </p:cNvSpPr>
          <p:nvPr>
            <p:ph type="body" sz="quarter" idx="19"/>
          </p:nvPr>
        </p:nvSpPr>
        <p:spPr/>
        <p:txBody>
          <a:bodyPr/>
          <a:lstStyle/>
          <a:p>
            <a:r>
              <a:rPr lang="en-GB" dirty="0"/>
              <a:t>Key learning</a:t>
            </a:r>
          </a:p>
        </p:txBody>
      </p:sp>
      <p:sp>
        <p:nvSpPr>
          <p:cNvPr id="5" name="Text Placeholder 4">
            <a:extLst>
              <a:ext uri="{FF2B5EF4-FFF2-40B4-BE49-F238E27FC236}">
                <a16:creationId xmlns:a16="http://schemas.microsoft.com/office/drawing/2014/main" id="{01107882-BAA3-3738-2166-A591F93D27A1}"/>
              </a:ext>
            </a:extLst>
          </p:cNvPr>
          <p:cNvSpPr>
            <a:spLocks noGrp="1"/>
          </p:cNvSpPr>
          <p:nvPr>
            <p:ph type="body" sz="quarter" idx="21"/>
          </p:nvPr>
        </p:nvSpPr>
        <p:spPr>
          <a:xfrm>
            <a:off x="3016575" y="2462399"/>
            <a:ext cx="2304000" cy="4741289"/>
          </a:xfrm>
        </p:spPr>
        <p:txBody>
          <a:bodyPr>
            <a:normAutofit lnSpcReduction="10000"/>
          </a:bodyPr>
          <a:lstStyle/>
          <a:p>
            <a:pPr lvl="0"/>
            <a:r>
              <a:rPr lang="en-GB" dirty="0"/>
              <a:t>Chronologies and genograms which involve the parent’s own childhood histories, and the involvement of wider family members, aids the understanding of a family’s story.</a:t>
            </a:r>
          </a:p>
          <a:p>
            <a:pPr lvl="0"/>
            <a:r>
              <a:rPr lang="en-GB" dirty="0"/>
              <a:t>Children who have been neglected are particularly vulnerable to sexual abuse. Professional curiosity to explore the underlying reasons for children’s distress can lead to the identification of such abuse. </a:t>
            </a:r>
          </a:p>
          <a:p>
            <a:pPr lvl="0"/>
            <a:r>
              <a:rPr lang="en-GB" dirty="0"/>
              <a:t>NICE guidelines should be followed in medical settings when genital injuries are present.</a:t>
            </a:r>
          </a:p>
          <a:p>
            <a:pPr lvl="0"/>
            <a:r>
              <a:rPr lang="en-GB" dirty="0"/>
              <a:t>Observing a child’s world is important to help develop an understanding of their lived experience.</a:t>
            </a:r>
          </a:p>
          <a:p>
            <a:pPr lvl="0"/>
            <a:r>
              <a:rPr lang="en-GB" dirty="0"/>
              <a:t>Sexual abuse in previous generations can be a risk factor and increase the vulnerability of future generations to experiencing similar abuse.</a:t>
            </a:r>
          </a:p>
        </p:txBody>
      </p:sp>
      <p:sp>
        <p:nvSpPr>
          <p:cNvPr id="6" name="Text Placeholder 5">
            <a:extLst>
              <a:ext uri="{FF2B5EF4-FFF2-40B4-BE49-F238E27FC236}">
                <a16:creationId xmlns:a16="http://schemas.microsoft.com/office/drawing/2014/main" id="{E8F47D07-6C02-1DDF-A962-1D88DB6F58E0}"/>
              </a:ext>
            </a:extLst>
          </p:cNvPr>
          <p:cNvSpPr>
            <a:spLocks noGrp="1"/>
          </p:cNvSpPr>
          <p:nvPr>
            <p:ph type="body" sz="quarter" idx="13"/>
          </p:nvPr>
        </p:nvSpPr>
        <p:spPr/>
        <p:txBody>
          <a:bodyPr/>
          <a:lstStyle/>
          <a:p>
            <a:r>
              <a:rPr lang="en-GB" dirty="0"/>
              <a:t>Reflective questions</a:t>
            </a:r>
          </a:p>
        </p:txBody>
      </p:sp>
      <p:sp>
        <p:nvSpPr>
          <p:cNvPr id="7" name="Text Placeholder 6">
            <a:extLst>
              <a:ext uri="{FF2B5EF4-FFF2-40B4-BE49-F238E27FC236}">
                <a16:creationId xmlns:a16="http://schemas.microsoft.com/office/drawing/2014/main" id="{D4FB9C05-5ADE-3E28-CC67-EC4DB0DCA181}"/>
              </a:ext>
            </a:extLst>
          </p:cNvPr>
          <p:cNvSpPr>
            <a:spLocks noGrp="1"/>
          </p:cNvSpPr>
          <p:nvPr>
            <p:ph type="body" sz="quarter" idx="16"/>
          </p:nvPr>
        </p:nvSpPr>
        <p:spPr>
          <a:xfrm>
            <a:off x="5490868" y="2460977"/>
            <a:ext cx="2304000" cy="4875488"/>
          </a:xfrm>
        </p:spPr>
        <p:txBody>
          <a:bodyPr>
            <a:normAutofit/>
          </a:bodyPr>
          <a:lstStyle/>
          <a:p>
            <a:pPr marL="171450" lvl="0" indent="-171450">
              <a:buFont typeface="Arial" panose="020B0604020202020204" pitchFamily="34" charset="0"/>
              <a:buChar char="•"/>
            </a:pPr>
            <a:r>
              <a:rPr lang="en-GB" dirty="0"/>
              <a:t>How confident do you feel in recognising and acting on indicators of child sexual abuse within a family context, particularly when there are other vulnerabilities present? </a:t>
            </a:r>
          </a:p>
          <a:p>
            <a:pPr marL="171450" lvl="0" indent="-171450">
              <a:buFont typeface="Arial" panose="020B0604020202020204" pitchFamily="34" charset="0"/>
              <a:buChar char="•"/>
            </a:pPr>
            <a:r>
              <a:rPr lang="en-GB" dirty="0"/>
              <a:t>How does your practice consider the lived experience of children over time?</a:t>
            </a:r>
          </a:p>
          <a:p>
            <a:pPr marL="171450" lvl="0" indent="-171450">
              <a:buFont typeface="Arial" panose="020B0604020202020204" pitchFamily="34" charset="0"/>
              <a:buChar char="•"/>
            </a:pPr>
            <a:r>
              <a:rPr lang="en-GB" dirty="0"/>
              <a:t>Do you access historical records to develop chronologies to understand cumulative harm? What challenges do you face, and how can you overcome these?</a:t>
            </a:r>
          </a:p>
        </p:txBody>
      </p:sp>
      <p:sp>
        <p:nvSpPr>
          <p:cNvPr id="8" name="Text Placeholder 7">
            <a:extLst>
              <a:ext uri="{FF2B5EF4-FFF2-40B4-BE49-F238E27FC236}">
                <a16:creationId xmlns:a16="http://schemas.microsoft.com/office/drawing/2014/main" id="{37DC60DB-F5E6-2976-F878-6CC16A797C08}"/>
              </a:ext>
            </a:extLst>
          </p:cNvPr>
          <p:cNvSpPr>
            <a:spLocks noGrp="1"/>
          </p:cNvSpPr>
          <p:nvPr>
            <p:ph type="body" sz="quarter" idx="14"/>
          </p:nvPr>
        </p:nvSpPr>
        <p:spPr/>
        <p:txBody>
          <a:bodyPr/>
          <a:lstStyle/>
          <a:p>
            <a:r>
              <a:rPr lang="en-GB" dirty="0"/>
              <a:t>Useful resources</a:t>
            </a:r>
          </a:p>
        </p:txBody>
      </p:sp>
      <p:sp>
        <p:nvSpPr>
          <p:cNvPr id="9" name="Text Placeholder 8">
            <a:extLst>
              <a:ext uri="{FF2B5EF4-FFF2-40B4-BE49-F238E27FC236}">
                <a16:creationId xmlns:a16="http://schemas.microsoft.com/office/drawing/2014/main" id="{FE4BD787-D362-15A4-FB60-8A7A185A8FA2}"/>
              </a:ext>
            </a:extLst>
          </p:cNvPr>
          <p:cNvSpPr>
            <a:spLocks noGrp="1"/>
          </p:cNvSpPr>
          <p:nvPr>
            <p:ph type="body" sz="quarter" idx="17"/>
          </p:nvPr>
        </p:nvSpPr>
        <p:spPr/>
        <p:txBody>
          <a:bodyPr>
            <a:normAutofit lnSpcReduction="10000"/>
          </a:bodyPr>
          <a:lstStyle/>
          <a:p>
            <a:r>
              <a:rPr lang="en-GB" dirty="0"/>
              <a:t>Find more information about safeguarding children from child sexual abuse on the Panel’s new learning hub: </a:t>
            </a:r>
            <a:r>
              <a:rPr lang="en-GB" dirty="0">
                <a:hlinkClick r:id="rId3"/>
              </a:rPr>
              <a:t>www.childsafeguarding.independent-panel.uk</a:t>
            </a:r>
            <a:endParaRPr lang="en-GB" dirty="0"/>
          </a:p>
          <a:p>
            <a:r>
              <a:rPr lang="en-GB" dirty="0"/>
              <a:t>You can access videos, webinars, podcasts and other content, including the report: “</a:t>
            </a:r>
            <a:r>
              <a:rPr lang="en-GB" dirty="0">
                <a:hlinkClick r:id="rId3"/>
              </a:rPr>
              <a:t>"I wanted them all to notice".</a:t>
            </a:r>
            <a:endParaRPr lang="en-GB" dirty="0"/>
          </a:p>
          <a:p>
            <a:r>
              <a:rPr lang="en-GB" dirty="0"/>
              <a:t>Read the full Local Child Safeguarding Practice Review: </a:t>
            </a:r>
            <a:r>
              <a:rPr lang="en-GB" dirty="0">
                <a:hlinkClick r:id="rId4"/>
              </a:rPr>
              <a:t>Stockport Safeguarding Children Report</a:t>
            </a:r>
            <a:r>
              <a:rPr lang="en-GB" dirty="0"/>
              <a:t>, The Smith Family</a:t>
            </a:r>
          </a:p>
          <a:p>
            <a:pPr lvl="0"/>
            <a:r>
              <a:rPr lang="en-GB" dirty="0"/>
              <a:t>Further learning:</a:t>
            </a:r>
          </a:p>
          <a:p>
            <a:pPr marL="171450" lvl="0" indent="-171450">
              <a:buFont typeface="Arial" panose="020B0604020202020204" pitchFamily="34" charset="0"/>
              <a:buChar char="•"/>
            </a:pPr>
            <a:r>
              <a:rPr lang="en-GB" u="sng" dirty="0">
                <a:hlinkClick r:id="rId5"/>
              </a:rPr>
              <a:t>Graded Care Profile 2 (GCP2)</a:t>
            </a:r>
            <a:endParaRPr lang="en-GB" dirty="0"/>
          </a:p>
          <a:p>
            <a:pPr marL="171450" lvl="0" indent="-171450">
              <a:buFont typeface="Arial" panose="020B0604020202020204" pitchFamily="34" charset="0"/>
              <a:buChar char="•"/>
            </a:pPr>
            <a:r>
              <a:rPr lang="en-GB" u="sng" dirty="0">
                <a:hlinkClick r:id="rId6"/>
              </a:rPr>
              <a:t>Child Sexual Abuse: Learning from case reviews. NSPCC</a:t>
            </a:r>
            <a:r>
              <a:rPr lang="en-GB" dirty="0"/>
              <a:t> </a:t>
            </a:r>
          </a:p>
          <a:p>
            <a:pPr marL="171450" lvl="0" indent="-171450">
              <a:buFont typeface="Arial" panose="020B0604020202020204" pitchFamily="34" charset="0"/>
              <a:buChar char="•"/>
            </a:pPr>
            <a:r>
              <a:rPr lang="en-GB" u="sng" dirty="0">
                <a:hlinkClick r:id="rId7"/>
              </a:rPr>
              <a:t>Intra-familial child sexual abuse | CSA Centre</a:t>
            </a:r>
            <a:endParaRPr lang="en-GB" dirty="0"/>
          </a:p>
          <a:p>
            <a:pPr marL="171450" lvl="0" indent="-171450">
              <a:buFont typeface="Arial" panose="020B0604020202020204" pitchFamily="34" charset="0"/>
              <a:buChar char="•"/>
            </a:pPr>
            <a:r>
              <a:rPr lang="en-GB" u="sng" dirty="0">
                <a:hlinkClick r:id="rId8"/>
              </a:rPr>
              <a:t>NICE Guidance</a:t>
            </a:r>
            <a:endParaRPr lang="en-GB" dirty="0"/>
          </a:p>
        </p:txBody>
      </p:sp>
    </p:spTree>
    <p:extLst>
      <p:ext uri="{BB962C8B-B14F-4D97-AF65-F5344CB8AC3E}">
        <p14:creationId xmlns:p14="http://schemas.microsoft.com/office/powerpoint/2010/main" val="2428838203"/>
      </p:ext>
    </p:extLst>
  </p:cSld>
  <p:clrMapOvr>
    <a:masterClrMapping/>
  </p:clrMapOvr>
</p:sld>
</file>

<file path=ppt/theme/theme1.xml><?xml version="1.0" encoding="utf-8"?>
<a:theme xmlns:a="http://schemas.openxmlformats.org/drawingml/2006/main" name="Office Theme">
  <a:themeElements>
    <a:clrScheme name="CSPRP">
      <a:dk1>
        <a:sysClr val="windowText" lastClr="000000"/>
      </a:dk1>
      <a:lt1>
        <a:sysClr val="window" lastClr="FFFFFF"/>
      </a:lt1>
      <a:dk2>
        <a:srgbClr val="000000"/>
      </a:dk2>
      <a:lt2>
        <a:srgbClr val="FFFFFF"/>
      </a:lt2>
      <a:accent1>
        <a:srgbClr val="942A6D"/>
      </a:accent1>
      <a:accent2>
        <a:srgbClr val="583C84"/>
      </a:accent2>
      <a:accent3>
        <a:srgbClr val="283271"/>
      </a:accent3>
      <a:accent4>
        <a:srgbClr val="03635F"/>
      </a:accent4>
      <a:accent5>
        <a:srgbClr val="E88B64"/>
      </a:accent5>
      <a:accent6>
        <a:srgbClr val="EBAECF"/>
      </a:accent6>
      <a:hlink>
        <a:srgbClr val="942A6D"/>
      </a:hlink>
      <a:folHlink>
        <a:srgbClr val="942A6D"/>
      </a:folHlink>
    </a:clrScheme>
    <a:fontScheme name="CSPRP">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SPRP 7-minute briefing template" id="{546EF1CF-2EB7-4AD1-BBF2-B4F532536E72}" vid="{997E2586-7AF9-4B1D-A999-0FE739A7A9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75a18fa-d2d9-45c4-b126-56a232850c65">
      <Terms xmlns="http://schemas.microsoft.com/office/infopath/2007/PartnerControls"/>
    </lcf76f155ced4ddcb4097134ff3c332f>
    <n7289ec48afd43b5b658218159545359 xmlns="b92d8daf-3716-49a3-b615-d8c2b93aaad6">
      <Terms xmlns="http://schemas.microsoft.com/office/infopath/2007/PartnerControls">
        <TermInfo xmlns="http://schemas.microsoft.com/office/infopath/2007/PartnerControls">
          <TermName xmlns="http://schemas.microsoft.com/office/infopath/2007/PartnerControls">Serious incident notifications</TermName>
          <TermId xmlns="http://schemas.microsoft.com/office/infopath/2007/PartnerControls">4f699e99-2ba8-4421-bdcf-ad019b99e142</TermId>
        </TermInfo>
        <TermInfo xmlns="http://schemas.microsoft.com/office/infopath/2007/PartnerControls">
          <TermName xmlns="http://schemas.microsoft.com/office/infopath/2007/PartnerControls">Working together to safeguard children</TermName>
          <TermId xmlns="http://schemas.microsoft.com/office/infopath/2007/PartnerControls">7b95114a-e27b-4cb8-a937-25f1e26138e8</TermId>
        </TermInfo>
        <TermInfo xmlns="http://schemas.microsoft.com/office/infopath/2007/PartnerControls">
          <TermName xmlns="http://schemas.microsoft.com/office/infopath/2007/PartnerControls">Child Safeguarding Practice Review Panel</TermName>
          <TermId xmlns="http://schemas.microsoft.com/office/infopath/2007/PartnerControls">46fed532-3c1d-4354-ad3f-e02bff75b292</TermId>
        </TermInfo>
        <TermInfo xmlns="http://schemas.microsoft.com/office/infopath/2007/PartnerControls">
          <TermName xmlns="http://schemas.microsoft.com/office/infopath/2007/PartnerControls">Child death</TermName>
          <TermId xmlns="http://schemas.microsoft.com/office/infopath/2007/PartnerControls">e63bc89c-4408-4636-848b-dbb642d46684</TermId>
        </TermInfo>
      </Terms>
    </n7289ec48afd43b5b658218159545359>
    <TaxCatchAll xmlns="b92d8daf-3716-49a3-b615-d8c2b93aaad6">
      <Value>5</Value>
      <Value>3</Value>
      <Value>2</Value>
      <Value>1</Value>
    </TaxCatchAl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2F9660104F34648BCA2814A368FC17E" ma:contentTypeVersion="15" ma:contentTypeDescription="Create a new document." ma:contentTypeScope="" ma:versionID="c43cb51d3055e6bc7c4a4e25a07b8b48">
  <xsd:schema xmlns:xsd="http://www.w3.org/2001/XMLSchema" xmlns:xs="http://www.w3.org/2001/XMLSchema" xmlns:p="http://schemas.microsoft.com/office/2006/metadata/properties" xmlns:ns2="b92d8daf-3716-49a3-b615-d8c2b93aaad6" xmlns:ns3="975a18fa-d2d9-45c4-b126-56a232850c65" targetNamespace="http://schemas.microsoft.com/office/2006/metadata/properties" ma:root="true" ma:fieldsID="7b74886468fa379e53c1399f347f3d7a" ns2:_="" ns3:_="">
    <xsd:import namespace="b92d8daf-3716-49a3-b615-d8c2b93aaad6"/>
    <xsd:import namespace="975a18fa-d2d9-45c4-b126-56a232850c65"/>
    <xsd:element name="properties">
      <xsd:complexType>
        <xsd:sequence>
          <xsd:element name="documentManagement">
            <xsd:complexType>
              <xsd:all>
                <xsd:element ref="ns2:n7289ec48afd43b5b658218159545359" minOccurs="0"/>
                <xsd:element ref="ns2:TaxCatchAll"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2d8daf-3716-49a3-b615-d8c2b93aaad6" elementFormDefault="qualified">
    <xsd:import namespace="http://schemas.microsoft.com/office/2006/documentManagement/types"/>
    <xsd:import namespace="http://schemas.microsoft.com/office/infopath/2007/PartnerControls"/>
    <xsd:element name="n7289ec48afd43b5b658218159545359" ma:index="9" nillable="true" ma:taxonomy="true" ma:internalName="n7289ec48afd43b5b658218159545359" ma:taxonomyFieldName="WPSubject" ma:displayName="Subject" ma:readOnly="false" ma:default="1;#Serious incident notifications|4f699e99-2ba8-4421-bdcf-ad019b99e142;#3;#Working together to safeguard children|7b95114a-e27b-4cb8-a937-25f1e26138e8;#2;#Child Safeguarding Practice Review Panel|46fed532-3c1d-4354-ad3f-e02bff75b292;#5;#Child death|e63bc89c-4408-4636-848b-dbb642d46684" ma:fieldId="{77289ec4-8afd-43b5-b658-218159545359}" ma:taxonomyMulti="true" ma:sspId="ec07c698-60f5-424f-b9af-f4c59398b511" ma:termSetId="2f3a6c16-0983-4d36-8f82-2cb41f34c000"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11e227e0-040b-4182-9f10-1e6e0d673b1a}" ma:internalName="TaxCatchAll" ma:showField="CatchAllData" ma:web="b92d8daf-3716-49a3-b615-d8c2b93aaad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5a18fa-d2d9-45c4-b126-56a232850c6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c07c698-60f5-424f-b9af-f4c59398b511"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9356B93-BA85-4BC0-95BA-E2AC0AC1B728}">
  <ds:schemaRefs>
    <ds:schemaRef ds:uri="http://schemas.microsoft.com/sharepoint/v3/contenttype/forms"/>
  </ds:schemaRefs>
</ds:datastoreItem>
</file>

<file path=customXml/itemProps2.xml><?xml version="1.0" encoding="utf-8"?>
<ds:datastoreItem xmlns:ds="http://schemas.openxmlformats.org/officeDocument/2006/customXml" ds:itemID="{D8AA7680-DDC6-42CD-A663-62DADA1B3DD7}">
  <ds:schemaRefs>
    <ds:schemaRef ds:uri="http://schemas.microsoft.com/office/2006/documentManagement/types"/>
    <ds:schemaRef ds:uri="http://purl.org/dc/terms/"/>
    <ds:schemaRef ds:uri="http://schemas.openxmlformats.org/package/2006/metadata/core-properties"/>
    <ds:schemaRef ds:uri="http://www.w3.org/XML/1998/namespace"/>
    <ds:schemaRef ds:uri="http://purl.org/dc/elements/1.1/"/>
    <ds:schemaRef ds:uri="b92d8daf-3716-49a3-b615-d8c2b93aaad6"/>
    <ds:schemaRef ds:uri="http://schemas.microsoft.com/office/infopath/2007/PartnerControls"/>
    <ds:schemaRef ds:uri="975a18fa-d2d9-45c4-b126-56a232850c65"/>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7C004C77-509A-4557-A5EA-779BB77E14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2d8daf-3716-49a3-b615-d8c2b93aaad6"/>
    <ds:schemaRef ds:uri="975a18fa-d2d9-45c4-b126-56a232850c6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dbf2ff9d-e249-40e2-b463-0b922d4f2f25}" enabled="1" method="Privileged" siteId="{fad277c9-c60a-4da1-b5f3-b3b8b34a82f9}" contentBits="3" removed="0"/>
</clbl:labelList>
</file>

<file path=docProps/app.xml><?xml version="1.0" encoding="utf-8"?>
<Properties xmlns="http://schemas.openxmlformats.org/officeDocument/2006/extended-properties" xmlns:vt="http://schemas.openxmlformats.org/officeDocument/2006/docPropsVTypes">
  <Template>CSPRP 7-minute briefing template</Template>
  <TotalTime>101</TotalTime>
  <Words>745</Words>
  <Application>Microsoft Office PowerPoint</Application>
  <PresentationFormat>Custom</PresentationFormat>
  <Paragraphs>46</Paragraphs>
  <Slides>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Office Theme</vt:lpstr>
      <vt:lpstr>This case study is about a 13-year-old girl who was sexually abused by a relative. This briefing aims to share important learning about safeguarding children from sexual abuse.   </vt:lpstr>
      <vt:lpstr>PowerPoint Presentation</vt:lpstr>
    </vt:vector>
  </TitlesOfParts>
  <Manager>The Child Safeguarding Practice Review Panel</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[Subtitle or description]</dc:subject>
  <dc:creator>MAKELE, Amina</dc:creator>
  <cp:keywords>[Key words separated by commas]</cp:keywords>
  <dc:description/>
  <cp:lastModifiedBy>MAKELE, Amina</cp:lastModifiedBy>
  <cp:revision>8</cp:revision>
  <dcterms:created xsi:type="dcterms:W3CDTF">2026-02-27T09:29:51Z</dcterms:created>
  <dcterms:modified xsi:type="dcterms:W3CDTF">2026-07-20T16:23:23Z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0x010100D2F9660104F34648BCA2814A368FC17E</vt:lpwstr>
  </property>
  <property fmtid="{D5CDD505-2E9C-101B-9397-08002B2CF9AE}" pid="3" name="ClassificationContentMarkingFooterLocations">
    <vt:lpwstr>Office Theme:10</vt:lpwstr>
  </property>
  <property fmtid="{D5CDD505-2E9C-101B-9397-08002B2CF9AE}" pid="4" name="ClassificationContentMarkingFooterText">
    <vt:lpwstr>OFFICIAL - FOR PUBLIC RELEASE</vt:lpwstr>
  </property>
  <property fmtid="{D5CDD505-2E9C-101B-9397-08002B2CF9AE}" pid="5" name="ClassificationContentMarkingHeaderLocations">
    <vt:lpwstr>Office Theme:9</vt:lpwstr>
  </property>
  <property fmtid="{D5CDD505-2E9C-101B-9397-08002B2CF9AE}" pid="6" name="ClassificationContentMarkingHeaderText">
    <vt:lpwstr>OFFICIAL - FOR PUBLIC RELEASE</vt:lpwstr>
  </property>
</Properties>
</file>