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1749" r:id="rId5"/>
    <p:sldId id="269" r:id="rId6"/>
    <p:sldId id="271" r:id="rId7"/>
    <p:sldId id="272" r:id="rId8"/>
    <p:sldId id="1750" r:id="rId9"/>
    <p:sldId id="274" r:id="rId10"/>
    <p:sldId id="276" r:id="rId11"/>
    <p:sldId id="278" r:id="rId12"/>
    <p:sldId id="1751" r:id="rId13"/>
    <p:sldId id="279" r:id="rId14"/>
    <p:sldId id="283" r:id="rId15"/>
    <p:sldId id="1752" r:id="rId16"/>
    <p:sldId id="1753" r:id="rId17"/>
    <p:sldId id="1754" r:id="rId18"/>
    <p:sldId id="1755" r:id="rId19"/>
    <p:sldId id="1756" r:id="rId20"/>
    <p:sldId id="1764" r:id="rId21"/>
    <p:sldId id="1758" r:id="rId22"/>
    <p:sldId id="293" r:id="rId23"/>
    <p:sldId id="1759" r:id="rId24"/>
    <p:sldId id="1760" r:id="rId25"/>
    <p:sldId id="1761" r:id="rId26"/>
    <p:sldId id="1762" r:id="rId27"/>
    <p:sldId id="1766" r:id="rId28"/>
    <p:sldId id="1748" r:id="rId29"/>
    <p:sldId id="1781" r:id="rId30"/>
    <p:sldId id="26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BB512-EC87-4004-A256-C9FD25CE35E4}" v="11" dt="2026-03-18T10:03:10.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8" autoAdjust="0"/>
    <p:restoredTop sz="94660"/>
  </p:normalViewPr>
  <p:slideViewPr>
    <p:cSldViewPr snapToGrid="0">
      <p:cViewPr varScale="1">
        <p:scale>
          <a:sx n="91" d="100"/>
          <a:sy n="91" d="100"/>
        </p:scale>
        <p:origin x="4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213D-F511-4B32-B31C-BAF4E4817E02}" type="datetimeFigureOut">
              <a:rPr lang="en-GB" smtClean="0"/>
              <a:t>15/04/2026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641E-3C17-4E26-8495-071A70FF9B52}" type="slidenum">
              <a:rPr lang="en-GB" smtClean="0"/>
              <a:t>‹#›</a:t>
            </a:fld>
            <a:endParaRPr lang="en-GB"/>
          </a:p>
        </p:txBody>
      </p:sp>
    </p:spTree>
    <p:extLst>
      <p:ext uri="{BB962C8B-B14F-4D97-AF65-F5344CB8AC3E}">
        <p14:creationId xmlns:p14="http://schemas.microsoft.com/office/powerpoint/2010/main" val="406181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25</a:t>
            </a:fld>
            <a:endParaRPr lang="en-GB"/>
          </a:p>
        </p:txBody>
      </p:sp>
    </p:spTree>
    <p:extLst>
      <p:ext uri="{BB962C8B-B14F-4D97-AF65-F5344CB8AC3E}">
        <p14:creationId xmlns:p14="http://schemas.microsoft.com/office/powerpoint/2010/main" val="418333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2175-564B-F1E5-F71A-5702AEA6B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F358-4BBE-A815-961C-1EE9AAC27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8F057-9A89-9A18-4B66-50554FDE8447}"/>
              </a:ext>
            </a:extLst>
          </p:cNvPr>
          <p:cNvSpPr>
            <a:spLocks noGrp="1"/>
          </p:cNvSpPr>
          <p:nvPr>
            <p:ph type="body" idx="1"/>
          </p:nvPr>
        </p:nvSpPr>
        <p:spPr>
          <a:xfrm>
            <a:off x="685800" y="4411700"/>
            <a:ext cx="5486400" cy="4654241"/>
          </a:xfrm>
        </p:spPr>
        <p:txBody>
          <a:bodyPr/>
          <a:lstStyle/>
          <a:p>
            <a:endParaRPr lang="en-US" sz="1600" dirty="0"/>
          </a:p>
        </p:txBody>
      </p:sp>
      <p:sp>
        <p:nvSpPr>
          <p:cNvPr id="4" name="Slide Number Placeholder 3">
            <a:extLst>
              <a:ext uri="{FF2B5EF4-FFF2-40B4-BE49-F238E27FC236}">
                <a16:creationId xmlns:a16="http://schemas.microsoft.com/office/drawing/2014/main" id="{D02151A8-15D5-85F7-0628-7F5426D390E3}"/>
              </a:ext>
            </a:extLst>
          </p:cNvPr>
          <p:cNvSpPr>
            <a:spLocks noGrp="1"/>
          </p:cNvSpPr>
          <p:nvPr>
            <p:ph type="sldNum" sz="quarter" idx="10"/>
          </p:nvPr>
        </p:nvSpPr>
        <p:spPr/>
        <p:txBody>
          <a:bodyPr/>
          <a:lstStyle/>
          <a:p>
            <a:fld id="{B337D45A-34BD-44AB-825C-6958B8C04CAE}" type="slidenum">
              <a:rPr lang="en-GB" smtClean="0"/>
              <a:t>26</a:t>
            </a:fld>
            <a:endParaRPr lang="en-GB"/>
          </a:p>
        </p:txBody>
      </p:sp>
    </p:spTree>
    <p:extLst>
      <p:ext uri="{BB962C8B-B14F-4D97-AF65-F5344CB8AC3E}">
        <p14:creationId xmlns:p14="http://schemas.microsoft.com/office/powerpoint/2010/main" val="937199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2605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1526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Memb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43082E9-5716-01B5-7E2A-F0AC20597C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0" name="Picture Placeholder 29">
            <a:extLst>
              <a:ext uri="{FF2B5EF4-FFF2-40B4-BE49-F238E27FC236}">
                <a16:creationId xmlns:a16="http://schemas.microsoft.com/office/drawing/2014/main" id="{D5C3076C-2E7C-3C3C-A773-6D1630178E20}"/>
              </a:ext>
            </a:extLst>
          </p:cNvPr>
          <p:cNvSpPr>
            <a:spLocks noGrp="1"/>
          </p:cNvSpPr>
          <p:nvPr>
            <p:ph type="pic" sz="quarter" idx="24"/>
          </p:nvPr>
        </p:nvSpPr>
        <p:spPr>
          <a:xfrm>
            <a:off x="399485" y="1722599"/>
            <a:ext cx="1731600" cy="2590769"/>
          </a:xfrm>
          <a:custGeom>
            <a:avLst/>
            <a:gdLst>
              <a:gd name="connsiteX0" fmla="*/ 865800 w 1731600"/>
              <a:gd name="connsiteY0" fmla="*/ 0 h 2590769"/>
              <a:gd name="connsiteX1" fmla="*/ 1731600 w 1731600"/>
              <a:gd name="connsiteY1" fmla="*/ 853388 h 2590769"/>
              <a:gd name="connsiteX2" fmla="*/ 1727130 w 1731600"/>
              <a:gd name="connsiteY2" fmla="*/ 940642 h 2590769"/>
              <a:gd name="connsiteX3" fmla="*/ 1726970 w 1731600"/>
              <a:gd name="connsiteY3" fmla="*/ 941673 h 2590769"/>
              <a:gd name="connsiteX4" fmla="*/ 1726970 w 1731600"/>
              <a:gd name="connsiteY4" fmla="*/ 2590769 h 2590769"/>
              <a:gd name="connsiteX5" fmla="*/ 0 w 1731600"/>
              <a:gd name="connsiteY5" fmla="*/ 2590769 h 2590769"/>
              <a:gd name="connsiteX6" fmla="*/ 0 w 1731600"/>
              <a:gd name="connsiteY6" fmla="*/ 853388 h 2590769"/>
              <a:gd name="connsiteX7" fmla="*/ 0 w 1731600"/>
              <a:gd name="connsiteY7" fmla="*/ 852251 h 2590769"/>
              <a:gd name="connsiteX8" fmla="*/ 59 w 1731600"/>
              <a:gd name="connsiteY8" fmla="*/ 852251 h 2590769"/>
              <a:gd name="connsiteX9" fmla="*/ 4470 w 1731600"/>
              <a:gd name="connsiteY9" fmla="*/ 766133 h 2590769"/>
              <a:gd name="connsiteX10" fmla="*/ 865800 w 1731600"/>
              <a:gd name="connsiteY10" fmla="*/ 0 h 25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600" h="2590769">
                <a:moveTo>
                  <a:pt x="865800" y="0"/>
                </a:moveTo>
                <a:cubicBezTo>
                  <a:pt x="1343969" y="0"/>
                  <a:pt x="1731600" y="382074"/>
                  <a:pt x="1731600" y="853388"/>
                </a:cubicBezTo>
                <a:cubicBezTo>
                  <a:pt x="1731600" y="882845"/>
                  <a:pt x="1730086" y="911953"/>
                  <a:pt x="1727130" y="940642"/>
                </a:cubicBezTo>
                <a:lnTo>
                  <a:pt x="1726970" y="941673"/>
                </a:lnTo>
                <a:lnTo>
                  <a:pt x="1726970" y="2590769"/>
                </a:lnTo>
                <a:lnTo>
                  <a:pt x="0" y="2590769"/>
                </a:lnTo>
                <a:lnTo>
                  <a:pt x="0" y="853388"/>
                </a:lnTo>
                <a:lnTo>
                  <a:pt x="0" y="852251"/>
                </a:lnTo>
                <a:lnTo>
                  <a:pt x="59" y="852251"/>
                </a:lnTo>
                <a:lnTo>
                  <a:pt x="4470" y="766133"/>
                </a:lnTo>
                <a:cubicBezTo>
                  <a:pt x="48808" y="335808"/>
                  <a:pt x="417517" y="0"/>
                  <a:pt x="865800" y="0"/>
                </a:cubicBezTo>
                <a:close/>
              </a:path>
            </a:pathLst>
          </a:custGeom>
          <a:ln w="38100">
            <a:solidFill>
              <a:schemeClr val="accent1"/>
            </a:solidFill>
          </a:ln>
        </p:spPr>
        <p:txBody>
          <a:bodyPr wrap="square">
            <a:noAutofit/>
          </a:bodyPr>
          <a:lstStyle/>
          <a:p>
            <a:r>
              <a:rPr lang="en-GB"/>
              <a:t>Click icon to add picture</a:t>
            </a:r>
          </a:p>
        </p:txBody>
      </p:sp>
      <p:sp>
        <p:nvSpPr>
          <p:cNvPr id="35" name="Text Placeholder 34">
            <a:extLst>
              <a:ext uri="{FF2B5EF4-FFF2-40B4-BE49-F238E27FC236}">
                <a16:creationId xmlns:a16="http://schemas.microsoft.com/office/drawing/2014/main" id="{CDA290FE-0C30-CCA1-2076-57DDCC9AD5BD}"/>
              </a:ext>
            </a:extLst>
          </p:cNvPr>
          <p:cNvSpPr>
            <a:spLocks noGrp="1"/>
          </p:cNvSpPr>
          <p:nvPr>
            <p:ph type="body" sz="quarter" idx="25" hasCustomPrompt="1"/>
          </p:nvPr>
        </p:nvSpPr>
        <p:spPr>
          <a:xfrm>
            <a:off x="399484" y="4415837"/>
            <a:ext cx="1731599"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3" name="Picture Placeholder 12">
            <a:extLst>
              <a:ext uri="{FF2B5EF4-FFF2-40B4-BE49-F238E27FC236}">
                <a16:creationId xmlns:a16="http://schemas.microsoft.com/office/drawing/2014/main" id="{A0E85CD0-237E-BBEF-B586-98B96C1DA16E}"/>
              </a:ext>
            </a:extLst>
          </p:cNvPr>
          <p:cNvSpPr>
            <a:spLocks noGrp="1"/>
          </p:cNvSpPr>
          <p:nvPr>
            <p:ph type="pic" sz="quarter" idx="13"/>
          </p:nvPr>
        </p:nvSpPr>
        <p:spPr>
          <a:xfrm>
            <a:off x="2509620"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6" name="Text Placeholder 34">
            <a:extLst>
              <a:ext uri="{FF2B5EF4-FFF2-40B4-BE49-F238E27FC236}">
                <a16:creationId xmlns:a16="http://schemas.microsoft.com/office/drawing/2014/main" id="{F98BC2F6-9D0C-ED5E-7C58-8FD1446B93CF}"/>
              </a:ext>
            </a:extLst>
          </p:cNvPr>
          <p:cNvSpPr>
            <a:spLocks noGrp="1"/>
          </p:cNvSpPr>
          <p:nvPr>
            <p:ph type="body" sz="quarter" idx="26" hasCustomPrompt="1"/>
          </p:nvPr>
        </p:nvSpPr>
        <p:spPr>
          <a:xfrm>
            <a:off x="250962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4" name="Picture Placeholder 13">
            <a:extLst>
              <a:ext uri="{FF2B5EF4-FFF2-40B4-BE49-F238E27FC236}">
                <a16:creationId xmlns:a16="http://schemas.microsoft.com/office/drawing/2014/main" id="{F0F4542D-0FD3-05EA-F41B-F604777C5D65}"/>
              </a:ext>
            </a:extLst>
          </p:cNvPr>
          <p:cNvSpPr>
            <a:spLocks noGrp="1"/>
          </p:cNvSpPr>
          <p:nvPr>
            <p:ph type="pic" sz="quarter" idx="14"/>
          </p:nvPr>
        </p:nvSpPr>
        <p:spPr>
          <a:xfrm>
            <a:off x="3809417"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7" name="Text Placeholder 34">
            <a:extLst>
              <a:ext uri="{FF2B5EF4-FFF2-40B4-BE49-F238E27FC236}">
                <a16:creationId xmlns:a16="http://schemas.microsoft.com/office/drawing/2014/main" id="{C1184A18-461D-120B-64EA-34D33369B72A}"/>
              </a:ext>
            </a:extLst>
          </p:cNvPr>
          <p:cNvSpPr>
            <a:spLocks noGrp="1"/>
          </p:cNvSpPr>
          <p:nvPr>
            <p:ph type="body" sz="quarter" idx="27" hasCustomPrompt="1"/>
          </p:nvPr>
        </p:nvSpPr>
        <p:spPr>
          <a:xfrm>
            <a:off x="3809417"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5" name="Picture Placeholder 14">
            <a:extLst>
              <a:ext uri="{FF2B5EF4-FFF2-40B4-BE49-F238E27FC236}">
                <a16:creationId xmlns:a16="http://schemas.microsoft.com/office/drawing/2014/main" id="{B35C7635-B02A-F721-930B-BB17E2CC6141}"/>
              </a:ext>
            </a:extLst>
          </p:cNvPr>
          <p:cNvSpPr>
            <a:spLocks noGrp="1"/>
          </p:cNvSpPr>
          <p:nvPr>
            <p:ph type="pic" sz="quarter" idx="15"/>
          </p:nvPr>
        </p:nvSpPr>
        <p:spPr>
          <a:xfrm>
            <a:off x="5109214"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8" name="Text Placeholder 34">
            <a:extLst>
              <a:ext uri="{FF2B5EF4-FFF2-40B4-BE49-F238E27FC236}">
                <a16:creationId xmlns:a16="http://schemas.microsoft.com/office/drawing/2014/main" id="{A15D5051-B37F-C482-281E-54F3AE363094}"/>
              </a:ext>
            </a:extLst>
          </p:cNvPr>
          <p:cNvSpPr>
            <a:spLocks noGrp="1"/>
          </p:cNvSpPr>
          <p:nvPr>
            <p:ph type="body" sz="quarter" idx="28" hasCustomPrompt="1"/>
          </p:nvPr>
        </p:nvSpPr>
        <p:spPr>
          <a:xfrm>
            <a:off x="5109214"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6" name="Picture Placeholder 15">
            <a:extLst>
              <a:ext uri="{FF2B5EF4-FFF2-40B4-BE49-F238E27FC236}">
                <a16:creationId xmlns:a16="http://schemas.microsoft.com/office/drawing/2014/main" id="{CA6EA257-C939-590A-E9C6-DD0C3D1CBC4C}"/>
              </a:ext>
            </a:extLst>
          </p:cNvPr>
          <p:cNvSpPr>
            <a:spLocks noGrp="1"/>
          </p:cNvSpPr>
          <p:nvPr>
            <p:ph type="pic" sz="quarter" idx="16"/>
          </p:nvPr>
        </p:nvSpPr>
        <p:spPr>
          <a:xfrm>
            <a:off x="6409011"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9" name="Text Placeholder 34">
            <a:extLst>
              <a:ext uri="{FF2B5EF4-FFF2-40B4-BE49-F238E27FC236}">
                <a16:creationId xmlns:a16="http://schemas.microsoft.com/office/drawing/2014/main" id="{BB8E0F94-3570-E1FE-49B5-799AFA4E1A1A}"/>
              </a:ext>
            </a:extLst>
          </p:cNvPr>
          <p:cNvSpPr>
            <a:spLocks noGrp="1"/>
          </p:cNvSpPr>
          <p:nvPr>
            <p:ph type="body" sz="quarter" idx="29" hasCustomPrompt="1"/>
          </p:nvPr>
        </p:nvSpPr>
        <p:spPr>
          <a:xfrm>
            <a:off x="640901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7" name="Picture Placeholder 16">
            <a:extLst>
              <a:ext uri="{FF2B5EF4-FFF2-40B4-BE49-F238E27FC236}">
                <a16:creationId xmlns:a16="http://schemas.microsoft.com/office/drawing/2014/main" id="{B82CBFBB-A9E4-36E2-EF99-EA7038955C85}"/>
              </a:ext>
            </a:extLst>
          </p:cNvPr>
          <p:cNvSpPr>
            <a:spLocks noGrp="1"/>
          </p:cNvSpPr>
          <p:nvPr>
            <p:ph type="pic" sz="quarter" idx="17"/>
          </p:nvPr>
        </p:nvSpPr>
        <p:spPr>
          <a:xfrm>
            <a:off x="7708808"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0" name="Text Placeholder 34">
            <a:extLst>
              <a:ext uri="{FF2B5EF4-FFF2-40B4-BE49-F238E27FC236}">
                <a16:creationId xmlns:a16="http://schemas.microsoft.com/office/drawing/2014/main" id="{B31618DF-4165-6964-498A-84326F635DEF}"/>
              </a:ext>
            </a:extLst>
          </p:cNvPr>
          <p:cNvSpPr>
            <a:spLocks noGrp="1"/>
          </p:cNvSpPr>
          <p:nvPr>
            <p:ph type="body" sz="quarter" idx="30" hasCustomPrompt="1"/>
          </p:nvPr>
        </p:nvSpPr>
        <p:spPr>
          <a:xfrm>
            <a:off x="7664515"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8" name="Picture Placeholder 17">
            <a:extLst>
              <a:ext uri="{FF2B5EF4-FFF2-40B4-BE49-F238E27FC236}">
                <a16:creationId xmlns:a16="http://schemas.microsoft.com/office/drawing/2014/main" id="{08DCC942-6F78-D93D-FD4A-C6795E8331E6}"/>
              </a:ext>
            </a:extLst>
          </p:cNvPr>
          <p:cNvSpPr>
            <a:spLocks noGrp="1"/>
          </p:cNvSpPr>
          <p:nvPr>
            <p:ph type="pic" sz="quarter" idx="18"/>
          </p:nvPr>
        </p:nvSpPr>
        <p:spPr>
          <a:xfrm>
            <a:off x="2509620"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1" name="Text Placeholder 34">
            <a:extLst>
              <a:ext uri="{FF2B5EF4-FFF2-40B4-BE49-F238E27FC236}">
                <a16:creationId xmlns:a16="http://schemas.microsoft.com/office/drawing/2014/main" id="{E17CA978-AE26-BBD2-4E5F-C8260A3ED9B9}"/>
              </a:ext>
            </a:extLst>
          </p:cNvPr>
          <p:cNvSpPr>
            <a:spLocks noGrp="1"/>
          </p:cNvSpPr>
          <p:nvPr>
            <p:ph type="body" sz="quarter" idx="31" hasCustomPrompt="1"/>
          </p:nvPr>
        </p:nvSpPr>
        <p:spPr>
          <a:xfrm>
            <a:off x="250962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9" name="Picture Placeholder 18">
            <a:extLst>
              <a:ext uri="{FF2B5EF4-FFF2-40B4-BE49-F238E27FC236}">
                <a16:creationId xmlns:a16="http://schemas.microsoft.com/office/drawing/2014/main" id="{0863ABE1-13CA-DAB0-38B2-F5D35EB6155A}"/>
              </a:ext>
            </a:extLst>
          </p:cNvPr>
          <p:cNvSpPr>
            <a:spLocks noGrp="1"/>
          </p:cNvSpPr>
          <p:nvPr>
            <p:ph type="pic" sz="quarter" idx="19"/>
          </p:nvPr>
        </p:nvSpPr>
        <p:spPr>
          <a:xfrm>
            <a:off x="3809417"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2" name="Text Placeholder 34">
            <a:extLst>
              <a:ext uri="{FF2B5EF4-FFF2-40B4-BE49-F238E27FC236}">
                <a16:creationId xmlns:a16="http://schemas.microsoft.com/office/drawing/2014/main" id="{F428DC04-CFB9-C49E-0CDE-D184E44D2108}"/>
              </a:ext>
            </a:extLst>
          </p:cNvPr>
          <p:cNvSpPr>
            <a:spLocks noGrp="1"/>
          </p:cNvSpPr>
          <p:nvPr>
            <p:ph type="body" sz="quarter" idx="32" hasCustomPrompt="1"/>
          </p:nvPr>
        </p:nvSpPr>
        <p:spPr>
          <a:xfrm>
            <a:off x="3809416"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0" name="Picture Placeholder 19">
            <a:extLst>
              <a:ext uri="{FF2B5EF4-FFF2-40B4-BE49-F238E27FC236}">
                <a16:creationId xmlns:a16="http://schemas.microsoft.com/office/drawing/2014/main" id="{42F32A37-9E85-65B2-281F-73279DC52E9E}"/>
              </a:ext>
            </a:extLst>
          </p:cNvPr>
          <p:cNvSpPr>
            <a:spLocks noGrp="1"/>
          </p:cNvSpPr>
          <p:nvPr>
            <p:ph type="pic" sz="quarter" idx="20"/>
          </p:nvPr>
        </p:nvSpPr>
        <p:spPr>
          <a:xfrm>
            <a:off x="5109214"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3" name="Text Placeholder 34">
            <a:extLst>
              <a:ext uri="{FF2B5EF4-FFF2-40B4-BE49-F238E27FC236}">
                <a16:creationId xmlns:a16="http://schemas.microsoft.com/office/drawing/2014/main" id="{C462340E-1018-B729-5F76-568D91A35C23}"/>
              </a:ext>
            </a:extLst>
          </p:cNvPr>
          <p:cNvSpPr>
            <a:spLocks noGrp="1"/>
          </p:cNvSpPr>
          <p:nvPr>
            <p:ph type="body" sz="quarter" idx="33" hasCustomPrompt="1"/>
          </p:nvPr>
        </p:nvSpPr>
        <p:spPr>
          <a:xfrm>
            <a:off x="5109213"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1" name="Picture Placeholder 20">
            <a:extLst>
              <a:ext uri="{FF2B5EF4-FFF2-40B4-BE49-F238E27FC236}">
                <a16:creationId xmlns:a16="http://schemas.microsoft.com/office/drawing/2014/main" id="{6DF3F373-2FD7-494B-DE34-851ED516C4CD}"/>
              </a:ext>
            </a:extLst>
          </p:cNvPr>
          <p:cNvSpPr>
            <a:spLocks noGrp="1"/>
          </p:cNvSpPr>
          <p:nvPr>
            <p:ph type="pic" sz="quarter" idx="21"/>
          </p:nvPr>
        </p:nvSpPr>
        <p:spPr>
          <a:xfrm>
            <a:off x="6409011"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4" name="Text Placeholder 34">
            <a:extLst>
              <a:ext uri="{FF2B5EF4-FFF2-40B4-BE49-F238E27FC236}">
                <a16:creationId xmlns:a16="http://schemas.microsoft.com/office/drawing/2014/main" id="{D4557F8E-0F21-EED1-132B-3FEB44060A79}"/>
              </a:ext>
            </a:extLst>
          </p:cNvPr>
          <p:cNvSpPr>
            <a:spLocks noGrp="1"/>
          </p:cNvSpPr>
          <p:nvPr>
            <p:ph type="body" sz="quarter" idx="34" hasCustomPrompt="1"/>
          </p:nvPr>
        </p:nvSpPr>
        <p:spPr>
          <a:xfrm>
            <a:off x="640901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2" name="Picture Placeholder 21">
            <a:extLst>
              <a:ext uri="{FF2B5EF4-FFF2-40B4-BE49-F238E27FC236}">
                <a16:creationId xmlns:a16="http://schemas.microsoft.com/office/drawing/2014/main" id="{3F609E2A-B1CB-A53C-9E87-78391B87AAE2}"/>
              </a:ext>
            </a:extLst>
          </p:cNvPr>
          <p:cNvSpPr>
            <a:spLocks noGrp="1"/>
          </p:cNvSpPr>
          <p:nvPr>
            <p:ph type="pic" sz="quarter" idx="22"/>
          </p:nvPr>
        </p:nvSpPr>
        <p:spPr>
          <a:xfrm>
            <a:off x="7708808"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5" name="Text Placeholder 34">
            <a:extLst>
              <a:ext uri="{FF2B5EF4-FFF2-40B4-BE49-F238E27FC236}">
                <a16:creationId xmlns:a16="http://schemas.microsoft.com/office/drawing/2014/main" id="{514F48BE-81A0-9A3D-FC11-294C659CCE99}"/>
              </a:ext>
            </a:extLst>
          </p:cNvPr>
          <p:cNvSpPr>
            <a:spLocks noGrp="1"/>
          </p:cNvSpPr>
          <p:nvPr>
            <p:ph type="body" sz="quarter" idx="35" hasCustomPrompt="1"/>
          </p:nvPr>
        </p:nvSpPr>
        <p:spPr>
          <a:xfrm>
            <a:off x="7664514"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4" name="Text Placeholder 23">
            <a:extLst>
              <a:ext uri="{FF2B5EF4-FFF2-40B4-BE49-F238E27FC236}">
                <a16:creationId xmlns:a16="http://schemas.microsoft.com/office/drawing/2014/main" id="{06655203-CC5C-EBED-07CB-E528FCA26F6B}"/>
              </a:ext>
            </a:extLst>
          </p:cNvPr>
          <p:cNvSpPr>
            <a:spLocks noGrp="1"/>
          </p:cNvSpPr>
          <p:nvPr>
            <p:ph type="body" sz="quarter" idx="23"/>
          </p:nvPr>
        </p:nvSpPr>
        <p:spPr>
          <a:xfrm>
            <a:off x="370798" y="4929930"/>
            <a:ext cx="8418010" cy="1185408"/>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r>
              <a:rPr lang="en-GB"/>
              <a:t>Protecting all vulnerable babies better</a:t>
            </a:r>
            <a:endParaRPr lang="en-GB" dirty="0"/>
          </a:p>
        </p:txBody>
      </p:sp>
      <p:sp>
        <p:nvSpPr>
          <p:cNvPr id="4" name="Date Placeholder 3"/>
          <p:cNvSpPr>
            <a:spLocks noGrp="1"/>
          </p:cNvSpPr>
          <p:nvPr>
            <p:ph type="dt" sz="half" idx="10"/>
          </p:nvPr>
        </p:nvSpPr>
        <p:spPr/>
        <p:txBody>
          <a:bodyPr/>
          <a:lstStyle/>
          <a:p>
            <a:fld id="{A968C521-9062-497A-904E-B1DFD31C4C6E}" type="datetime1">
              <a:rPr lang="en-GB" smtClean="0"/>
              <a:t>15/04/2026</a:t>
            </a:fld>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124668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FBF25-8ED1-D2BE-8D43-AB0C675BC8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GB"/>
              <a:t>Protecting all vulnerable babies better</a:t>
            </a:r>
            <a:endParaRPr lang="en-GB" dirty="0"/>
          </a:p>
        </p:txBody>
      </p:sp>
      <p:sp>
        <p:nvSpPr>
          <p:cNvPr id="4" name="Date Placeholder 3"/>
          <p:cNvSpPr>
            <a:spLocks noGrp="1"/>
          </p:cNvSpPr>
          <p:nvPr>
            <p:ph type="dt" sz="half" idx="10"/>
          </p:nvPr>
        </p:nvSpPr>
        <p:spPr/>
        <p:txBody>
          <a:bodyPr/>
          <a:lstStyle/>
          <a:p>
            <a:fld id="{0D33D64A-DC50-4905-BF6B-BA8E062C64DF}" type="datetime1">
              <a:rPr lang="en-GB" smtClean="0"/>
              <a:t>15/04/2026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423042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6F99E-E51F-1A6E-DD49-7120F8A257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32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GB"/>
              <a:t>Protecting all vulnerable babies better</a:t>
            </a:r>
            <a:endParaRPr lang="en-GB" dirty="0"/>
          </a:p>
        </p:txBody>
      </p:sp>
      <p:sp>
        <p:nvSpPr>
          <p:cNvPr id="5" name="Date Placeholder 4"/>
          <p:cNvSpPr>
            <a:spLocks noGrp="1"/>
          </p:cNvSpPr>
          <p:nvPr>
            <p:ph type="dt" sz="half" idx="10"/>
          </p:nvPr>
        </p:nvSpPr>
        <p:spPr/>
        <p:txBody>
          <a:bodyPr/>
          <a:lstStyle/>
          <a:p>
            <a:fld id="{5BBF472E-8C25-49DF-980A-EF01513622DB}" type="datetime1">
              <a:rPr lang="en-GB" smtClean="0"/>
              <a:t>15/04/2026</a:t>
            </a:fld>
            <a:endParaRPr lang="en-GB"/>
          </a:p>
        </p:txBody>
      </p:sp>
      <p:sp>
        <p:nvSpPr>
          <p:cNvPr id="7" name="Slide Number Placeholder 6"/>
          <p:cNvSpPr>
            <a:spLocks noGrp="1"/>
          </p:cNvSpPr>
          <p:nvPr>
            <p:ph type="sldNum" sz="quarter" idx="12"/>
          </p:nvPr>
        </p:nvSpPr>
        <p:spPr/>
        <p:txBody>
          <a:bodyPr/>
          <a:lstStyle/>
          <a:p>
            <a:fld id="{36CE6FAB-1EBD-4B7C-9F52-D167A0873C56}" type="slidenum">
              <a:rPr lang="en-GB" smtClean="0"/>
              <a:t>‹#›</a:t>
            </a:fld>
            <a:endParaRPr lang="en-GB"/>
          </a:p>
        </p:txBody>
      </p:sp>
    </p:spTree>
    <p:extLst>
      <p:ext uri="{BB962C8B-B14F-4D97-AF65-F5344CB8AC3E}">
        <p14:creationId xmlns:p14="http://schemas.microsoft.com/office/powerpoint/2010/main" val="248435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96731-6BF4-45C3-76A7-CB9B849D50E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0800" y="442800"/>
            <a:ext cx="8402400" cy="108000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Picture Placeholder 15">
            <a:extLst>
              <a:ext uri="{FF2B5EF4-FFF2-40B4-BE49-F238E27FC236}">
                <a16:creationId xmlns:a16="http://schemas.microsoft.com/office/drawing/2014/main" id="{E484C872-8B31-A719-6EC9-3FF5081209C7}"/>
              </a:ext>
            </a:extLst>
          </p:cNvPr>
          <p:cNvSpPr>
            <a:spLocks noGrp="1"/>
          </p:cNvSpPr>
          <p:nvPr>
            <p:ph type="pic" sz="quarter" idx="13"/>
          </p:nvPr>
        </p:nvSpPr>
        <p:spPr>
          <a:xfrm>
            <a:off x="4824150" y="2545201"/>
            <a:ext cx="4758762" cy="2916519"/>
          </a:xfrm>
          <a:custGeom>
            <a:avLst/>
            <a:gdLst>
              <a:gd name="connsiteX0" fmla="*/ 1525476 w 4462724"/>
              <a:gd name="connsiteY0" fmla="*/ 0 h 2916519"/>
              <a:gd name="connsiteX1" fmla="*/ 4462724 w 4462724"/>
              <a:gd name="connsiteY1" fmla="*/ 0 h 2916519"/>
              <a:gd name="connsiteX2" fmla="*/ 4462724 w 4462724"/>
              <a:gd name="connsiteY2" fmla="*/ 2916000 h 2916519"/>
              <a:gd name="connsiteX3" fmla="*/ 1525476 w 4462724"/>
              <a:gd name="connsiteY3" fmla="*/ 2916000 h 2916519"/>
              <a:gd name="connsiteX4" fmla="*/ 1525476 w 4462724"/>
              <a:gd name="connsiteY4" fmla="*/ 2915578 h 2916519"/>
              <a:gd name="connsiteX5" fmla="*/ 1506222 w 4462724"/>
              <a:gd name="connsiteY5" fmla="*/ 2916519 h 2916519"/>
              <a:gd name="connsiteX6" fmla="*/ 0 w 4462724"/>
              <a:gd name="connsiteY6" fmla="*/ 1458519 h 2916519"/>
              <a:gd name="connsiteX7" fmla="*/ 1506222 w 4462724"/>
              <a:gd name="connsiteY7" fmla="*/ 519 h 2916519"/>
              <a:gd name="connsiteX8" fmla="*/ 1525476 w 4462724"/>
              <a:gd name="connsiteY8" fmla="*/ 1460 h 29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724" h="2916519">
                <a:moveTo>
                  <a:pt x="1525476" y="0"/>
                </a:moveTo>
                <a:lnTo>
                  <a:pt x="4462724" y="0"/>
                </a:lnTo>
                <a:lnTo>
                  <a:pt x="4462724" y="2916000"/>
                </a:lnTo>
                <a:lnTo>
                  <a:pt x="1525476" y="2916000"/>
                </a:lnTo>
                <a:lnTo>
                  <a:pt x="1525476" y="2915578"/>
                </a:lnTo>
                <a:lnTo>
                  <a:pt x="1506222" y="2916519"/>
                </a:lnTo>
                <a:cubicBezTo>
                  <a:pt x="674359" y="2916519"/>
                  <a:pt x="0" y="2263750"/>
                  <a:pt x="0" y="1458519"/>
                </a:cubicBezTo>
                <a:cubicBezTo>
                  <a:pt x="0" y="653288"/>
                  <a:pt x="674359" y="519"/>
                  <a:pt x="1506222" y="519"/>
                </a:cubicBezTo>
                <a:lnTo>
                  <a:pt x="1525476" y="1460"/>
                </a:lnTo>
                <a:close/>
              </a:path>
            </a:pathLst>
          </a:custGeom>
          <a:ln w="171450">
            <a:solidFill>
              <a:schemeClr val="accent1"/>
            </a:solidFill>
            <a:prstDash val="solid"/>
          </a:ln>
        </p:spPr>
        <p:txBody>
          <a:bodyPr wrap="square" anchor="ctr" anchorCtr="0">
            <a:noAutofit/>
          </a:bodyPr>
          <a:lstStyle>
            <a:lvl1pPr algn="ctr">
              <a:defRPr/>
            </a:lvl1pPr>
          </a:lstStyle>
          <a:p>
            <a:r>
              <a:rPr lang="en-GB"/>
              <a:t>Click icon to add picture</a:t>
            </a:r>
          </a:p>
        </p:txBody>
      </p:sp>
      <p:sp>
        <p:nvSpPr>
          <p:cNvPr id="6" name="Footer Placeholder 5"/>
          <p:cNvSpPr>
            <a:spLocks noGrp="1"/>
          </p:cNvSpPr>
          <p:nvPr>
            <p:ph type="ftr" sz="quarter" idx="11"/>
          </p:nvPr>
        </p:nvSpPr>
        <p:spPr>
          <a:xfrm>
            <a:off x="360000" y="6516000"/>
            <a:ext cx="5400000" cy="180000"/>
          </a:xfrm>
        </p:spPr>
        <p:txBody>
          <a:bodyPr lIns="0" tIns="0" rIns="0" bIns="0"/>
          <a:lstStyle>
            <a:lvl1pPr algn="l">
              <a:defRPr>
                <a:solidFill>
                  <a:schemeClr val="tx1"/>
                </a:solidFill>
              </a:defRPr>
            </a:lvl1pPr>
          </a:lstStyle>
          <a:p>
            <a:r>
              <a:rPr lang="en-GB"/>
              <a:t>Protecting all vulnerable babies better</a:t>
            </a:r>
            <a:endParaRPr lang="en-GB" dirty="0"/>
          </a:p>
        </p:txBody>
      </p:sp>
      <p:sp>
        <p:nvSpPr>
          <p:cNvPr id="5" name="Date Placeholder 4"/>
          <p:cNvSpPr>
            <a:spLocks noGrp="1"/>
          </p:cNvSpPr>
          <p:nvPr>
            <p:ph type="dt" sz="half" idx="10"/>
          </p:nvPr>
        </p:nvSpPr>
        <p:spPr>
          <a:xfrm>
            <a:off x="5868000" y="6516000"/>
            <a:ext cx="1800000" cy="180000"/>
          </a:xfrm>
        </p:spPr>
        <p:txBody>
          <a:bodyPr lIns="0" tIns="0" rIns="0" bIns="0"/>
          <a:lstStyle>
            <a:lvl1pPr algn="r">
              <a:defRPr>
                <a:solidFill>
                  <a:schemeClr val="tx1"/>
                </a:solidFill>
              </a:defRPr>
            </a:lvl1pPr>
          </a:lstStyle>
          <a:p>
            <a:fld id="{E61D3DC6-839F-4940-9B50-867967109F22}" type="datetime1">
              <a:rPr lang="en-GB" smtClean="0"/>
              <a:t>15/04/2026</a:t>
            </a:fld>
            <a:endParaRPr lang="en-GB" dirty="0"/>
          </a:p>
        </p:txBody>
      </p:sp>
      <p:sp>
        <p:nvSpPr>
          <p:cNvPr id="7" name="Slide Number Placeholder 6"/>
          <p:cNvSpPr>
            <a:spLocks noGrp="1"/>
          </p:cNvSpPr>
          <p:nvPr>
            <p:ph type="sldNum" sz="quarter" idx="12"/>
          </p:nvPr>
        </p:nvSpPr>
        <p:spPr>
          <a:xfrm>
            <a:off x="8660422" y="6516000"/>
            <a:ext cx="360000" cy="180000"/>
          </a:xfrm>
        </p:spPr>
        <p:txBody>
          <a:bodyPr lIns="0" tIns="0" rIns="0" bIns="0"/>
          <a:lstStyle>
            <a:lvl1pPr algn="l">
              <a:defRPr sz="1200">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33247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E2725E-9F63-39AC-375E-954C1508CF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2581200"/>
            <a:ext cx="5760000" cy="3600000"/>
          </a:xfrm>
        </p:spPr>
        <p:txBody>
          <a:bodyPr anchor="b"/>
          <a:lstStyle>
            <a:lvl1pPr>
              <a:lnSpc>
                <a:spcPct val="100000"/>
              </a:lnSpc>
              <a:spcBef>
                <a:spcPts val="0"/>
              </a:spcBef>
              <a:spcAft>
                <a:spcPts val="0"/>
              </a:spcAft>
              <a:defRPr sz="1800" b="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2790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400710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kern="0" baseline="0">
                <a:solidFill>
                  <a:schemeClr val="tx1"/>
                </a:solidFill>
              </a:defRPr>
            </a:lvl1pPr>
          </a:lstStyle>
          <a:p>
            <a:r>
              <a:rPr lang="en-GB" noProof="0"/>
              <a:t>Click to edit Master title style</a:t>
            </a:r>
            <a:endParaRPr lang="en-GB" noProof="0" dirty="0"/>
          </a:p>
        </p:txBody>
      </p:sp>
      <p:sp>
        <p:nvSpPr>
          <p:cNvPr id="3" name="Subtitle 2"/>
          <p:cNvSpPr>
            <a:spLocks noGrp="1"/>
          </p:cNvSpPr>
          <p:nvPr>
            <p:ph type="subTitle" idx="1"/>
          </p:nvPr>
        </p:nvSpPr>
        <p:spPr>
          <a:xfrm>
            <a:off x="360462" y="4248000"/>
            <a:ext cx="4680000" cy="720000"/>
          </a:xfrm>
        </p:spPr>
        <p:txBody>
          <a:bodyPr/>
          <a:lstStyle>
            <a:lvl1pPr marL="0" indent="0" algn="l">
              <a:spcBef>
                <a:spcPts val="0"/>
              </a:spcBef>
              <a:spcAft>
                <a:spcPts val="0"/>
              </a:spcAft>
              <a:buNone/>
              <a:defRPr sz="2100" kern="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spcBef>
                <a:spcPts val="0"/>
              </a:spcBef>
              <a:spcAft>
                <a:spcPts val="0"/>
              </a:spcAft>
              <a:defRPr sz="1600" kern="0" baseline="0"/>
            </a:lvl1pPr>
            <a:lvl2pPr>
              <a:buNone/>
              <a:defRPr/>
            </a:lvl2pPr>
          </a:lstStyle>
          <a:p>
            <a:pPr lvl="0"/>
            <a:r>
              <a:rPr lang="en-GB" noProof="0" dirty="0"/>
              <a:t>Month YYYY</a:t>
            </a:r>
          </a:p>
        </p:txBody>
      </p:sp>
    </p:spTree>
    <p:extLst>
      <p:ext uri="{BB962C8B-B14F-4D97-AF65-F5344CB8AC3E}">
        <p14:creationId xmlns:p14="http://schemas.microsoft.com/office/powerpoint/2010/main" val="28419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38425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16399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86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5633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pi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0098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95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42800"/>
            <a:ext cx="8402400" cy="1080000"/>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370798" y="1764000"/>
            <a:ext cx="84024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60000" y="6516000"/>
            <a:ext cx="5400000" cy="180000"/>
          </a:xfrm>
          <a:prstGeom prst="rect">
            <a:avLst/>
          </a:prstGeom>
        </p:spPr>
        <p:txBody>
          <a:bodyPr vert="horz" lIns="0" tIns="0" rIns="0" bIns="0" rtlCol="0" anchor="ctr"/>
          <a:lstStyle>
            <a:lvl1pPr algn="l">
              <a:defRPr sz="1200">
                <a:solidFill>
                  <a:schemeClr val="tx1"/>
                </a:solidFill>
              </a:defRPr>
            </a:lvl1pPr>
          </a:lstStyle>
          <a:p>
            <a:r>
              <a:rPr lang="en-GB">
                <a:solidFill>
                  <a:schemeClr val="tx1"/>
                </a:solidFill>
              </a:rPr>
              <a:t>Protecting all vulnerable babies better</a:t>
            </a:r>
            <a:endParaRPr lang="en-GB" dirty="0">
              <a:solidFill>
                <a:schemeClr val="tx1"/>
              </a:solidFill>
            </a:endParaRPr>
          </a:p>
        </p:txBody>
      </p:sp>
      <p:sp>
        <p:nvSpPr>
          <p:cNvPr id="4" name="Date Placeholder 3"/>
          <p:cNvSpPr>
            <a:spLocks noGrp="1"/>
          </p:cNvSpPr>
          <p:nvPr>
            <p:ph type="dt" sz="half" idx="2"/>
          </p:nvPr>
        </p:nvSpPr>
        <p:spPr>
          <a:xfrm>
            <a:off x="5868000" y="6516000"/>
            <a:ext cx="1800000" cy="180000"/>
          </a:xfrm>
          <a:prstGeom prst="rect">
            <a:avLst/>
          </a:prstGeom>
        </p:spPr>
        <p:txBody>
          <a:bodyPr vert="horz" lIns="0" tIns="0" rIns="0" bIns="0" rtlCol="0" anchor="ctr"/>
          <a:lstStyle>
            <a:lvl1pPr algn="r">
              <a:defRPr sz="1200">
                <a:solidFill>
                  <a:schemeClr val="tx1"/>
                </a:solidFill>
              </a:defRPr>
            </a:lvl1pPr>
          </a:lstStyle>
          <a:p>
            <a:fld id="{47A9DD02-84EA-4790-A829-606AACC31D0C}" type="datetime1">
              <a:rPr lang="en-GB" smtClean="0"/>
              <a:t>15/04/2026</a:t>
            </a:fld>
            <a:endParaRPr lang="en-GB" dirty="0"/>
          </a:p>
        </p:txBody>
      </p:sp>
      <p:sp>
        <p:nvSpPr>
          <p:cNvPr id="6" name="Slide Number Placeholder 5"/>
          <p:cNvSpPr>
            <a:spLocks noGrp="1"/>
          </p:cNvSpPr>
          <p:nvPr>
            <p:ph type="sldNum" sz="quarter" idx="4"/>
          </p:nvPr>
        </p:nvSpPr>
        <p:spPr>
          <a:xfrm>
            <a:off x="8661600" y="6516000"/>
            <a:ext cx="360000" cy="180000"/>
          </a:xfrm>
          <a:prstGeom prst="rect">
            <a:avLst/>
          </a:prstGeom>
        </p:spPr>
        <p:txBody>
          <a:bodyPr vert="horz" lIns="0" tIns="0" rIns="0" bIns="0" rtlCol="0" anchor="ctr"/>
          <a:lstStyle>
            <a:lvl1pPr algn="l">
              <a:defRPr sz="1200">
                <a:solidFill>
                  <a:schemeClr val="tx1"/>
                </a:solidFill>
              </a:defRPr>
            </a:lvl1pPr>
          </a:lstStyle>
          <a:p>
            <a:fld id="{36CE6FAB-1EBD-4B7C-9F52-D167A0873C56}" type="slidenum">
              <a:rPr lang="en-GB" smtClean="0"/>
              <a:pPr/>
              <a:t>‹#›</a:t>
            </a:fld>
            <a:endParaRPr lang="en-GB" dirty="0"/>
          </a:p>
        </p:txBody>
      </p:sp>
      <p:sp>
        <p:nvSpPr>
          <p:cNvPr id="9" name="TextBox 8">
            <a:extLst>
              <a:ext uri="{FF2B5EF4-FFF2-40B4-BE49-F238E27FC236}">
                <a16:creationId xmlns:a16="http://schemas.microsoft.com/office/drawing/2014/main" id="{FFD1FE20-2944-57D3-89E3-8FA4D30E3E93}"/>
              </a:ext>
            </a:extLst>
          </p:cNvPr>
          <p:cNvSpPr txBox="1"/>
          <p:nvPr userDrawn="1">
            <p:extLst>
              <p:ext uri="{1162E1C5-73C7-4A58-AE30-91384D911F3F}">
                <p184:classification xmlns:p184="http://schemas.microsoft.com/office/powerpoint/2018/4/main" val="hdr"/>
              </p:ext>
            </p:extLst>
          </p:nvPr>
        </p:nvSpPr>
        <p:spPr>
          <a:xfrm>
            <a:off x="3570288" y="63500"/>
            <a:ext cx="2032000"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 - FOR PUBLIC RELEASE</a:t>
            </a:r>
          </a:p>
        </p:txBody>
      </p:sp>
      <p:sp>
        <p:nvSpPr>
          <p:cNvPr id="10" name="TextBox 9">
            <a:extLst>
              <a:ext uri="{FF2B5EF4-FFF2-40B4-BE49-F238E27FC236}">
                <a16:creationId xmlns:a16="http://schemas.microsoft.com/office/drawing/2014/main" id="{6E677F0E-7290-9B73-8C07-1ED722A04424}"/>
              </a:ext>
            </a:extLst>
          </p:cNvPr>
          <p:cNvSpPr txBox="1"/>
          <p:nvPr userDrawn="1">
            <p:extLst>
              <p:ext uri="{1162E1C5-73C7-4A58-AE30-91384D911F3F}">
                <p184:classification xmlns:p184="http://schemas.microsoft.com/office/powerpoint/2018/4/main" val="ftr"/>
              </p:ext>
            </p:extLst>
          </p:nvPr>
        </p:nvSpPr>
        <p:spPr>
          <a:xfrm>
            <a:off x="3570288" y="6626860"/>
            <a:ext cx="2032000"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 - FOR PUBLIC RELEASE</a:t>
            </a:r>
          </a:p>
        </p:txBody>
      </p:sp>
    </p:spTree>
    <p:extLst>
      <p:ext uri="{BB962C8B-B14F-4D97-AF65-F5344CB8AC3E}">
        <p14:creationId xmlns:p14="http://schemas.microsoft.com/office/powerpoint/2010/main" val="2943258544"/>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1" r:id="rId3"/>
    <p:sldLayoutId id="2147483675" r:id="rId4"/>
    <p:sldLayoutId id="2147483676" r:id="rId5"/>
    <p:sldLayoutId id="2147483663" r:id="rId6"/>
    <p:sldLayoutId id="2147483678" r:id="rId7"/>
    <p:sldLayoutId id="2147483679" r:id="rId8"/>
    <p:sldLayoutId id="2147483680" r:id="rId9"/>
    <p:sldLayoutId id="2147483681" r:id="rId10"/>
    <p:sldLayoutId id="2147483683" r:id="rId11"/>
    <p:sldLayoutId id="2147483662" r:id="rId12"/>
    <p:sldLayoutId id="2147483664" r:id="rId13"/>
    <p:sldLayoutId id="2147483673" r:id="rId14"/>
    <p:sldLayoutId id="2147483682" r:id="rId15"/>
  </p:sldLayoutIdLst>
  <p:hf hdr="0"/>
  <p:txStyles>
    <p:titleStyle>
      <a:lvl1pPr algn="l" defTabSz="914400" rtl="0" eaLnBrk="1" latinLnBrk="0" hangingPunct="1">
        <a:lnSpc>
          <a:spcPct val="90000"/>
        </a:lnSpc>
        <a:spcBef>
          <a:spcPct val="0"/>
        </a:spcBef>
        <a:buNone/>
        <a:defRPr sz="33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childprotection.rcpch.ac.uk/child-protection-evidence/bruising-systematic-review/" TargetMode="External"/><Relationship Id="rId3" Type="http://schemas.openxmlformats.org/officeDocument/2006/relationships/hyperlink" Target="https://www.gov.uk/government/publications/protecting-all-vulnerable-babies-better" TargetMode="External"/><Relationship Id="rId7" Type="http://schemas.openxmlformats.org/officeDocument/2006/relationships/hyperlink" Target="https://www.gov.uk/government/publications/the-management-of-bruising-in-non-mobile-infants-pape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beststartinlife.gov.uk/" TargetMode="External"/><Relationship Id="rId5" Type="http://schemas.openxmlformats.org/officeDocument/2006/relationships/hyperlink" Target="https://iconcope.org/" TargetMode="External"/><Relationship Id="rId4" Type="http://schemas.openxmlformats.org/officeDocument/2006/relationships/hyperlink" Target="https://www.nuffieldfoundation.org/project/born-into-care-best-practice-guidelines" TargetMode="External"/><Relationship Id="rId9" Type="http://schemas.openxmlformats.org/officeDocument/2006/relationships/hyperlink" Target="https://assets.publishing.service.gov.uk/government/uploads/system/uploads/attachment_data/file/1017944/The_myth_of_invisible_men_safeguarding_children_under_1_from_non-accidental_injury_caused_by_male_carer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hyperlink" Target="http://www.childsafeguarding.independent-panel.uk/" TargetMode="External"/><Relationship Id="rId1" Type="http://schemas.openxmlformats.org/officeDocument/2006/relationships/slideLayout" Target="../slideLayouts/slideLayout15.xml"/><Relationship Id="rId5" Type="http://schemas.openxmlformats.org/officeDocument/2006/relationships/hyperlink" Target="https://www.youtube.com/@childsafeguardingpanel/about" TargetMode="External"/><Relationship Id="rId4" Type="http://schemas.openxmlformats.org/officeDocument/2006/relationships/hyperlink" Target="https://www.linkedin.com/company/child-safeguarding-practice-review-pan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1F00-5B51-6E07-7A36-B1ED283225EC}"/>
              </a:ext>
            </a:extLst>
          </p:cNvPr>
          <p:cNvSpPr>
            <a:spLocks noGrp="1"/>
          </p:cNvSpPr>
          <p:nvPr>
            <p:ph type="ctrTitle"/>
          </p:nvPr>
        </p:nvSpPr>
        <p:spPr/>
        <p:txBody>
          <a:bodyPr>
            <a:normAutofit/>
          </a:bodyPr>
          <a:lstStyle/>
          <a:p>
            <a:r>
              <a:rPr lang="en-GB" dirty="0"/>
              <a:t>Protecting all vulnerable babies better</a:t>
            </a:r>
          </a:p>
        </p:txBody>
      </p:sp>
      <p:sp>
        <p:nvSpPr>
          <p:cNvPr id="3" name="Subtitle 2">
            <a:extLst>
              <a:ext uri="{FF2B5EF4-FFF2-40B4-BE49-F238E27FC236}">
                <a16:creationId xmlns:a16="http://schemas.microsoft.com/office/drawing/2014/main" id="{F53773B1-AEA9-1C92-F1AB-14E072874EEF}"/>
              </a:ext>
            </a:extLst>
          </p:cNvPr>
          <p:cNvSpPr>
            <a:spLocks noGrp="1"/>
          </p:cNvSpPr>
          <p:nvPr>
            <p:ph type="subTitle" idx="1"/>
          </p:nvPr>
        </p:nvSpPr>
        <p:spPr>
          <a:xfrm>
            <a:off x="360462" y="4247999"/>
            <a:ext cx="4680000" cy="955767"/>
          </a:xfrm>
        </p:spPr>
        <p:txBody>
          <a:bodyPr>
            <a:normAutofit fontScale="62500" lnSpcReduction="20000"/>
          </a:bodyPr>
          <a:lstStyle/>
          <a:p>
            <a:r>
              <a:rPr lang="en-GB" dirty="0"/>
              <a:t>These slides can be adapted by local safeguarding children partnerships and team leaders as a tool to reflect on your local practice to protect vulnerable babies. </a:t>
            </a:r>
          </a:p>
          <a:p>
            <a:endParaRPr lang="en-GB" dirty="0"/>
          </a:p>
          <a:p>
            <a:r>
              <a:rPr lang="en-GB" dirty="0"/>
              <a:t>We encourage their use in team meetings or learning and development sessions among child safeguarding practitioners.</a:t>
            </a:r>
          </a:p>
        </p:txBody>
      </p:sp>
      <p:sp>
        <p:nvSpPr>
          <p:cNvPr id="4" name="Text Placeholder 3">
            <a:extLst>
              <a:ext uri="{FF2B5EF4-FFF2-40B4-BE49-F238E27FC236}">
                <a16:creationId xmlns:a16="http://schemas.microsoft.com/office/drawing/2014/main" id="{D641D64C-080D-85BB-16D7-3CF895DB187A}"/>
              </a:ext>
            </a:extLst>
          </p:cNvPr>
          <p:cNvSpPr>
            <a:spLocks noGrp="1"/>
          </p:cNvSpPr>
          <p:nvPr>
            <p:ph type="body" sz="quarter" idx="10"/>
          </p:nvPr>
        </p:nvSpPr>
        <p:spPr/>
        <p:txBody>
          <a:bodyPr/>
          <a:lstStyle/>
          <a:p>
            <a:r>
              <a:rPr lang="en-GB" dirty="0"/>
              <a:t>April 2026</a:t>
            </a:r>
          </a:p>
        </p:txBody>
      </p:sp>
    </p:spTree>
    <p:extLst>
      <p:ext uri="{BB962C8B-B14F-4D97-AF65-F5344CB8AC3E}">
        <p14:creationId xmlns:p14="http://schemas.microsoft.com/office/powerpoint/2010/main" val="20982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1C27-DBF3-133F-6A85-36CA19502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FB22F-09BB-7F33-72FB-B721B093433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51ED6C2B-A92E-686B-BF04-19001499B4F0}"/>
              </a:ext>
            </a:extLst>
          </p:cNvPr>
          <p:cNvSpPr>
            <a:spLocks noGrp="1"/>
          </p:cNvSpPr>
          <p:nvPr>
            <p:ph idx="1"/>
          </p:nvPr>
        </p:nvSpPr>
        <p:spPr/>
        <p:txBody>
          <a:bodyPr/>
          <a:lstStyle/>
          <a:p>
            <a:pPr marL="285750" indent="-285750">
              <a:buFont typeface="Arial" panose="020B0604020202020204" pitchFamily="34" charset="0"/>
              <a:buChar char="•"/>
            </a:pPr>
            <a:r>
              <a:rPr lang="en-GB" dirty="0"/>
              <a:t>How do you make sure early concerns trigger timely action, so support is in place as early as possible – ideally in the first trimester?</a:t>
            </a:r>
          </a:p>
          <a:p>
            <a:pPr marL="285750" indent="-285750">
              <a:buFont typeface="Arial" panose="020B0604020202020204" pitchFamily="34" charset="0"/>
              <a:buChar char="•"/>
            </a:pPr>
            <a:r>
              <a:rPr lang="en-GB" dirty="0"/>
              <a:t>How do you keep plans joined‑up and communication clear when families are known to multiple services or move between areas?</a:t>
            </a:r>
          </a:p>
          <a:p>
            <a:pPr marL="285750" indent="-285750">
              <a:buFont typeface="Arial" panose="020B0604020202020204" pitchFamily="34" charset="0"/>
              <a:buChar char="•"/>
            </a:pPr>
            <a:r>
              <a:rPr lang="en-GB" dirty="0"/>
              <a:t>How do you balance exploring risks while identifying strengths, and involve parents in shaping the plan?</a:t>
            </a:r>
          </a:p>
          <a:p>
            <a:pPr marL="285750" indent="-285750">
              <a:buFont typeface="Arial" panose="020B0604020202020204" pitchFamily="34" charset="0"/>
              <a:buChar char="•"/>
            </a:pPr>
            <a:r>
              <a:rPr lang="en-GB" dirty="0"/>
              <a:t>How do you think about wider networks (family, friends, community) who may be important for safety and support?</a:t>
            </a:r>
          </a:p>
          <a:p>
            <a:pPr marL="285750" indent="-285750">
              <a:buFont typeface="Arial" panose="020B0604020202020204" pitchFamily="34" charset="0"/>
              <a:buChar char="•"/>
            </a:pPr>
            <a:r>
              <a:rPr lang="en-GB" dirty="0"/>
              <a:t>How do you ensure parents fully understand the plan, including what will happen at birth and immediately afterwards?</a:t>
            </a:r>
          </a:p>
          <a:p>
            <a:endParaRPr lang="en-GB" dirty="0"/>
          </a:p>
          <a:p>
            <a:endParaRPr lang="en-GB" dirty="0"/>
          </a:p>
        </p:txBody>
      </p:sp>
      <p:sp>
        <p:nvSpPr>
          <p:cNvPr id="4" name="Footer Placeholder 3">
            <a:extLst>
              <a:ext uri="{FF2B5EF4-FFF2-40B4-BE49-F238E27FC236}">
                <a16:creationId xmlns:a16="http://schemas.microsoft.com/office/drawing/2014/main" id="{6A8525B8-FCC9-D45B-AAB8-B67BC1477DE2}"/>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B28263CE-D78D-C2FE-CF7C-D5D60540A498}"/>
              </a:ext>
            </a:extLst>
          </p:cNvPr>
          <p:cNvSpPr>
            <a:spLocks noGrp="1"/>
          </p:cNvSpPr>
          <p:nvPr>
            <p:ph type="dt" sz="half" idx="10"/>
          </p:nvPr>
        </p:nvSpPr>
        <p:spPr/>
        <p:txBody>
          <a:bodyPr/>
          <a:lstStyle/>
          <a:p>
            <a:fld id="{D1E6CF5E-AC29-4583-B22C-8936529AB132}" type="datetime1">
              <a:rPr lang="en-GB" smtClean="0"/>
              <a:t>15/04/2026</a:t>
            </a:fld>
            <a:endParaRPr lang="en-GB"/>
          </a:p>
        </p:txBody>
      </p:sp>
      <p:sp>
        <p:nvSpPr>
          <p:cNvPr id="6" name="Slide Number Placeholder 5">
            <a:extLst>
              <a:ext uri="{FF2B5EF4-FFF2-40B4-BE49-F238E27FC236}">
                <a16:creationId xmlns:a16="http://schemas.microsoft.com/office/drawing/2014/main" id="{BBECA487-0F21-F5A3-95BE-2BFC59335C7D}"/>
              </a:ext>
            </a:extLst>
          </p:cNvPr>
          <p:cNvSpPr>
            <a:spLocks noGrp="1"/>
          </p:cNvSpPr>
          <p:nvPr>
            <p:ph type="sldNum" sz="quarter" idx="12"/>
          </p:nvPr>
        </p:nvSpPr>
        <p:spPr/>
        <p:txBody>
          <a:bodyPr/>
          <a:lstStyle/>
          <a:p>
            <a:fld id="{36CE6FAB-1EBD-4B7C-9F52-D167A0873C56}" type="slidenum">
              <a:rPr lang="en-GB" smtClean="0"/>
              <a:pPr/>
              <a:t>10</a:t>
            </a:fld>
            <a:endParaRPr lang="en-GB" dirty="0"/>
          </a:p>
        </p:txBody>
      </p:sp>
      <p:sp>
        <p:nvSpPr>
          <p:cNvPr id="8" name="TextBox 7">
            <a:extLst>
              <a:ext uri="{FF2B5EF4-FFF2-40B4-BE49-F238E27FC236}">
                <a16:creationId xmlns:a16="http://schemas.microsoft.com/office/drawing/2014/main" id="{B2A08222-675A-76A2-E4A5-910010F05FDF}"/>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86792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6B62-C77A-B6DA-842D-3E624409724B}"/>
              </a:ext>
            </a:extLst>
          </p:cNvPr>
          <p:cNvSpPr>
            <a:spLocks noGrp="1"/>
          </p:cNvSpPr>
          <p:nvPr>
            <p:ph type="title"/>
          </p:nvPr>
        </p:nvSpPr>
        <p:spPr/>
        <p:txBody>
          <a:bodyPr>
            <a:normAutofit/>
          </a:bodyPr>
          <a:lstStyle/>
          <a:p>
            <a:r>
              <a:rPr lang="en-GB" dirty="0"/>
              <a:t>Co-sleeping</a:t>
            </a:r>
          </a:p>
        </p:txBody>
      </p:sp>
      <p:sp>
        <p:nvSpPr>
          <p:cNvPr id="5" name="Text Placeholder 4">
            <a:extLst>
              <a:ext uri="{FF2B5EF4-FFF2-40B4-BE49-F238E27FC236}">
                <a16:creationId xmlns:a16="http://schemas.microsoft.com/office/drawing/2014/main" id="{CB5A8D61-D613-8DDA-20AE-8CC51D5F183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0930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0702-BD92-BC1D-6654-FE1D945B9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C92F7-CCD7-D570-B854-DF2C2834F2C7}"/>
              </a:ext>
            </a:extLst>
          </p:cNvPr>
          <p:cNvSpPr>
            <a:spLocks noGrp="1"/>
          </p:cNvSpPr>
          <p:nvPr>
            <p:ph type="title"/>
          </p:nvPr>
        </p:nvSpPr>
        <p:spPr/>
        <p:txBody>
          <a:bodyPr/>
          <a:lstStyle/>
          <a:p>
            <a:r>
              <a:rPr lang="en-GB" dirty="0"/>
              <a:t>Understanding the issue</a:t>
            </a:r>
          </a:p>
        </p:txBody>
      </p:sp>
      <p:sp>
        <p:nvSpPr>
          <p:cNvPr id="3" name="Content Placeholder 2">
            <a:extLst>
              <a:ext uri="{FF2B5EF4-FFF2-40B4-BE49-F238E27FC236}">
                <a16:creationId xmlns:a16="http://schemas.microsoft.com/office/drawing/2014/main" id="{240D48EF-C216-BE76-29B4-8D4872D8FBB4}"/>
              </a:ext>
            </a:extLst>
          </p:cNvPr>
          <p:cNvSpPr>
            <a:spLocks noGrp="1"/>
          </p:cNvSpPr>
          <p:nvPr>
            <p:ph idx="1"/>
          </p:nvPr>
        </p:nvSpPr>
        <p:spPr>
          <a:xfrm>
            <a:off x="370798" y="1176793"/>
            <a:ext cx="8402400" cy="5238407"/>
          </a:xfrm>
        </p:spPr>
        <p:txBody>
          <a:bodyPr>
            <a:normAutofit fontScale="77500" lnSpcReduction="20000"/>
          </a:bodyPr>
          <a:lstStyle/>
          <a:p>
            <a:pPr>
              <a:lnSpc>
                <a:spcPct val="107000"/>
              </a:lnSpc>
              <a:spcAft>
                <a:spcPts val="800"/>
              </a:spcAft>
            </a:pPr>
            <a:r>
              <a:rPr lang="en-GB" dirty="0"/>
              <a:t>The Child Safeguarding Review Panel’s 2023 to 2024 annual report recorded 330 serious incident notifications and rapid reviews, 23% of which related to sudden unexpected death in infancy or childhood.</a:t>
            </a:r>
          </a:p>
          <a:p>
            <a:pPr>
              <a:lnSpc>
                <a:spcPct val="107000"/>
              </a:lnSpc>
              <a:spcAft>
                <a:spcPts val="800"/>
              </a:spcAft>
            </a:pPr>
            <a:r>
              <a:rPr lang="en-GB" dirty="0"/>
              <a:t>The Panel’s national review into sudden unexpected death in infancy (SUDI) published in 2020 found that a significant proportion of infant deaths could have been prevented through modifiable factors linked to safer sleep practice. It stated that underlying vulnerabilities, situational risks and out-of-routine circumstances heighten SUDI risk and may impede families’ engagement with standard safer sleep messages. </a:t>
            </a:r>
          </a:p>
          <a:p>
            <a:pPr>
              <a:lnSpc>
                <a:spcPct val="107000"/>
              </a:lnSpc>
              <a:spcAft>
                <a:spcPts val="800"/>
              </a:spcAft>
            </a:pPr>
            <a:endParaRPr lang="en-GB" dirty="0"/>
          </a:p>
          <a:p>
            <a:pPr>
              <a:lnSpc>
                <a:spcPct val="107000"/>
              </a:lnSpc>
              <a:spcAft>
                <a:spcPts val="800"/>
              </a:spcAft>
            </a:pPr>
            <a:r>
              <a:rPr lang="en-GB" b="1" dirty="0"/>
              <a:t>What good practice looks like</a:t>
            </a:r>
          </a:p>
          <a:p>
            <a:pPr marL="285750" indent="-285750">
              <a:lnSpc>
                <a:spcPct val="107000"/>
              </a:lnSpc>
              <a:spcAft>
                <a:spcPts val="800"/>
              </a:spcAft>
              <a:buFont typeface="Arial" panose="020B0604020202020204" pitchFamily="34" charset="0"/>
              <a:buChar char="•"/>
            </a:pPr>
            <a:r>
              <a:rPr lang="en-GB" dirty="0"/>
              <a:t>Consistent, non‑judgemental conversations</a:t>
            </a:r>
          </a:p>
          <a:p>
            <a:pPr marL="285750" indent="-285750">
              <a:lnSpc>
                <a:spcPct val="107000"/>
              </a:lnSpc>
              <a:spcAft>
                <a:spcPts val="800"/>
              </a:spcAft>
              <a:buFont typeface="Arial" panose="020B0604020202020204" pitchFamily="34" charset="0"/>
              <a:buChar char="•"/>
            </a:pPr>
            <a:r>
              <a:rPr lang="en-GB" dirty="0"/>
              <a:t>Practical problem‑solving with families</a:t>
            </a:r>
          </a:p>
          <a:p>
            <a:pPr marL="285750" indent="-285750">
              <a:lnSpc>
                <a:spcPct val="107000"/>
              </a:lnSpc>
              <a:spcAft>
                <a:spcPts val="800"/>
              </a:spcAft>
              <a:buFont typeface="Arial" panose="020B0604020202020204" pitchFamily="34" charset="0"/>
              <a:buChar char="•"/>
            </a:pPr>
            <a:r>
              <a:rPr lang="en-GB" dirty="0"/>
              <a:t>Safe‑sleep plans tailored to individual circumstances</a:t>
            </a:r>
          </a:p>
          <a:p>
            <a:pPr>
              <a:lnSpc>
                <a:spcPct val="107000"/>
              </a:lnSpc>
              <a:spcAft>
                <a:spcPts val="800"/>
              </a:spcAft>
            </a:pPr>
            <a:endParaRPr lang="en-GB" dirty="0"/>
          </a:p>
          <a:p>
            <a:pPr>
              <a:lnSpc>
                <a:spcPct val="107000"/>
              </a:lnSpc>
              <a:spcAft>
                <a:spcPts val="800"/>
              </a:spcAft>
            </a:pPr>
            <a:r>
              <a:rPr lang="en-GB" b="1" dirty="0"/>
              <a:t>Why it’s sometimes difficult</a:t>
            </a:r>
          </a:p>
          <a:p>
            <a:pPr marL="285750" indent="-285750">
              <a:lnSpc>
                <a:spcPct val="107000"/>
              </a:lnSpc>
              <a:spcAft>
                <a:spcPts val="800"/>
              </a:spcAft>
              <a:buFont typeface="Arial" panose="020B0604020202020204" pitchFamily="34" charset="0"/>
              <a:buChar char="•"/>
            </a:pPr>
            <a:r>
              <a:rPr lang="en-GB" dirty="0"/>
              <a:t>Overcrowding, fatigue, illness or disrupted routines</a:t>
            </a:r>
          </a:p>
          <a:p>
            <a:pPr marL="285750" indent="-285750">
              <a:lnSpc>
                <a:spcPct val="107000"/>
              </a:lnSpc>
              <a:spcAft>
                <a:spcPts val="800"/>
              </a:spcAft>
              <a:buFont typeface="Arial" panose="020B0604020202020204" pitchFamily="34" charset="0"/>
              <a:buChar char="•"/>
            </a:pPr>
            <a:r>
              <a:rPr lang="en-GB" dirty="0"/>
              <a:t>Cultural norms around co‑sleeping</a:t>
            </a:r>
          </a:p>
          <a:p>
            <a:pPr marL="285750" indent="-285750">
              <a:lnSpc>
                <a:spcPct val="107000"/>
              </a:lnSpc>
              <a:spcAft>
                <a:spcPts val="800"/>
              </a:spcAft>
              <a:buFont typeface="Arial" panose="020B0604020202020204" pitchFamily="34" charset="0"/>
              <a:buChar char="•"/>
            </a:pPr>
            <a:r>
              <a:rPr lang="en-GB" dirty="0"/>
              <a:t>Lack of equipment or suitable sleep space</a:t>
            </a:r>
          </a:p>
          <a:p>
            <a:pPr marL="285750" indent="-285750">
              <a:lnSpc>
                <a:spcPct val="107000"/>
              </a:lnSpc>
              <a:spcAft>
                <a:spcPts val="800"/>
              </a:spcAft>
              <a:buFont typeface="Arial" panose="020B0604020202020204" pitchFamily="34" charset="0"/>
              <a:buChar char="•"/>
            </a:pPr>
            <a:r>
              <a:rPr lang="en-GB" dirty="0"/>
              <a:t>Situational triggers (e.g. new partner, housing move, parental substance use)</a:t>
            </a:r>
          </a:p>
          <a:p>
            <a:pPr marL="285750" indent="-285750">
              <a:lnSpc>
                <a:spcPct val="107000"/>
              </a:lnSpc>
              <a:spcAft>
                <a:spcPts val="800"/>
              </a:spcAft>
              <a:buFont typeface="Arial" panose="020B0604020202020204" pitchFamily="34" charset="0"/>
              <a:buChar char="•"/>
            </a:pPr>
            <a:r>
              <a:rPr lang="en-GB" dirty="0"/>
              <a:t>Parents’ and carers’ understanding of advice and information given, particularly where cognitive needs or learning disabilities may affect how safer‑sleep guidance is interpreted and put into practice</a:t>
            </a:r>
          </a:p>
          <a:p>
            <a:pPr marL="285750" indent="-285750">
              <a:lnSpc>
                <a:spcPct val="107000"/>
              </a:lnSpc>
              <a:spcAft>
                <a:spcPts val="800"/>
              </a:spcAft>
              <a:buFont typeface="Arial" panose="020B0604020202020204" pitchFamily="34" charset="0"/>
              <a:buChar char="•"/>
            </a:pPr>
            <a:endParaRPr lang="en-GB" dirty="0"/>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5599E53A-F8CE-D142-D4BD-BA8216E7B945}"/>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586E51A7-11D2-5C50-5AC7-8CA1E39279C3}"/>
              </a:ext>
            </a:extLst>
          </p:cNvPr>
          <p:cNvSpPr>
            <a:spLocks noGrp="1"/>
          </p:cNvSpPr>
          <p:nvPr>
            <p:ph type="dt" sz="half" idx="10"/>
          </p:nvPr>
        </p:nvSpPr>
        <p:spPr/>
        <p:txBody>
          <a:bodyPr/>
          <a:lstStyle/>
          <a:p>
            <a:fld id="{B666232B-0222-4063-A6C6-80AFA67A969C}" type="datetime1">
              <a:rPr lang="en-GB" smtClean="0"/>
              <a:t>15/04/2026</a:t>
            </a:fld>
            <a:endParaRPr lang="en-GB"/>
          </a:p>
        </p:txBody>
      </p:sp>
      <p:sp>
        <p:nvSpPr>
          <p:cNvPr id="6" name="Slide Number Placeholder 5">
            <a:extLst>
              <a:ext uri="{FF2B5EF4-FFF2-40B4-BE49-F238E27FC236}">
                <a16:creationId xmlns:a16="http://schemas.microsoft.com/office/drawing/2014/main" id="{2B5C1D5A-BF38-3006-0F45-B4348757DBC0}"/>
              </a:ext>
            </a:extLst>
          </p:cNvPr>
          <p:cNvSpPr>
            <a:spLocks noGrp="1"/>
          </p:cNvSpPr>
          <p:nvPr>
            <p:ph type="sldNum" sz="quarter" idx="12"/>
          </p:nvPr>
        </p:nvSpPr>
        <p:spPr/>
        <p:txBody>
          <a:bodyPr/>
          <a:lstStyle/>
          <a:p>
            <a:fld id="{36CE6FAB-1EBD-4B7C-9F52-D167A0873C56}" type="slidenum">
              <a:rPr lang="en-GB" smtClean="0"/>
              <a:pPr/>
              <a:t>12</a:t>
            </a:fld>
            <a:endParaRPr lang="en-GB" dirty="0"/>
          </a:p>
        </p:txBody>
      </p:sp>
    </p:spTree>
    <p:extLst>
      <p:ext uri="{BB962C8B-B14F-4D97-AF65-F5344CB8AC3E}">
        <p14:creationId xmlns:p14="http://schemas.microsoft.com/office/powerpoint/2010/main" val="369333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835B-0017-DF9E-67B6-A71671E21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A5066-7529-EC3A-9750-86F470E70E9E}"/>
              </a:ext>
            </a:extLst>
          </p:cNvPr>
          <p:cNvSpPr>
            <a:spLocks noGrp="1"/>
          </p:cNvSpPr>
          <p:nvPr>
            <p:ph type="title"/>
          </p:nvPr>
        </p:nvSpPr>
        <p:spPr/>
        <p:txBody>
          <a:bodyPr/>
          <a:lstStyle/>
          <a:p>
            <a:r>
              <a:rPr lang="en-GB" dirty="0"/>
              <a:t>Case example</a:t>
            </a:r>
          </a:p>
        </p:txBody>
      </p:sp>
      <p:sp>
        <p:nvSpPr>
          <p:cNvPr id="3" name="Content Placeholder 2">
            <a:extLst>
              <a:ext uri="{FF2B5EF4-FFF2-40B4-BE49-F238E27FC236}">
                <a16:creationId xmlns:a16="http://schemas.microsoft.com/office/drawing/2014/main" id="{68E9B3A3-E6DF-0FC0-1A0F-E8763113AA0E}"/>
              </a:ext>
            </a:extLst>
          </p:cNvPr>
          <p:cNvSpPr>
            <a:spLocks noGrp="1"/>
          </p:cNvSpPr>
          <p:nvPr>
            <p:ph idx="1"/>
          </p:nvPr>
        </p:nvSpPr>
        <p:spPr>
          <a:xfrm>
            <a:off x="370798" y="1522800"/>
            <a:ext cx="8402400" cy="4592538"/>
          </a:xfrm>
        </p:spPr>
        <p:txBody>
          <a:bodyPr>
            <a:normAutofit fontScale="92500" lnSpcReduction="10000"/>
          </a:bodyPr>
          <a:lstStyle/>
          <a:p>
            <a:pPr>
              <a:lnSpc>
                <a:spcPct val="107000"/>
              </a:lnSpc>
              <a:spcAft>
                <a:spcPts val="800"/>
              </a:spcAft>
            </a:pPr>
            <a:r>
              <a:rPr lang="en-GB" dirty="0"/>
              <a:t>A mother whose older children had been removed from her care engaged well with professionals during her pregnancy. She disclosed domestic abuse from the baby’s father and cannabis use and agreed to attend a drug intervention programme. After birth, a Child in Need plan was initiated and safer‑sleep guidance was provided. During the health visitor’s first home visit, the home was cluttered but generally acceptable, and the safer‑sleep discussion appeared to have been understood.</a:t>
            </a:r>
          </a:p>
          <a:p>
            <a:pPr>
              <a:lnSpc>
                <a:spcPct val="107000"/>
              </a:lnSpc>
              <a:spcAft>
                <a:spcPts val="800"/>
              </a:spcAft>
            </a:pPr>
            <a:r>
              <a:rPr lang="en-GB" dirty="0"/>
              <a:t>One evening, after using cannabis with the baby’s father, the mother settled her two‑month‑old baby to sleep in her bed. The following morning, the baby was found unresponsive and later died. </a:t>
            </a:r>
          </a:p>
          <a:p>
            <a:pPr>
              <a:lnSpc>
                <a:spcPct val="107000"/>
              </a:lnSpc>
              <a:spcAft>
                <a:spcPts val="800"/>
              </a:spcAft>
            </a:pPr>
            <a:r>
              <a:rPr lang="en-GB" dirty="0"/>
              <a:t>Although safer‑sleep messages had been delivered, professionals had not explored where the baby slept, had not supported the family to access suitable sleep equipment i.e. a moses basket, and had not fully considered the mother’s previous safeguarding history when planning support.</a:t>
            </a:r>
          </a:p>
          <a:p>
            <a:pPr>
              <a:lnSpc>
                <a:spcPct val="107000"/>
              </a:lnSpc>
              <a:spcAft>
                <a:spcPts val="800"/>
              </a:spcAft>
            </a:pPr>
            <a:r>
              <a:rPr lang="en-GB" dirty="0"/>
              <a:t>This case reflects wider national learning: families need practical support, repeated conversations, and attention to changing circumstances – not just advice – to help them manage safer‑sleep risks.</a:t>
            </a:r>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6E97332D-0706-BEAD-C513-D4A9DA93120C}"/>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1591018B-72DE-0348-9A87-F70310A9A8BF}"/>
              </a:ext>
            </a:extLst>
          </p:cNvPr>
          <p:cNvSpPr>
            <a:spLocks noGrp="1"/>
          </p:cNvSpPr>
          <p:nvPr>
            <p:ph type="dt" sz="half" idx="10"/>
          </p:nvPr>
        </p:nvSpPr>
        <p:spPr/>
        <p:txBody>
          <a:bodyPr/>
          <a:lstStyle/>
          <a:p>
            <a:fld id="{FB4D950C-C1DA-4F3D-87B7-B0A8453FDC21}" type="datetime1">
              <a:rPr lang="en-GB" smtClean="0"/>
              <a:t>15/04/2026</a:t>
            </a:fld>
            <a:endParaRPr lang="en-GB"/>
          </a:p>
        </p:txBody>
      </p:sp>
      <p:sp>
        <p:nvSpPr>
          <p:cNvPr id="6" name="Slide Number Placeholder 5">
            <a:extLst>
              <a:ext uri="{FF2B5EF4-FFF2-40B4-BE49-F238E27FC236}">
                <a16:creationId xmlns:a16="http://schemas.microsoft.com/office/drawing/2014/main" id="{7C0164B7-780E-3095-FD18-5F4B98D26810}"/>
              </a:ext>
            </a:extLst>
          </p:cNvPr>
          <p:cNvSpPr>
            <a:spLocks noGrp="1"/>
          </p:cNvSpPr>
          <p:nvPr>
            <p:ph type="sldNum" sz="quarter" idx="12"/>
          </p:nvPr>
        </p:nvSpPr>
        <p:spPr/>
        <p:txBody>
          <a:bodyPr/>
          <a:lstStyle/>
          <a:p>
            <a:fld id="{36CE6FAB-1EBD-4B7C-9F52-D167A0873C56}" type="slidenum">
              <a:rPr lang="en-GB" smtClean="0"/>
              <a:pPr/>
              <a:t>13</a:t>
            </a:fld>
            <a:endParaRPr lang="en-GB" dirty="0"/>
          </a:p>
        </p:txBody>
      </p:sp>
    </p:spTree>
    <p:extLst>
      <p:ext uri="{BB962C8B-B14F-4D97-AF65-F5344CB8AC3E}">
        <p14:creationId xmlns:p14="http://schemas.microsoft.com/office/powerpoint/2010/main" val="207503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C4A16-E7B2-13DC-2DD6-8C5A9A921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EE865-25B4-C84C-DF0B-E2CE124CDA2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E6E0890F-965F-DD28-ED7E-FB5A47ED9F45}"/>
              </a:ext>
            </a:extLst>
          </p:cNvPr>
          <p:cNvSpPr>
            <a:spLocks noGrp="1"/>
          </p:cNvSpPr>
          <p:nvPr>
            <p:ph idx="1"/>
          </p:nvPr>
        </p:nvSpPr>
        <p:spPr/>
        <p:txBody>
          <a:bodyPr/>
          <a:lstStyle/>
          <a:p>
            <a:pPr marL="285750" indent="-285750">
              <a:buFont typeface="Arial" panose="020B0604020202020204" pitchFamily="34" charset="0"/>
              <a:buChar char="•"/>
            </a:pPr>
            <a:r>
              <a:rPr lang="en-GB" dirty="0"/>
              <a:t>How do you explore where the baby sleeps, day and night?</a:t>
            </a:r>
          </a:p>
          <a:p>
            <a:pPr marL="285750" indent="-285750">
              <a:buFont typeface="Arial" panose="020B0604020202020204" pitchFamily="34" charset="0"/>
              <a:buChar char="•"/>
            </a:pPr>
            <a:r>
              <a:rPr lang="en-GB" dirty="0"/>
              <a:t>How do you hold non‑judgemental conversations about co‑sleeping, even when risk factors such as substance use, stress or fatigue are present?</a:t>
            </a:r>
          </a:p>
          <a:p>
            <a:pPr marL="285750" indent="-285750">
              <a:buFont typeface="Arial" panose="020B0604020202020204" pitchFamily="34" charset="0"/>
              <a:buChar char="•"/>
            </a:pPr>
            <a:r>
              <a:rPr lang="en-GB" dirty="0"/>
              <a:t>What prompts you to revisit safer‑sleep plans when circumstances change (i.e. illness, new partner, housing move, disrupted routines)?</a:t>
            </a:r>
          </a:p>
          <a:p>
            <a:pPr marL="285750" indent="-285750">
              <a:buFont typeface="Arial" panose="020B0604020202020204" pitchFamily="34" charset="0"/>
              <a:buChar char="•"/>
            </a:pPr>
            <a:r>
              <a:rPr lang="en-GB" dirty="0"/>
              <a:t>How do you check that families have the practical resources they need (i.e. safe sleep space, mattress, bedding)?</a:t>
            </a:r>
          </a:p>
          <a:p>
            <a:pPr marL="285750" indent="-285750">
              <a:buFont typeface="Arial" panose="020B0604020202020204" pitchFamily="34" charset="0"/>
              <a:buChar char="•"/>
            </a:pPr>
            <a:r>
              <a:rPr lang="en-GB" dirty="0"/>
              <a:t>When multiple agencies are involved, how do you make sure your advice is consistent, coordinated and rooted in the family’s real‑life context?</a:t>
            </a:r>
          </a:p>
          <a:p>
            <a:endParaRPr lang="en-GB" dirty="0"/>
          </a:p>
          <a:p>
            <a:endParaRPr lang="en-GB" dirty="0"/>
          </a:p>
        </p:txBody>
      </p:sp>
      <p:sp>
        <p:nvSpPr>
          <p:cNvPr id="4" name="Footer Placeholder 3">
            <a:extLst>
              <a:ext uri="{FF2B5EF4-FFF2-40B4-BE49-F238E27FC236}">
                <a16:creationId xmlns:a16="http://schemas.microsoft.com/office/drawing/2014/main" id="{926E683E-2BD1-CA38-D6EF-BFF9F2794EE5}"/>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019648AA-389B-3AC3-12B2-3107090474BC}"/>
              </a:ext>
            </a:extLst>
          </p:cNvPr>
          <p:cNvSpPr>
            <a:spLocks noGrp="1"/>
          </p:cNvSpPr>
          <p:nvPr>
            <p:ph type="dt" sz="half" idx="10"/>
          </p:nvPr>
        </p:nvSpPr>
        <p:spPr/>
        <p:txBody>
          <a:bodyPr/>
          <a:lstStyle/>
          <a:p>
            <a:fld id="{B1A9A1AB-2D3D-4B9B-9DB2-390D0BA911A3}" type="datetime1">
              <a:rPr lang="en-GB" smtClean="0"/>
              <a:t>15/04/2026</a:t>
            </a:fld>
            <a:endParaRPr lang="en-GB"/>
          </a:p>
        </p:txBody>
      </p:sp>
      <p:sp>
        <p:nvSpPr>
          <p:cNvPr id="6" name="Slide Number Placeholder 5">
            <a:extLst>
              <a:ext uri="{FF2B5EF4-FFF2-40B4-BE49-F238E27FC236}">
                <a16:creationId xmlns:a16="http://schemas.microsoft.com/office/drawing/2014/main" id="{B1F39E47-DE8F-40A2-7640-C73D285BF9D1}"/>
              </a:ext>
            </a:extLst>
          </p:cNvPr>
          <p:cNvSpPr>
            <a:spLocks noGrp="1"/>
          </p:cNvSpPr>
          <p:nvPr>
            <p:ph type="sldNum" sz="quarter" idx="12"/>
          </p:nvPr>
        </p:nvSpPr>
        <p:spPr/>
        <p:txBody>
          <a:bodyPr/>
          <a:lstStyle/>
          <a:p>
            <a:fld id="{36CE6FAB-1EBD-4B7C-9F52-D167A0873C56}" type="slidenum">
              <a:rPr lang="en-GB" smtClean="0"/>
              <a:pPr/>
              <a:t>14</a:t>
            </a:fld>
            <a:endParaRPr lang="en-GB" dirty="0"/>
          </a:p>
        </p:txBody>
      </p:sp>
      <p:sp>
        <p:nvSpPr>
          <p:cNvPr id="8" name="TextBox 7">
            <a:extLst>
              <a:ext uri="{FF2B5EF4-FFF2-40B4-BE49-F238E27FC236}">
                <a16:creationId xmlns:a16="http://schemas.microsoft.com/office/drawing/2014/main" id="{51191F8C-E7A2-CF0D-42A5-AB84B510C660}"/>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84966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DB54-78CB-8537-49DF-28DC60C62ABE}"/>
              </a:ext>
            </a:extLst>
          </p:cNvPr>
          <p:cNvSpPr>
            <a:spLocks noGrp="1"/>
          </p:cNvSpPr>
          <p:nvPr>
            <p:ph type="title"/>
          </p:nvPr>
        </p:nvSpPr>
        <p:spPr/>
        <p:txBody>
          <a:bodyPr>
            <a:normAutofit/>
          </a:bodyPr>
          <a:lstStyle/>
          <a:p>
            <a:r>
              <a:rPr lang="en-GB" dirty="0"/>
              <a:t>The role of fathers</a:t>
            </a:r>
          </a:p>
        </p:txBody>
      </p:sp>
      <p:sp>
        <p:nvSpPr>
          <p:cNvPr id="3" name="Text Placeholder 2">
            <a:extLst>
              <a:ext uri="{FF2B5EF4-FFF2-40B4-BE49-F238E27FC236}">
                <a16:creationId xmlns:a16="http://schemas.microsoft.com/office/drawing/2014/main" id="{76BF3C4F-8333-99F8-3DAB-F42180C4518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2088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CD9B-97A7-6D5F-CE2D-B6C68BDE9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65F54-DBC3-18A9-28C7-DC4CFF1FECE3}"/>
              </a:ext>
            </a:extLst>
          </p:cNvPr>
          <p:cNvSpPr>
            <a:spLocks noGrp="1"/>
          </p:cNvSpPr>
          <p:nvPr>
            <p:ph type="title"/>
          </p:nvPr>
        </p:nvSpPr>
        <p:spPr>
          <a:xfrm>
            <a:off x="360000" y="331826"/>
            <a:ext cx="8582369" cy="1080000"/>
          </a:xfrm>
        </p:spPr>
        <p:txBody>
          <a:bodyPr/>
          <a:lstStyle/>
          <a:p>
            <a:r>
              <a:rPr lang="en-GB" dirty="0"/>
              <a:t>Why fathers matter in safeguarding babies</a:t>
            </a:r>
          </a:p>
        </p:txBody>
      </p:sp>
      <p:sp>
        <p:nvSpPr>
          <p:cNvPr id="3" name="Content Placeholder 2">
            <a:extLst>
              <a:ext uri="{FF2B5EF4-FFF2-40B4-BE49-F238E27FC236}">
                <a16:creationId xmlns:a16="http://schemas.microsoft.com/office/drawing/2014/main" id="{B9FAD92C-6010-36B6-D527-75740B700DD9}"/>
              </a:ext>
            </a:extLst>
          </p:cNvPr>
          <p:cNvSpPr>
            <a:spLocks noGrp="1"/>
          </p:cNvSpPr>
          <p:nvPr>
            <p:ph idx="1"/>
          </p:nvPr>
        </p:nvSpPr>
        <p:spPr>
          <a:xfrm>
            <a:off x="439200" y="972626"/>
            <a:ext cx="8402400" cy="5442574"/>
          </a:xfrm>
        </p:spPr>
        <p:txBody>
          <a:bodyPr>
            <a:normAutofit fontScale="92500" lnSpcReduction="20000"/>
          </a:bodyPr>
          <a:lstStyle/>
          <a:p>
            <a:pPr>
              <a:lnSpc>
                <a:spcPct val="107000"/>
              </a:lnSpc>
              <a:spcAft>
                <a:spcPts val="800"/>
              </a:spcAft>
            </a:pPr>
            <a:r>
              <a:rPr lang="en-GB" dirty="0"/>
              <a:t>National reviews consistently show that fathers, male partners and other men in a baby’s world play a central role in care, routines and risk – yet they are often “invisible men” in assessment, planning and day‑to‑day professional engagement.</a:t>
            </a:r>
          </a:p>
          <a:p>
            <a:pPr marL="285750" indent="-285750">
              <a:lnSpc>
                <a:spcPct val="107000"/>
              </a:lnSpc>
              <a:spcAft>
                <a:spcPts val="800"/>
              </a:spcAft>
              <a:buFont typeface="Arial" panose="020B0604020202020204" pitchFamily="34" charset="0"/>
              <a:buChar char="•"/>
            </a:pPr>
            <a:r>
              <a:rPr lang="en-GB" b="1" dirty="0"/>
              <a:t>Fathers’ histories are frequently unknown or unexplored</a:t>
            </a:r>
          </a:p>
          <a:p>
            <a:pPr>
              <a:lnSpc>
                <a:spcPct val="107000"/>
              </a:lnSpc>
              <a:spcAft>
                <a:spcPts val="800"/>
              </a:spcAft>
            </a:pPr>
            <a:r>
              <a:rPr lang="en-GB" dirty="0"/>
              <a:t>Reviews identify male partners who were never included in assessments, despite potential risks such as substance use, violence, criminal history or past harm to children. </a:t>
            </a:r>
          </a:p>
          <a:p>
            <a:pPr marL="285750" indent="-285750">
              <a:lnSpc>
                <a:spcPct val="107000"/>
              </a:lnSpc>
              <a:spcAft>
                <a:spcPts val="800"/>
              </a:spcAft>
              <a:buFont typeface="Arial" panose="020B0604020202020204" pitchFamily="34" charset="0"/>
              <a:buChar char="•"/>
            </a:pPr>
            <a:r>
              <a:rPr lang="en-GB" b="1" dirty="0"/>
              <a:t>In SUDI cases, father involvement is a key situational factor</a:t>
            </a:r>
          </a:p>
          <a:p>
            <a:pPr>
              <a:lnSpc>
                <a:spcPct val="107000"/>
              </a:lnSpc>
              <a:spcAft>
                <a:spcPts val="800"/>
              </a:spcAft>
            </a:pPr>
            <a:r>
              <a:rPr lang="en-GB" dirty="0"/>
              <a:t>Sleep routines, substance use, overnight care, new partners in the home and changes to sleeping locations frequently involve fathers or male partners – and these situational factors can significantly increase risk when they are not understood or assessed.</a:t>
            </a:r>
          </a:p>
          <a:p>
            <a:pPr marL="285750" indent="-285750">
              <a:lnSpc>
                <a:spcPct val="107000"/>
              </a:lnSpc>
              <a:spcAft>
                <a:spcPts val="800"/>
              </a:spcAft>
              <a:buFont typeface="Arial" panose="020B0604020202020204" pitchFamily="34" charset="0"/>
              <a:buChar char="•"/>
            </a:pPr>
            <a:r>
              <a:rPr lang="en-GB" b="1" dirty="0"/>
              <a:t>All adults around the baby must be identified and understood </a:t>
            </a:r>
          </a:p>
          <a:p>
            <a:pPr>
              <a:lnSpc>
                <a:spcPct val="107000"/>
              </a:lnSpc>
              <a:spcAft>
                <a:spcPts val="800"/>
              </a:spcAft>
            </a:pPr>
            <a:r>
              <a:rPr lang="en-GB" dirty="0"/>
              <a:t>The Panel’s analysis of bruising to non-mobile infants (published in 2022) emphasises identifying all adults in the baby’s world, understanding who provides daily care, and considering the plausibility of explanations offered, including from fathers and male carers.</a:t>
            </a:r>
          </a:p>
          <a:p>
            <a:pPr marL="285750" indent="-285750">
              <a:lnSpc>
                <a:spcPct val="107000"/>
              </a:lnSpc>
              <a:spcAft>
                <a:spcPts val="800"/>
              </a:spcAft>
              <a:buFont typeface="Arial" panose="020B0604020202020204" pitchFamily="34" charset="0"/>
              <a:buChar char="•"/>
            </a:pPr>
            <a:r>
              <a:rPr lang="en-GB" b="1" dirty="0"/>
              <a:t>Fathers often shape risk, engagement and decision-making</a:t>
            </a:r>
          </a:p>
          <a:p>
            <a:pPr>
              <a:lnSpc>
                <a:spcPct val="107000"/>
              </a:lnSpc>
              <a:spcAft>
                <a:spcPts val="800"/>
              </a:spcAft>
            </a:pPr>
            <a:r>
              <a:rPr lang="en-GB" dirty="0"/>
              <a:t>Protecting all vulnerable babies better (published in 2026) highlights repeated missed opportunities to understand fathers’ influence on risk dynamics, care, and parental engagement.</a:t>
            </a:r>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4170A469-26DA-E86D-40B2-9114991BA99B}"/>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506191B9-3EB7-1BF4-2737-167714E9682D}"/>
              </a:ext>
            </a:extLst>
          </p:cNvPr>
          <p:cNvSpPr>
            <a:spLocks noGrp="1"/>
          </p:cNvSpPr>
          <p:nvPr>
            <p:ph type="dt" sz="half" idx="10"/>
          </p:nvPr>
        </p:nvSpPr>
        <p:spPr/>
        <p:txBody>
          <a:bodyPr/>
          <a:lstStyle/>
          <a:p>
            <a:fld id="{E3E04F64-20EE-4320-92DD-6B0715291CC8}" type="datetime1">
              <a:rPr lang="en-GB" smtClean="0"/>
              <a:t>15/04/2026</a:t>
            </a:fld>
            <a:endParaRPr lang="en-GB"/>
          </a:p>
        </p:txBody>
      </p:sp>
      <p:sp>
        <p:nvSpPr>
          <p:cNvPr id="6" name="Slide Number Placeholder 5">
            <a:extLst>
              <a:ext uri="{FF2B5EF4-FFF2-40B4-BE49-F238E27FC236}">
                <a16:creationId xmlns:a16="http://schemas.microsoft.com/office/drawing/2014/main" id="{F0FD8948-92BA-5DEF-0D1C-E71CB4A3E562}"/>
              </a:ext>
            </a:extLst>
          </p:cNvPr>
          <p:cNvSpPr>
            <a:spLocks noGrp="1"/>
          </p:cNvSpPr>
          <p:nvPr>
            <p:ph type="sldNum" sz="quarter" idx="12"/>
          </p:nvPr>
        </p:nvSpPr>
        <p:spPr/>
        <p:txBody>
          <a:bodyPr/>
          <a:lstStyle/>
          <a:p>
            <a:fld id="{36CE6FAB-1EBD-4B7C-9F52-D167A0873C56}" type="slidenum">
              <a:rPr lang="en-GB" smtClean="0"/>
              <a:pPr/>
              <a:t>16</a:t>
            </a:fld>
            <a:endParaRPr lang="en-GB" dirty="0"/>
          </a:p>
        </p:txBody>
      </p:sp>
    </p:spTree>
    <p:extLst>
      <p:ext uri="{BB962C8B-B14F-4D97-AF65-F5344CB8AC3E}">
        <p14:creationId xmlns:p14="http://schemas.microsoft.com/office/powerpoint/2010/main" val="30481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25EC-78EB-364A-195A-8B1A1023A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43B3A-DEBE-E57F-F4AF-7DC1786AFFF9}"/>
              </a:ext>
            </a:extLst>
          </p:cNvPr>
          <p:cNvSpPr>
            <a:spLocks noGrp="1"/>
          </p:cNvSpPr>
          <p:nvPr>
            <p:ph type="title"/>
          </p:nvPr>
        </p:nvSpPr>
        <p:spPr/>
        <p:txBody>
          <a:bodyPr/>
          <a:lstStyle/>
          <a:p>
            <a:r>
              <a:rPr lang="en-GB" dirty="0"/>
              <a:t>Why fathers matter</a:t>
            </a:r>
          </a:p>
        </p:txBody>
      </p:sp>
      <p:sp>
        <p:nvSpPr>
          <p:cNvPr id="3" name="Content Placeholder 2">
            <a:extLst>
              <a:ext uri="{FF2B5EF4-FFF2-40B4-BE49-F238E27FC236}">
                <a16:creationId xmlns:a16="http://schemas.microsoft.com/office/drawing/2014/main" id="{91EA25B1-B5EB-2B21-3AF7-8C8AA7052F5D}"/>
              </a:ext>
            </a:extLst>
          </p:cNvPr>
          <p:cNvSpPr>
            <a:spLocks noGrp="1"/>
          </p:cNvSpPr>
          <p:nvPr>
            <p:ph idx="1"/>
          </p:nvPr>
        </p:nvSpPr>
        <p:spPr>
          <a:xfrm>
            <a:off x="259200" y="1080943"/>
            <a:ext cx="8402400" cy="4993200"/>
          </a:xfrm>
        </p:spPr>
        <p:txBody>
          <a:bodyPr>
            <a:normAutofit fontScale="92500" lnSpcReduction="10000"/>
          </a:bodyPr>
          <a:lstStyle/>
          <a:p>
            <a:pPr>
              <a:lnSpc>
                <a:spcPct val="107000"/>
              </a:lnSpc>
              <a:spcAft>
                <a:spcPts val="800"/>
              </a:spcAft>
            </a:pPr>
            <a:r>
              <a:rPr lang="en-GB" b="1" dirty="0"/>
              <a:t>Why fathers are often missed</a:t>
            </a:r>
          </a:p>
          <a:p>
            <a:pPr marL="285750" indent="-285750">
              <a:lnSpc>
                <a:spcPct val="107000"/>
              </a:lnSpc>
              <a:spcAft>
                <a:spcPts val="800"/>
              </a:spcAft>
              <a:buFont typeface="Arial" panose="020B0604020202020204" pitchFamily="34" charset="0"/>
              <a:buChar char="•"/>
            </a:pPr>
            <a:r>
              <a:rPr lang="en-GB" dirty="0"/>
              <a:t>Professional focus tends to centre on mothers during pregnancy and early infancy</a:t>
            </a:r>
          </a:p>
          <a:p>
            <a:pPr marL="285750" indent="-285750">
              <a:lnSpc>
                <a:spcPct val="107000"/>
              </a:lnSpc>
              <a:spcAft>
                <a:spcPts val="800"/>
              </a:spcAft>
              <a:buFont typeface="Arial" panose="020B0604020202020204" pitchFamily="34" charset="0"/>
              <a:buChar char="•"/>
            </a:pPr>
            <a:r>
              <a:rPr lang="en-GB" dirty="0"/>
              <a:t>Fathers may be newly involved, inconsistently present or living elsewhere</a:t>
            </a:r>
          </a:p>
          <a:p>
            <a:pPr marL="285750" indent="-285750">
              <a:lnSpc>
                <a:spcPct val="107000"/>
              </a:lnSpc>
              <a:spcAft>
                <a:spcPts val="800"/>
              </a:spcAft>
              <a:buFont typeface="Arial" panose="020B0604020202020204" pitchFamily="34" charset="0"/>
              <a:buChar char="•"/>
            </a:pPr>
            <a:r>
              <a:rPr lang="en-GB" dirty="0"/>
              <a:t>Mothers may feel unable to disclose a partner due to trauma, coercive control or fear</a:t>
            </a:r>
          </a:p>
          <a:p>
            <a:pPr marL="285750" indent="-285750">
              <a:lnSpc>
                <a:spcPct val="107000"/>
              </a:lnSpc>
              <a:spcAft>
                <a:spcPts val="800"/>
              </a:spcAft>
              <a:buFont typeface="Arial" panose="020B0604020202020204" pitchFamily="34" charset="0"/>
              <a:buChar char="•"/>
            </a:pPr>
            <a:r>
              <a:rPr lang="en-GB" dirty="0"/>
              <a:t>Practitioners can feel unsure how to safely engage fathers where domestic abuse is a concern</a:t>
            </a:r>
          </a:p>
          <a:p>
            <a:pPr>
              <a:lnSpc>
                <a:spcPct val="107000"/>
              </a:lnSpc>
              <a:spcAft>
                <a:spcPts val="800"/>
              </a:spcAft>
            </a:pPr>
            <a:endParaRPr lang="en-GB" dirty="0"/>
          </a:p>
          <a:p>
            <a:pPr>
              <a:lnSpc>
                <a:spcPct val="107000"/>
              </a:lnSpc>
              <a:spcAft>
                <a:spcPts val="800"/>
              </a:spcAft>
            </a:pPr>
            <a:r>
              <a:rPr lang="en-GB" b="1" dirty="0"/>
              <a:t>What considering fathers enables</a:t>
            </a:r>
          </a:p>
          <a:p>
            <a:pPr marL="285750" indent="-285750">
              <a:lnSpc>
                <a:spcPct val="107000"/>
              </a:lnSpc>
              <a:spcAft>
                <a:spcPts val="800"/>
              </a:spcAft>
              <a:buFont typeface="Arial" panose="020B0604020202020204" pitchFamily="34" charset="0"/>
              <a:buChar char="•"/>
            </a:pPr>
            <a:r>
              <a:rPr lang="en-GB" dirty="0"/>
              <a:t>A fuller, more accurate picture of the baby’s world</a:t>
            </a:r>
          </a:p>
          <a:p>
            <a:pPr marL="285750" indent="-285750">
              <a:lnSpc>
                <a:spcPct val="107000"/>
              </a:lnSpc>
              <a:spcAft>
                <a:spcPts val="800"/>
              </a:spcAft>
              <a:buFont typeface="Arial" panose="020B0604020202020204" pitchFamily="34" charset="0"/>
              <a:buChar char="•"/>
            </a:pPr>
            <a:r>
              <a:rPr lang="en-GB" dirty="0"/>
              <a:t>Better identification of risks linked to domestic abuse, coercive control or offending</a:t>
            </a:r>
          </a:p>
          <a:p>
            <a:pPr marL="285750" indent="-285750">
              <a:lnSpc>
                <a:spcPct val="107000"/>
              </a:lnSpc>
              <a:spcAft>
                <a:spcPts val="800"/>
              </a:spcAft>
              <a:buFont typeface="Arial" panose="020B0604020202020204" pitchFamily="34" charset="0"/>
              <a:buChar char="•"/>
            </a:pPr>
            <a:r>
              <a:rPr lang="en-GB" dirty="0"/>
              <a:t>A clearer understanding of daily care routines (sleeping, feeding, supervision)</a:t>
            </a:r>
          </a:p>
          <a:p>
            <a:pPr marL="285750" indent="-285750">
              <a:lnSpc>
                <a:spcPct val="107000"/>
              </a:lnSpc>
              <a:spcAft>
                <a:spcPts val="800"/>
              </a:spcAft>
              <a:buFont typeface="Arial" panose="020B0604020202020204" pitchFamily="34" charset="0"/>
              <a:buChar char="•"/>
            </a:pPr>
            <a:r>
              <a:rPr lang="en-GB" dirty="0"/>
              <a:t>Opportunities to support fathers positively, strengthening safe caregiving where appropriate</a:t>
            </a:r>
          </a:p>
          <a:p>
            <a:pPr marL="285750" indent="-285750">
              <a:lnSpc>
                <a:spcPct val="107000"/>
              </a:lnSpc>
              <a:spcAft>
                <a:spcPts val="800"/>
              </a:spcAft>
              <a:buFont typeface="Arial" panose="020B0604020202020204" pitchFamily="34" charset="0"/>
              <a:buChar char="•"/>
            </a:pPr>
            <a:r>
              <a:rPr lang="en-GB" dirty="0"/>
              <a:t>Direct delivery of key safety messages (e.g. ICON, safer sleep) to fathers, rather than relying on them being passed on indirectly.</a:t>
            </a:r>
          </a:p>
          <a:p>
            <a:pPr marL="285750" indent="-285750">
              <a:lnSpc>
                <a:spcPct val="107000"/>
              </a:lnSpc>
              <a:spcAft>
                <a:spcPts val="800"/>
              </a:spcAft>
              <a:buFont typeface="Arial" panose="020B0604020202020204" pitchFamily="34" charset="0"/>
              <a:buChar char="•"/>
            </a:pPr>
            <a:endParaRPr lang="en-GB" dirty="0"/>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103A6CE2-DA80-C98A-D3DE-8F28A2F8192D}"/>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EB29221D-B5AD-2D5F-1F1A-537C44E24511}"/>
              </a:ext>
            </a:extLst>
          </p:cNvPr>
          <p:cNvSpPr>
            <a:spLocks noGrp="1"/>
          </p:cNvSpPr>
          <p:nvPr>
            <p:ph type="dt" sz="half" idx="10"/>
          </p:nvPr>
        </p:nvSpPr>
        <p:spPr/>
        <p:txBody>
          <a:bodyPr/>
          <a:lstStyle/>
          <a:p>
            <a:fld id="{E3E04F64-20EE-4320-92DD-6B0715291CC8}" type="datetime1">
              <a:rPr lang="en-GB" smtClean="0"/>
              <a:t>15/04/2026</a:t>
            </a:fld>
            <a:endParaRPr lang="en-GB"/>
          </a:p>
        </p:txBody>
      </p:sp>
      <p:sp>
        <p:nvSpPr>
          <p:cNvPr id="6" name="Slide Number Placeholder 5">
            <a:extLst>
              <a:ext uri="{FF2B5EF4-FFF2-40B4-BE49-F238E27FC236}">
                <a16:creationId xmlns:a16="http://schemas.microsoft.com/office/drawing/2014/main" id="{3913DD39-C5C4-F288-55B4-D326C2C5D4D7}"/>
              </a:ext>
            </a:extLst>
          </p:cNvPr>
          <p:cNvSpPr>
            <a:spLocks noGrp="1"/>
          </p:cNvSpPr>
          <p:nvPr>
            <p:ph type="sldNum" sz="quarter" idx="12"/>
          </p:nvPr>
        </p:nvSpPr>
        <p:spPr/>
        <p:txBody>
          <a:bodyPr/>
          <a:lstStyle/>
          <a:p>
            <a:fld id="{36CE6FAB-1EBD-4B7C-9F52-D167A0873C56}" type="slidenum">
              <a:rPr lang="en-GB" smtClean="0"/>
              <a:pPr/>
              <a:t>17</a:t>
            </a:fld>
            <a:endParaRPr lang="en-GB" dirty="0"/>
          </a:p>
        </p:txBody>
      </p:sp>
    </p:spTree>
    <p:extLst>
      <p:ext uri="{BB962C8B-B14F-4D97-AF65-F5344CB8AC3E}">
        <p14:creationId xmlns:p14="http://schemas.microsoft.com/office/powerpoint/2010/main" val="351999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7E08-88BC-5E01-FC74-1DFAB2586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6FC67-355D-C05B-2449-FC142859C709}"/>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685AD403-0E6D-B527-6CE3-94F54056DC9C}"/>
              </a:ext>
            </a:extLst>
          </p:cNvPr>
          <p:cNvSpPr>
            <a:spLocks noGrp="1"/>
          </p:cNvSpPr>
          <p:nvPr>
            <p:ph idx="1"/>
          </p:nvPr>
        </p:nvSpPr>
        <p:spPr/>
        <p:txBody>
          <a:bodyPr/>
          <a:lstStyle/>
          <a:p>
            <a:pPr marL="285750" indent="-285750">
              <a:buFont typeface="Arial" panose="020B0604020202020204" pitchFamily="34" charset="0"/>
              <a:buChar char="•"/>
            </a:pPr>
            <a:r>
              <a:rPr lang="en-GB" dirty="0"/>
              <a:t>How do you make sure you know who all the adults are around the baby – including fathers, partners, extended family or men who may be present intermittently?</a:t>
            </a:r>
          </a:p>
          <a:p>
            <a:pPr marL="285750" indent="-285750">
              <a:buFont typeface="Arial" panose="020B0604020202020204" pitchFamily="34" charset="0"/>
              <a:buChar char="•"/>
            </a:pPr>
            <a:r>
              <a:rPr lang="en-GB" dirty="0"/>
              <a:t>How confident do you feel exploring fathers’ or male carers’ involvement in daily care, such as feeding, settling to sleep, and overnight routines?</a:t>
            </a:r>
          </a:p>
          <a:p>
            <a:pPr marL="285750" indent="-285750">
              <a:buFont typeface="Arial" panose="020B0604020202020204" pitchFamily="34" charset="0"/>
              <a:buChar char="•"/>
            </a:pPr>
            <a:r>
              <a:rPr lang="en-GB" dirty="0"/>
              <a:t>How do you approach conversations with fathers when there are concerns about domestic abuse, substance use or coercive control?</a:t>
            </a:r>
          </a:p>
          <a:p>
            <a:pPr marL="285750" indent="-285750">
              <a:buFont typeface="Arial" panose="020B0604020202020204" pitchFamily="34" charset="0"/>
              <a:buChar char="•"/>
            </a:pPr>
            <a:r>
              <a:rPr lang="en-GB" dirty="0"/>
              <a:t>What helps you notice when a father or male partner is present in the baby’s life but missing from documentation, meetings or assessments?</a:t>
            </a:r>
          </a:p>
          <a:p>
            <a:pPr marL="285750" indent="-285750">
              <a:buFont typeface="Arial" panose="020B0604020202020204" pitchFamily="34" charset="0"/>
              <a:buChar char="•"/>
            </a:pPr>
            <a:r>
              <a:rPr lang="en-GB" dirty="0"/>
              <a:t>How do you ensure explanations for injuries or incidents are explored with all adults, not only the mother?</a:t>
            </a:r>
          </a:p>
          <a:p>
            <a:endParaRPr lang="en-GB" dirty="0"/>
          </a:p>
          <a:p>
            <a:endParaRPr lang="en-GB" dirty="0"/>
          </a:p>
        </p:txBody>
      </p:sp>
      <p:sp>
        <p:nvSpPr>
          <p:cNvPr id="4" name="Footer Placeholder 3">
            <a:extLst>
              <a:ext uri="{FF2B5EF4-FFF2-40B4-BE49-F238E27FC236}">
                <a16:creationId xmlns:a16="http://schemas.microsoft.com/office/drawing/2014/main" id="{38722515-3FDA-4AC1-BD28-E72069017239}"/>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C8DD26B6-8C70-B659-22B0-BBA00C2C22E7}"/>
              </a:ext>
            </a:extLst>
          </p:cNvPr>
          <p:cNvSpPr>
            <a:spLocks noGrp="1"/>
          </p:cNvSpPr>
          <p:nvPr>
            <p:ph type="dt" sz="half" idx="10"/>
          </p:nvPr>
        </p:nvSpPr>
        <p:spPr/>
        <p:txBody>
          <a:bodyPr/>
          <a:lstStyle/>
          <a:p>
            <a:fld id="{DBACFFED-58DE-4847-BB0E-820D71395005}" type="datetime1">
              <a:rPr lang="en-GB" smtClean="0"/>
              <a:t>15/04/2026</a:t>
            </a:fld>
            <a:endParaRPr lang="en-GB"/>
          </a:p>
        </p:txBody>
      </p:sp>
      <p:sp>
        <p:nvSpPr>
          <p:cNvPr id="6" name="Slide Number Placeholder 5">
            <a:extLst>
              <a:ext uri="{FF2B5EF4-FFF2-40B4-BE49-F238E27FC236}">
                <a16:creationId xmlns:a16="http://schemas.microsoft.com/office/drawing/2014/main" id="{E622779C-2015-3B91-3B81-5B239F7DFF04}"/>
              </a:ext>
            </a:extLst>
          </p:cNvPr>
          <p:cNvSpPr>
            <a:spLocks noGrp="1"/>
          </p:cNvSpPr>
          <p:nvPr>
            <p:ph type="sldNum" sz="quarter" idx="12"/>
          </p:nvPr>
        </p:nvSpPr>
        <p:spPr/>
        <p:txBody>
          <a:bodyPr/>
          <a:lstStyle/>
          <a:p>
            <a:fld id="{36CE6FAB-1EBD-4B7C-9F52-D167A0873C56}" type="slidenum">
              <a:rPr lang="en-GB" smtClean="0"/>
              <a:pPr/>
              <a:t>18</a:t>
            </a:fld>
            <a:endParaRPr lang="en-GB" dirty="0"/>
          </a:p>
        </p:txBody>
      </p:sp>
      <p:sp>
        <p:nvSpPr>
          <p:cNvPr id="8" name="TextBox 7">
            <a:extLst>
              <a:ext uri="{FF2B5EF4-FFF2-40B4-BE49-F238E27FC236}">
                <a16:creationId xmlns:a16="http://schemas.microsoft.com/office/drawing/2014/main" id="{CD344873-9E3C-C2DD-D0BB-026F4DD3E18D}"/>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54825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F0AE-BBC2-66C5-825C-A4D600DC2084}"/>
              </a:ext>
            </a:extLst>
          </p:cNvPr>
          <p:cNvSpPr>
            <a:spLocks noGrp="1"/>
          </p:cNvSpPr>
          <p:nvPr>
            <p:ph type="title"/>
          </p:nvPr>
        </p:nvSpPr>
        <p:spPr/>
        <p:txBody>
          <a:bodyPr>
            <a:normAutofit/>
          </a:bodyPr>
          <a:lstStyle/>
          <a:p>
            <a:r>
              <a:rPr lang="en-GB" dirty="0"/>
              <a:t>Bruising in non-mobile infants</a:t>
            </a:r>
          </a:p>
        </p:txBody>
      </p:sp>
      <p:sp>
        <p:nvSpPr>
          <p:cNvPr id="5" name="Text Placeholder 4">
            <a:extLst>
              <a:ext uri="{FF2B5EF4-FFF2-40B4-BE49-F238E27FC236}">
                <a16:creationId xmlns:a16="http://schemas.microsoft.com/office/drawing/2014/main" id="{54349879-C352-DD3E-6B37-9128AFAC4E6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9784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3CC1-CD6D-86C0-45A9-FCDBE2CAF5BA}"/>
              </a:ext>
            </a:extLst>
          </p:cNvPr>
          <p:cNvSpPr>
            <a:spLocks noGrp="1"/>
          </p:cNvSpPr>
          <p:nvPr>
            <p:ph type="title"/>
          </p:nvPr>
        </p:nvSpPr>
        <p:spPr>
          <a:xfrm>
            <a:off x="360000" y="558547"/>
            <a:ext cx="8301600" cy="2335124"/>
          </a:xfrm>
        </p:spPr>
        <p:txBody>
          <a:bodyPr>
            <a:normAutofit/>
          </a:bodyPr>
          <a:lstStyle/>
          <a:p>
            <a:pPr algn="ctr"/>
            <a:r>
              <a:rPr lang="en-GB" sz="2400" dirty="0"/>
              <a:t>“Protecting vulnerable babies better requires us to act collectively, think systemically and hold in mind not only the child before us but the child who may come next. And it requires us to see effective engagement with a vulnerable child’s parents as a necessity, not an option.”</a:t>
            </a:r>
          </a:p>
        </p:txBody>
      </p:sp>
      <p:sp>
        <p:nvSpPr>
          <p:cNvPr id="3" name="Content Placeholder 2">
            <a:extLst>
              <a:ext uri="{FF2B5EF4-FFF2-40B4-BE49-F238E27FC236}">
                <a16:creationId xmlns:a16="http://schemas.microsoft.com/office/drawing/2014/main" id="{50DF39B4-B9B2-E357-2965-F675DC120A0C}"/>
              </a:ext>
            </a:extLst>
          </p:cNvPr>
          <p:cNvSpPr>
            <a:spLocks noGrp="1"/>
          </p:cNvSpPr>
          <p:nvPr>
            <p:ph idx="1"/>
          </p:nvPr>
        </p:nvSpPr>
        <p:spPr>
          <a:xfrm>
            <a:off x="370798" y="2650602"/>
            <a:ext cx="8402400" cy="3464735"/>
          </a:xfrm>
        </p:spPr>
        <p:txBody>
          <a:bodyPr>
            <a:normAutofit fontScale="92500" lnSpcReduction="20000"/>
          </a:bodyPr>
          <a:lstStyle/>
          <a:p>
            <a:r>
              <a:rPr lang="en-GB" dirty="0"/>
              <a:t>This presentation is aimed at multi-agency child safeguarding practitioners to encourage reflection and learning on protecting vulnerable unborn babies and infants under one, drawing on the Panel’s wider national learning.</a:t>
            </a:r>
          </a:p>
          <a:p>
            <a:endParaRPr lang="en-GB" dirty="0"/>
          </a:p>
          <a:p>
            <a:r>
              <a:rPr lang="en-GB" dirty="0"/>
              <a:t>Learning from the national review and recent practice insights highlights how early vulnerabilities can build quickly, and why coordinated, relationship‑based multi‑agency work is essential to keeping babies safe.</a:t>
            </a:r>
          </a:p>
          <a:p>
            <a:endParaRPr lang="en-GB" dirty="0"/>
          </a:p>
          <a:p>
            <a:r>
              <a:rPr lang="en-GB" dirty="0"/>
              <a:t>To start with: challenge yourself, reflect, and ask,                         </a:t>
            </a:r>
          </a:p>
          <a:p>
            <a:endParaRPr lang="en-GB" dirty="0"/>
          </a:p>
          <a:p>
            <a:r>
              <a:rPr lang="en-GB" b="1" dirty="0"/>
              <a:t>“What do I need to understand about this baby’s world – before and after birth – to keep them safe?”</a:t>
            </a:r>
          </a:p>
        </p:txBody>
      </p:sp>
      <p:sp>
        <p:nvSpPr>
          <p:cNvPr id="4" name="Footer Placeholder 3">
            <a:extLst>
              <a:ext uri="{FF2B5EF4-FFF2-40B4-BE49-F238E27FC236}">
                <a16:creationId xmlns:a16="http://schemas.microsoft.com/office/drawing/2014/main" id="{62A8DDF6-734A-C6A1-D1A7-E4BEB1A15825}"/>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495F3901-25CF-63AE-4EAF-4D406F58DE60}"/>
              </a:ext>
            </a:extLst>
          </p:cNvPr>
          <p:cNvSpPr>
            <a:spLocks noGrp="1"/>
          </p:cNvSpPr>
          <p:nvPr>
            <p:ph type="dt" sz="half" idx="10"/>
          </p:nvPr>
        </p:nvSpPr>
        <p:spPr/>
        <p:txBody>
          <a:bodyPr/>
          <a:lstStyle/>
          <a:p>
            <a:fld id="{22683937-8199-4F10-8E54-BEB25E0F95D4}" type="datetime1">
              <a:rPr lang="en-GB" smtClean="0"/>
              <a:t>15/04/2026</a:t>
            </a:fld>
            <a:endParaRPr lang="en-GB" dirty="0"/>
          </a:p>
        </p:txBody>
      </p:sp>
      <p:sp>
        <p:nvSpPr>
          <p:cNvPr id="6" name="Slide Number Placeholder 5">
            <a:extLst>
              <a:ext uri="{FF2B5EF4-FFF2-40B4-BE49-F238E27FC236}">
                <a16:creationId xmlns:a16="http://schemas.microsoft.com/office/drawing/2014/main" id="{D0C1EC7A-59AF-B3F8-08CF-F186F235633C}"/>
              </a:ext>
            </a:extLst>
          </p:cNvPr>
          <p:cNvSpPr>
            <a:spLocks noGrp="1"/>
          </p:cNvSpPr>
          <p:nvPr>
            <p:ph type="sldNum" sz="quarter" idx="12"/>
          </p:nvPr>
        </p:nvSpPr>
        <p:spPr/>
        <p:txBody>
          <a:bodyPr/>
          <a:lstStyle/>
          <a:p>
            <a:fld id="{36CE6FAB-1EBD-4B7C-9F52-D167A0873C56}" type="slidenum">
              <a:rPr lang="en-GB" smtClean="0"/>
              <a:pPr/>
              <a:t>2</a:t>
            </a:fld>
            <a:endParaRPr lang="en-GB" dirty="0"/>
          </a:p>
        </p:txBody>
      </p:sp>
    </p:spTree>
    <p:extLst>
      <p:ext uri="{BB962C8B-B14F-4D97-AF65-F5344CB8AC3E}">
        <p14:creationId xmlns:p14="http://schemas.microsoft.com/office/powerpoint/2010/main" val="129831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0696-91F0-123D-2098-0B99E3C42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6FC8C-0A5B-5706-444A-7AA663E94B79}"/>
              </a:ext>
            </a:extLst>
          </p:cNvPr>
          <p:cNvSpPr>
            <a:spLocks noGrp="1"/>
          </p:cNvSpPr>
          <p:nvPr>
            <p:ph type="title"/>
          </p:nvPr>
        </p:nvSpPr>
        <p:spPr/>
        <p:txBody>
          <a:bodyPr/>
          <a:lstStyle/>
          <a:p>
            <a:r>
              <a:rPr lang="en-GB" sz="3200" dirty="0">
                <a:ea typeface="Arial" panose="020B0604020202020204" pitchFamily="34" charset="0"/>
                <a:cs typeface="Arial" panose="020B0604020202020204" pitchFamily="34" charset="0"/>
              </a:rPr>
              <a:t>Understanding the issue</a:t>
            </a:r>
            <a:endParaRPr lang="en-GB" dirty="0"/>
          </a:p>
        </p:txBody>
      </p:sp>
      <p:sp>
        <p:nvSpPr>
          <p:cNvPr id="3" name="Content Placeholder 2">
            <a:extLst>
              <a:ext uri="{FF2B5EF4-FFF2-40B4-BE49-F238E27FC236}">
                <a16:creationId xmlns:a16="http://schemas.microsoft.com/office/drawing/2014/main" id="{E5506047-2F51-44EE-75F9-5724DF37B9C1}"/>
              </a:ext>
            </a:extLst>
          </p:cNvPr>
          <p:cNvSpPr>
            <a:spLocks noGrp="1"/>
          </p:cNvSpPr>
          <p:nvPr>
            <p:ph idx="1"/>
          </p:nvPr>
        </p:nvSpPr>
        <p:spPr>
          <a:xfrm>
            <a:off x="370798" y="1035641"/>
            <a:ext cx="8402400" cy="5279362"/>
          </a:xfrm>
        </p:spPr>
        <p:txBody>
          <a:bodyPr>
            <a:normAutofit fontScale="70000" lnSpcReduction="20000"/>
          </a:bodyPr>
          <a:lstStyle/>
          <a:p>
            <a:pPr>
              <a:lnSpc>
                <a:spcPct val="107000"/>
              </a:lnSpc>
              <a:spcAft>
                <a:spcPts val="800"/>
              </a:spcAft>
            </a:pPr>
            <a:r>
              <a:rPr lang="en-GB" dirty="0"/>
              <a:t>Evidence from the Royal College of Paediatrics and Child Health (RCPCH) shows that bruising is the most common injury in children who have been physically abused. RCPCH also highlights that bruising in infants can be a “sentinel injury”, as cases have been reported where minor bruising preceded later recognition of serious abusive harm, including catastrophic head injuries. While children do sustain accidental bruises, accidental bruising in non‑mobile infants is rare (0–1.3%), particularly in babies who are not yet able to roll or crawl, and therefore should always prompt careful safeguarding consideration.</a:t>
            </a:r>
          </a:p>
          <a:p>
            <a:pPr>
              <a:lnSpc>
                <a:spcPct val="107000"/>
              </a:lnSpc>
              <a:spcAft>
                <a:spcPts val="800"/>
              </a:spcAft>
            </a:pPr>
            <a:r>
              <a:rPr lang="en-GB" b="1" dirty="0"/>
              <a:t>What good practice looks like</a:t>
            </a:r>
          </a:p>
          <a:p>
            <a:pPr marL="285750" indent="-285750">
              <a:lnSpc>
                <a:spcPct val="107000"/>
              </a:lnSpc>
              <a:spcAft>
                <a:spcPts val="800"/>
              </a:spcAft>
              <a:buFont typeface="Arial" panose="020B0604020202020204" pitchFamily="34" charset="0"/>
              <a:buChar char="•"/>
            </a:pPr>
            <a:r>
              <a:rPr lang="en-GB" dirty="0"/>
              <a:t>Quick, coordinated action when bruising is seen</a:t>
            </a:r>
          </a:p>
          <a:p>
            <a:pPr marL="285750" indent="-285750">
              <a:lnSpc>
                <a:spcPct val="107000"/>
              </a:lnSpc>
              <a:spcAft>
                <a:spcPts val="800"/>
              </a:spcAft>
              <a:buFont typeface="Arial" panose="020B0604020202020204" pitchFamily="34" charset="0"/>
              <a:buChar char="•"/>
            </a:pPr>
            <a:r>
              <a:rPr lang="en-GB" dirty="0"/>
              <a:t>Consistent responses across agencies, following the same pathway every time</a:t>
            </a:r>
          </a:p>
          <a:p>
            <a:pPr marL="285750" indent="-285750">
              <a:lnSpc>
                <a:spcPct val="107000"/>
              </a:lnSpc>
              <a:spcAft>
                <a:spcPts val="800"/>
              </a:spcAft>
              <a:buFont typeface="Arial" panose="020B0604020202020204" pitchFamily="34" charset="0"/>
              <a:buChar char="•"/>
            </a:pPr>
            <a:r>
              <a:rPr lang="en-GB" dirty="0"/>
              <a:t>Clinical oversight, so assessment is led by medical professionals who are experienced in child protection</a:t>
            </a:r>
          </a:p>
          <a:p>
            <a:pPr marL="285750" indent="-285750">
              <a:lnSpc>
                <a:spcPct val="107000"/>
              </a:lnSpc>
              <a:spcAft>
                <a:spcPts val="800"/>
              </a:spcAft>
              <a:buFont typeface="Arial" panose="020B0604020202020204" pitchFamily="34" charset="0"/>
              <a:buChar char="•"/>
            </a:pPr>
            <a:r>
              <a:rPr lang="en-GB" dirty="0"/>
              <a:t>A fuller understanding of family history and context, helping practitioners identify patterns of risk rather than viewing a bruise in isolation</a:t>
            </a:r>
          </a:p>
          <a:p>
            <a:pPr marL="285750" indent="-285750">
              <a:lnSpc>
                <a:spcPct val="107000"/>
              </a:lnSpc>
              <a:spcAft>
                <a:spcPts val="800"/>
              </a:spcAft>
              <a:buFont typeface="Arial" panose="020B0604020202020204" pitchFamily="34" charset="0"/>
              <a:buChar char="•"/>
            </a:pPr>
            <a:r>
              <a:rPr lang="en-GB" dirty="0"/>
              <a:t>Prompt multi‑agency discussion drawing on all available information</a:t>
            </a:r>
          </a:p>
          <a:p>
            <a:pPr marL="285750" indent="-285750">
              <a:lnSpc>
                <a:spcPct val="107000"/>
              </a:lnSpc>
              <a:spcAft>
                <a:spcPts val="800"/>
              </a:spcAft>
              <a:buFont typeface="Arial" panose="020B0604020202020204" pitchFamily="34" charset="0"/>
              <a:buChar char="•"/>
            </a:pPr>
            <a:endParaRPr lang="en-GB" dirty="0"/>
          </a:p>
          <a:p>
            <a:pPr>
              <a:lnSpc>
                <a:spcPct val="107000"/>
              </a:lnSpc>
              <a:spcAft>
                <a:spcPts val="800"/>
              </a:spcAft>
            </a:pPr>
            <a:r>
              <a:rPr lang="en-GB" b="1" dirty="0"/>
              <a:t>Why it’s sometimes difficult</a:t>
            </a:r>
          </a:p>
          <a:p>
            <a:pPr marL="285750" indent="-285750">
              <a:lnSpc>
                <a:spcPct val="107000"/>
              </a:lnSpc>
              <a:spcAft>
                <a:spcPts val="800"/>
              </a:spcAft>
              <a:buFont typeface="Arial" panose="020B0604020202020204" pitchFamily="34" charset="0"/>
              <a:buChar char="•"/>
            </a:pPr>
            <a:r>
              <a:rPr lang="en-GB" dirty="0"/>
              <a:t>Variation in practice across areas can leave practitioners unsure about thresholds or next steps</a:t>
            </a:r>
          </a:p>
          <a:p>
            <a:pPr marL="285750" indent="-285750">
              <a:lnSpc>
                <a:spcPct val="107000"/>
              </a:lnSpc>
              <a:spcAft>
                <a:spcPts val="800"/>
              </a:spcAft>
              <a:buFont typeface="Arial" panose="020B0604020202020204" pitchFamily="34" charset="0"/>
              <a:buChar char="•"/>
            </a:pPr>
            <a:r>
              <a:rPr lang="en-GB" dirty="0"/>
              <a:t>Bruising may appear minor, making it tempting to rely on parental reassurance or plausible explanations, especially when relationships with families feel positive</a:t>
            </a:r>
          </a:p>
          <a:p>
            <a:pPr marL="285750" indent="-285750">
              <a:lnSpc>
                <a:spcPct val="107000"/>
              </a:lnSpc>
              <a:spcAft>
                <a:spcPts val="800"/>
              </a:spcAft>
              <a:buFont typeface="Arial" panose="020B0604020202020204" pitchFamily="34" charset="0"/>
              <a:buChar char="•"/>
            </a:pPr>
            <a:r>
              <a:rPr lang="en-GB" dirty="0"/>
              <a:t>Competing demands and time pressures can lead to uncertainty about when to escalate, particularly when families are already open to other services</a:t>
            </a:r>
          </a:p>
          <a:p>
            <a:pPr marL="285750" indent="-285750">
              <a:lnSpc>
                <a:spcPct val="107000"/>
              </a:lnSpc>
              <a:spcAft>
                <a:spcPts val="800"/>
              </a:spcAft>
              <a:buFont typeface="Arial" panose="020B0604020202020204" pitchFamily="34" charset="0"/>
              <a:buChar char="•"/>
            </a:pPr>
            <a:r>
              <a:rPr lang="en-GB" dirty="0"/>
              <a:t>Gaps in information‑sharing (e.g. previous injuries, parental vulnerabilities, prior involvement) may mean practitioners do not have the full picture at the point of contact</a:t>
            </a:r>
          </a:p>
        </p:txBody>
      </p:sp>
      <p:sp>
        <p:nvSpPr>
          <p:cNvPr id="4" name="Footer Placeholder 3">
            <a:extLst>
              <a:ext uri="{FF2B5EF4-FFF2-40B4-BE49-F238E27FC236}">
                <a16:creationId xmlns:a16="http://schemas.microsoft.com/office/drawing/2014/main" id="{81B77AC3-B7F5-CA6A-A561-DBA544F18103}"/>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189BB24F-01A1-4A13-B993-3C9F3C02A6F3}"/>
              </a:ext>
            </a:extLst>
          </p:cNvPr>
          <p:cNvSpPr>
            <a:spLocks noGrp="1"/>
          </p:cNvSpPr>
          <p:nvPr>
            <p:ph type="dt" sz="half" idx="10"/>
          </p:nvPr>
        </p:nvSpPr>
        <p:spPr/>
        <p:txBody>
          <a:bodyPr/>
          <a:lstStyle/>
          <a:p>
            <a:fld id="{9D82A021-61CA-4364-86D2-E1F485CB37D5}" type="datetime1">
              <a:rPr lang="en-GB" smtClean="0"/>
              <a:t>15/04/2026</a:t>
            </a:fld>
            <a:endParaRPr lang="en-GB"/>
          </a:p>
        </p:txBody>
      </p:sp>
      <p:sp>
        <p:nvSpPr>
          <p:cNvPr id="6" name="Slide Number Placeholder 5">
            <a:extLst>
              <a:ext uri="{FF2B5EF4-FFF2-40B4-BE49-F238E27FC236}">
                <a16:creationId xmlns:a16="http://schemas.microsoft.com/office/drawing/2014/main" id="{4A92FD41-4E87-A7C4-6F31-6A3FDEEEEB67}"/>
              </a:ext>
            </a:extLst>
          </p:cNvPr>
          <p:cNvSpPr>
            <a:spLocks noGrp="1"/>
          </p:cNvSpPr>
          <p:nvPr>
            <p:ph type="sldNum" sz="quarter" idx="12"/>
          </p:nvPr>
        </p:nvSpPr>
        <p:spPr/>
        <p:txBody>
          <a:bodyPr/>
          <a:lstStyle/>
          <a:p>
            <a:fld id="{36CE6FAB-1EBD-4B7C-9F52-D167A0873C56}" type="slidenum">
              <a:rPr lang="en-GB" smtClean="0"/>
              <a:pPr/>
              <a:t>20</a:t>
            </a:fld>
            <a:endParaRPr lang="en-GB" dirty="0"/>
          </a:p>
        </p:txBody>
      </p:sp>
    </p:spTree>
    <p:extLst>
      <p:ext uri="{BB962C8B-B14F-4D97-AF65-F5344CB8AC3E}">
        <p14:creationId xmlns:p14="http://schemas.microsoft.com/office/powerpoint/2010/main" val="328915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6E0E-5C6B-19F4-EE18-127C6A681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87436-9676-1E46-D6EE-F746206F48A8}"/>
              </a:ext>
            </a:extLst>
          </p:cNvPr>
          <p:cNvSpPr>
            <a:spLocks noGrp="1"/>
          </p:cNvSpPr>
          <p:nvPr>
            <p:ph type="title"/>
          </p:nvPr>
        </p:nvSpPr>
        <p:spPr/>
        <p:txBody>
          <a:bodyPr/>
          <a:lstStyle/>
          <a:p>
            <a:r>
              <a:rPr lang="en-GB" dirty="0"/>
              <a:t>Case example</a:t>
            </a:r>
          </a:p>
        </p:txBody>
      </p:sp>
      <p:sp>
        <p:nvSpPr>
          <p:cNvPr id="3" name="Content Placeholder 2">
            <a:extLst>
              <a:ext uri="{FF2B5EF4-FFF2-40B4-BE49-F238E27FC236}">
                <a16:creationId xmlns:a16="http://schemas.microsoft.com/office/drawing/2014/main" id="{A703F4BB-E524-D42D-B32D-1623BE2B94FE}"/>
              </a:ext>
            </a:extLst>
          </p:cNvPr>
          <p:cNvSpPr>
            <a:spLocks noGrp="1"/>
          </p:cNvSpPr>
          <p:nvPr>
            <p:ph idx="1"/>
          </p:nvPr>
        </p:nvSpPr>
        <p:spPr>
          <a:xfrm>
            <a:off x="370798" y="1130531"/>
            <a:ext cx="8402400" cy="4984807"/>
          </a:xfrm>
        </p:spPr>
        <p:txBody>
          <a:bodyPr>
            <a:normAutofit/>
          </a:bodyPr>
          <a:lstStyle/>
          <a:p>
            <a:pPr marR="0" lvl="0" algn="l" defTabSz="914400" rtl="0" eaLnBrk="1" fontAlgn="auto" latinLnBrk="0" hangingPunct="1">
              <a:lnSpc>
                <a:spcPct val="107000"/>
              </a:lnSpc>
              <a:spcBef>
                <a:spcPts val="0"/>
              </a:spcBef>
              <a:spcAft>
                <a:spcPts val="800"/>
              </a:spcAft>
              <a:buClrTx/>
              <a:buSzTx/>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 12‑day‑old baby was seen with unexplained bruising and weight loss. A hospital assessment identified traumatic brain injury and a fracture, raising concerns about non‑accidental injury. Police involvement and supervised contact followed.</a:t>
            </a:r>
          </a:p>
          <a:p>
            <a:pPr marR="0" lvl="0" algn="l" defTabSz="914400" rtl="0" eaLnBrk="1" fontAlgn="auto" latinLnBrk="0" hangingPunct="1">
              <a:lnSpc>
                <a:spcPct val="107000"/>
              </a:lnSpc>
              <a:spcBef>
                <a:spcPts val="0"/>
              </a:spcBef>
              <a:spcAft>
                <a:spcPts val="800"/>
              </a:spcAft>
              <a:buClrTx/>
              <a:buSzTx/>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Review of the pregnancy showed gaps in pre‑birth planning, including incomplete understanding of the father’s vulnerabilities and missed opportunities to coordinate between services. No </a:t>
            </a:r>
            <a:r>
              <a:rPr lang="en-GB" sz="1600" dirty="0">
                <a:solidFill>
                  <a:prstClr val="black"/>
                </a:solidFill>
                <a:latin typeface="Arial" panose="020B0604020202020204"/>
              </a:rPr>
              <a:t>coordinated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discharge planning </a:t>
            </a:r>
            <a:r>
              <a:rPr lang="en-GB" sz="1600" dirty="0">
                <a:solidFill>
                  <a:prstClr val="black"/>
                </a:solidFill>
                <a:latin typeface="Arial" panose="020B0604020202020204"/>
              </a:rPr>
              <a:t>discussion</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took place between services, and concerns raised by extended family (including substance use and parental mental health) were not escalated.</a:t>
            </a:r>
          </a:p>
          <a:p>
            <a:pPr marR="0" lvl="0" algn="l" defTabSz="914400" rtl="0" eaLnBrk="1" fontAlgn="auto" latinLnBrk="0" hangingPunct="1">
              <a:lnSpc>
                <a:spcPct val="107000"/>
              </a:lnSpc>
              <a:spcBef>
                <a:spcPts val="0"/>
              </a:spcBef>
              <a:spcAft>
                <a:spcPts val="800"/>
              </a:spcAft>
              <a:buClrTx/>
              <a:buSzTx/>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This case reflects wider national learning: even minor bruising in a non‑mobile baby must trigger a clear, consistent response – prompt medical assessment by a health professional with appropriate child protection expertise, careful appraisal of all the circumstances and the infant’s developmental stage, and a multi‑agency discussion to bring together all available information and jointly decide whether any further assessment, investigation or action is required. This approach follows national expectations and avoids reliance on reassurance alone.</a:t>
            </a:r>
          </a:p>
        </p:txBody>
      </p:sp>
      <p:sp>
        <p:nvSpPr>
          <p:cNvPr id="4" name="Footer Placeholder 3">
            <a:extLst>
              <a:ext uri="{FF2B5EF4-FFF2-40B4-BE49-F238E27FC236}">
                <a16:creationId xmlns:a16="http://schemas.microsoft.com/office/drawing/2014/main" id="{B598E357-C142-4C2C-0FFA-7685446109A6}"/>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CBAE611E-170E-7B25-00BD-ABCC48C069E1}"/>
              </a:ext>
            </a:extLst>
          </p:cNvPr>
          <p:cNvSpPr>
            <a:spLocks noGrp="1"/>
          </p:cNvSpPr>
          <p:nvPr>
            <p:ph type="dt" sz="half" idx="10"/>
          </p:nvPr>
        </p:nvSpPr>
        <p:spPr/>
        <p:txBody>
          <a:bodyPr/>
          <a:lstStyle/>
          <a:p>
            <a:fld id="{0E340217-9A58-4D82-B90C-4895D5D20E90}" type="datetime1">
              <a:rPr lang="en-GB" smtClean="0"/>
              <a:t>15/04/2026</a:t>
            </a:fld>
            <a:endParaRPr lang="en-GB"/>
          </a:p>
        </p:txBody>
      </p:sp>
      <p:sp>
        <p:nvSpPr>
          <p:cNvPr id="6" name="Slide Number Placeholder 5">
            <a:extLst>
              <a:ext uri="{FF2B5EF4-FFF2-40B4-BE49-F238E27FC236}">
                <a16:creationId xmlns:a16="http://schemas.microsoft.com/office/drawing/2014/main" id="{A836EB93-20F1-F663-3070-BCD1B114CBE9}"/>
              </a:ext>
            </a:extLst>
          </p:cNvPr>
          <p:cNvSpPr>
            <a:spLocks noGrp="1"/>
          </p:cNvSpPr>
          <p:nvPr>
            <p:ph type="sldNum" sz="quarter" idx="12"/>
          </p:nvPr>
        </p:nvSpPr>
        <p:spPr/>
        <p:txBody>
          <a:bodyPr/>
          <a:lstStyle/>
          <a:p>
            <a:fld id="{36CE6FAB-1EBD-4B7C-9F52-D167A0873C56}" type="slidenum">
              <a:rPr lang="en-GB" smtClean="0"/>
              <a:pPr/>
              <a:t>21</a:t>
            </a:fld>
            <a:endParaRPr lang="en-GB" dirty="0"/>
          </a:p>
        </p:txBody>
      </p:sp>
    </p:spTree>
    <p:extLst>
      <p:ext uri="{BB962C8B-B14F-4D97-AF65-F5344CB8AC3E}">
        <p14:creationId xmlns:p14="http://schemas.microsoft.com/office/powerpoint/2010/main" val="161162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9F54-AF4F-8F7D-8FED-6B82E7344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7DB16-05E1-231A-3779-63656EC747EE}"/>
              </a:ext>
            </a:extLst>
          </p:cNvPr>
          <p:cNvSpPr>
            <a:spLocks noGrp="1"/>
          </p:cNvSpPr>
          <p:nvPr>
            <p:ph type="title"/>
          </p:nvPr>
        </p:nvSpPr>
        <p:spPr/>
        <p:txBody>
          <a:bodyPr/>
          <a:lstStyle/>
          <a:p>
            <a:r>
              <a:rPr lang="en-GB" dirty="0"/>
              <a:t>Reflection</a:t>
            </a:r>
            <a:br>
              <a:rPr lang="en-GB" dirty="0"/>
            </a:br>
            <a:endParaRPr lang="en-GB" dirty="0"/>
          </a:p>
        </p:txBody>
      </p:sp>
      <p:sp>
        <p:nvSpPr>
          <p:cNvPr id="3" name="Content Placeholder 2">
            <a:extLst>
              <a:ext uri="{FF2B5EF4-FFF2-40B4-BE49-F238E27FC236}">
                <a16:creationId xmlns:a16="http://schemas.microsoft.com/office/drawing/2014/main" id="{C93449A5-A0FE-85C0-059C-86ACD0C77E6C}"/>
              </a:ext>
            </a:extLst>
          </p:cNvPr>
          <p:cNvSpPr>
            <a:spLocks noGrp="1"/>
          </p:cNvSpPr>
          <p:nvPr>
            <p:ph idx="1"/>
          </p:nvPr>
        </p:nvSpPr>
        <p:spPr/>
        <p:txBody>
          <a:bodyPr/>
          <a:lstStyle/>
          <a:p>
            <a:pPr marL="285750" indent="-285750">
              <a:buFont typeface="Arial" panose="020B0604020202020204" pitchFamily="34" charset="0"/>
              <a:buChar char="•"/>
            </a:pPr>
            <a:r>
              <a:rPr lang="en-GB" dirty="0"/>
              <a:t>How do you ensure you recognise any bruising in a non‑mobile baby as a safeguarding concern, requiring immediate action through established pathways?</a:t>
            </a:r>
          </a:p>
          <a:p>
            <a:pPr marL="285750" indent="-285750">
              <a:buFont typeface="Arial" panose="020B0604020202020204" pitchFamily="34" charset="0"/>
              <a:buChar char="•"/>
            </a:pPr>
            <a:r>
              <a:rPr lang="en-GB" dirty="0"/>
              <a:t>How confident are you in following your local bruising protocol, including prompt medical assessment and multi‑agency discussion)?</a:t>
            </a:r>
          </a:p>
          <a:p>
            <a:pPr marL="285750" indent="-285750">
              <a:buFont typeface="Arial" panose="020B0604020202020204" pitchFamily="34" charset="0"/>
              <a:buChar char="•"/>
            </a:pPr>
            <a:r>
              <a:rPr lang="en-GB" dirty="0"/>
              <a:t>How do you make sure you have the full picture – including past concerns and previous agency involvement – rather than relying only on what you see on the day, especially when families have moved or information is incomplete?</a:t>
            </a:r>
          </a:p>
          <a:p>
            <a:pPr marL="285750" indent="-285750">
              <a:buFont typeface="Arial" panose="020B0604020202020204" pitchFamily="34" charset="0"/>
              <a:buChar char="•"/>
            </a:pPr>
            <a:r>
              <a:rPr lang="en-GB" dirty="0"/>
              <a:t>What helps you communicate your professional responsibility clearly and sensitively, so parents understand the process without feeling blamed?</a:t>
            </a:r>
          </a:p>
          <a:p>
            <a:pPr marL="285750" indent="-285750">
              <a:buFont typeface="Arial" panose="020B0604020202020204" pitchFamily="34" charset="0"/>
              <a:buChar char="•"/>
            </a:pPr>
            <a:r>
              <a:rPr lang="en-GB" dirty="0"/>
              <a:t>How do you contribute to consistent practice across agencies so that bruising in non‑mobile infants is considered to the same level of seriousness every time?</a:t>
            </a:r>
          </a:p>
          <a:p>
            <a:endParaRPr lang="en-GB" dirty="0"/>
          </a:p>
        </p:txBody>
      </p:sp>
      <p:sp>
        <p:nvSpPr>
          <p:cNvPr id="4" name="Footer Placeholder 3">
            <a:extLst>
              <a:ext uri="{FF2B5EF4-FFF2-40B4-BE49-F238E27FC236}">
                <a16:creationId xmlns:a16="http://schemas.microsoft.com/office/drawing/2014/main" id="{1C1D524D-3F7F-C74C-5216-17146934B79C}"/>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EFB62910-D9B5-9053-DCC6-6C8E2DD99C7B}"/>
              </a:ext>
            </a:extLst>
          </p:cNvPr>
          <p:cNvSpPr>
            <a:spLocks noGrp="1"/>
          </p:cNvSpPr>
          <p:nvPr>
            <p:ph type="dt" sz="half" idx="10"/>
          </p:nvPr>
        </p:nvSpPr>
        <p:spPr/>
        <p:txBody>
          <a:bodyPr/>
          <a:lstStyle/>
          <a:p>
            <a:fld id="{1473B851-BCF6-4C69-B719-98D321D6AAD2}" type="datetime1">
              <a:rPr lang="en-GB" smtClean="0"/>
              <a:t>15/04/2026</a:t>
            </a:fld>
            <a:endParaRPr lang="en-GB"/>
          </a:p>
        </p:txBody>
      </p:sp>
      <p:sp>
        <p:nvSpPr>
          <p:cNvPr id="6" name="Slide Number Placeholder 5">
            <a:extLst>
              <a:ext uri="{FF2B5EF4-FFF2-40B4-BE49-F238E27FC236}">
                <a16:creationId xmlns:a16="http://schemas.microsoft.com/office/drawing/2014/main" id="{718D2CA4-0FD7-6F44-86D9-EA062C50F38C}"/>
              </a:ext>
            </a:extLst>
          </p:cNvPr>
          <p:cNvSpPr>
            <a:spLocks noGrp="1"/>
          </p:cNvSpPr>
          <p:nvPr>
            <p:ph type="sldNum" sz="quarter" idx="12"/>
          </p:nvPr>
        </p:nvSpPr>
        <p:spPr/>
        <p:txBody>
          <a:bodyPr/>
          <a:lstStyle/>
          <a:p>
            <a:fld id="{36CE6FAB-1EBD-4B7C-9F52-D167A0873C56}" type="slidenum">
              <a:rPr lang="en-GB" smtClean="0"/>
              <a:pPr/>
              <a:t>22</a:t>
            </a:fld>
            <a:endParaRPr lang="en-GB" dirty="0"/>
          </a:p>
        </p:txBody>
      </p:sp>
      <p:sp>
        <p:nvSpPr>
          <p:cNvPr id="8" name="TextBox 7">
            <a:extLst>
              <a:ext uri="{FF2B5EF4-FFF2-40B4-BE49-F238E27FC236}">
                <a16:creationId xmlns:a16="http://schemas.microsoft.com/office/drawing/2014/main" id="{C1E057D8-B875-5FE0-92A4-022206F08AAC}"/>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19534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FC7E-BE5F-B01E-31FE-97765ECD8DB4}"/>
              </a:ext>
            </a:extLst>
          </p:cNvPr>
          <p:cNvSpPr>
            <a:spLocks noGrp="1"/>
          </p:cNvSpPr>
          <p:nvPr>
            <p:ph type="title"/>
          </p:nvPr>
        </p:nvSpPr>
        <p:spPr/>
        <p:txBody>
          <a:bodyPr/>
          <a:lstStyle/>
          <a:p>
            <a:r>
              <a:rPr lang="en-GB" dirty="0"/>
              <a:t>Final reflections</a:t>
            </a:r>
          </a:p>
        </p:txBody>
      </p:sp>
      <p:sp>
        <p:nvSpPr>
          <p:cNvPr id="3" name="Text Placeholder 2">
            <a:extLst>
              <a:ext uri="{FF2B5EF4-FFF2-40B4-BE49-F238E27FC236}">
                <a16:creationId xmlns:a16="http://schemas.microsoft.com/office/drawing/2014/main" id="{BC5B4679-8275-CA6D-EE7F-3FA9C1345194}"/>
              </a:ext>
            </a:extLst>
          </p:cNvPr>
          <p:cNvSpPr>
            <a:spLocks noGrp="1"/>
          </p:cNvSpPr>
          <p:nvPr>
            <p:ph type="body" idx="1"/>
          </p:nvPr>
        </p:nvSpPr>
        <p:spPr/>
        <p:txBody>
          <a:bodyPr/>
          <a:lstStyle/>
          <a:p>
            <a:r>
              <a:rPr lang="en-GB" dirty="0"/>
              <a:t>What to take away from today</a:t>
            </a:r>
          </a:p>
        </p:txBody>
      </p:sp>
    </p:spTree>
    <p:extLst>
      <p:ext uri="{BB962C8B-B14F-4D97-AF65-F5344CB8AC3E}">
        <p14:creationId xmlns:p14="http://schemas.microsoft.com/office/powerpoint/2010/main" val="107645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46E4-B54B-5C94-9F17-CFD79604D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0913A-994D-B8A0-E206-904678BE7A12}"/>
              </a:ext>
            </a:extLst>
          </p:cNvPr>
          <p:cNvSpPr>
            <a:spLocks noGrp="1"/>
          </p:cNvSpPr>
          <p:nvPr>
            <p:ph type="title"/>
          </p:nvPr>
        </p:nvSpPr>
        <p:spPr/>
        <p:txBody>
          <a:bodyPr/>
          <a:lstStyle/>
          <a:p>
            <a:r>
              <a:rPr lang="en-GB" dirty="0"/>
              <a:t>Cross-cutting findings and learning</a:t>
            </a:r>
          </a:p>
        </p:txBody>
      </p:sp>
      <p:sp>
        <p:nvSpPr>
          <p:cNvPr id="3" name="Content Placeholder 2">
            <a:extLst>
              <a:ext uri="{FF2B5EF4-FFF2-40B4-BE49-F238E27FC236}">
                <a16:creationId xmlns:a16="http://schemas.microsoft.com/office/drawing/2014/main" id="{A36BC165-3120-64D8-B7FF-E4307F7D38BE}"/>
              </a:ext>
            </a:extLst>
          </p:cNvPr>
          <p:cNvSpPr>
            <a:spLocks noGrp="1"/>
          </p:cNvSpPr>
          <p:nvPr>
            <p:ph idx="1"/>
          </p:nvPr>
        </p:nvSpPr>
        <p:spPr>
          <a:xfrm>
            <a:off x="370798" y="1030941"/>
            <a:ext cx="8402400" cy="5084397"/>
          </a:xfrm>
        </p:spPr>
        <p:txBody>
          <a:bodyPr>
            <a:normAutofit fontScale="85000" lnSpcReduction="10000"/>
          </a:bodyPr>
          <a:lstStyle/>
          <a:p>
            <a:pPr marL="57150" lvl="0">
              <a:lnSpc>
                <a:spcPct val="90000"/>
              </a:lnSpc>
              <a:spcAft>
                <a:spcPts val="600"/>
              </a:spcAft>
              <a:defRPr/>
            </a:pPr>
            <a:r>
              <a:rPr lang="en-US" b="1" dirty="0"/>
              <a:t>For practitioners</a:t>
            </a:r>
          </a:p>
          <a:p>
            <a:pPr marL="342900" lvl="0" indent="-285750">
              <a:lnSpc>
                <a:spcPct val="90000"/>
              </a:lnSpc>
              <a:spcAft>
                <a:spcPts val="600"/>
              </a:spcAft>
              <a:buFont typeface="Arial" panose="020B0604020202020204" pitchFamily="34" charset="0"/>
              <a:buChar char="•"/>
              <a:defRPr/>
            </a:pPr>
            <a:r>
              <a:rPr lang="en-US" dirty="0" err="1"/>
              <a:t>Prioritise</a:t>
            </a:r>
            <a:r>
              <a:rPr lang="en-US" dirty="0"/>
              <a:t> early action in pregnancy and the early postnatal period – vulnerabilities escalate quickly. </a:t>
            </a:r>
          </a:p>
          <a:p>
            <a:pPr marL="342900" lvl="0" indent="-285750">
              <a:lnSpc>
                <a:spcPct val="90000"/>
              </a:lnSpc>
              <a:spcAft>
                <a:spcPts val="600"/>
              </a:spcAft>
              <a:buFont typeface="Arial" panose="020B0604020202020204" pitchFamily="34" charset="0"/>
              <a:buChar char="•"/>
              <a:defRPr/>
            </a:pPr>
            <a:r>
              <a:rPr lang="en-US" dirty="0"/>
              <a:t>Use consistent pathways: pre-birth plans, safer-sleep guidance, and the bruising protocol must be applied the same way every time. </a:t>
            </a:r>
          </a:p>
          <a:p>
            <a:pPr marL="342900" lvl="0" indent="-285750">
              <a:lnSpc>
                <a:spcPct val="90000"/>
              </a:lnSpc>
              <a:spcAft>
                <a:spcPts val="600"/>
              </a:spcAft>
              <a:buFont typeface="Arial" panose="020B0604020202020204" pitchFamily="34" charset="0"/>
              <a:buChar char="•"/>
              <a:defRPr/>
            </a:pPr>
            <a:r>
              <a:rPr lang="en-US" dirty="0"/>
              <a:t>Be curious about who is the baby’s world, including fathers and male carers who are often overlooked. </a:t>
            </a:r>
          </a:p>
          <a:p>
            <a:pPr marL="342900" lvl="0" indent="-285750">
              <a:lnSpc>
                <a:spcPct val="90000"/>
              </a:lnSpc>
              <a:spcAft>
                <a:spcPts val="600"/>
              </a:spcAft>
              <a:buFont typeface="Arial" panose="020B0604020202020204" pitchFamily="34" charset="0"/>
              <a:buChar char="•"/>
              <a:defRPr/>
            </a:pPr>
            <a:r>
              <a:rPr lang="en-US" dirty="0"/>
              <a:t>Focus on relationships and engagement, understanding how trauma, fear or previous removals shape parental </a:t>
            </a:r>
            <a:r>
              <a:rPr lang="en-US" dirty="0" err="1"/>
              <a:t>behaviour</a:t>
            </a:r>
            <a:r>
              <a:rPr lang="en-US" dirty="0"/>
              <a:t> and trust. </a:t>
            </a:r>
          </a:p>
          <a:p>
            <a:pPr marL="342900" lvl="0" indent="-285750">
              <a:lnSpc>
                <a:spcPct val="90000"/>
              </a:lnSpc>
              <a:spcAft>
                <a:spcPts val="600"/>
              </a:spcAft>
              <a:buFont typeface="Arial" panose="020B0604020202020204" pitchFamily="34" charset="0"/>
              <a:buChar char="•"/>
              <a:defRPr/>
            </a:pPr>
            <a:r>
              <a:rPr lang="en-GB" dirty="0"/>
              <a:t>Be mindful of EDII considerations, including how race, ethnicity and inequality influence engagement, assessment and family experience.</a:t>
            </a:r>
            <a:endParaRPr lang="en-US" dirty="0"/>
          </a:p>
          <a:p>
            <a:pPr marL="57150" lvl="0">
              <a:lnSpc>
                <a:spcPct val="90000"/>
              </a:lnSpc>
              <a:spcAft>
                <a:spcPts val="600"/>
              </a:spcAft>
              <a:defRPr/>
            </a:pPr>
            <a:endParaRPr lang="en-US" dirty="0"/>
          </a:p>
          <a:p>
            <a:pPr marL="57150" lvl="0">
              <a:lnSpc>
                <a:spcPct val="90000"/>
              </a:lnSpc>
              <a:spcAft>
                <a:spcPts val="600"/>
              </a:spcAft>
              <a:defRPr/>
            </a:pPr>
            <a:r>
              <a:rPr lang="en-US" b="1" dirty="0"/>
              <a:t>For leaders</a:t>
            </a:r>
          </a:p>
          <a:p>
            <a:pPr marL="342900" lvl="0" indent="-285750">
              <a:lnSpc>
                <a:spcPct val="90000"/>
              </a:lnSpc>
              <a:spcAft>
                <a:spcPts val="600"/>
              </a:spcAft>
              <a:buFont typeface="Arial" panose="020B0604020202020204" pitchFamily="34" charset="0"/>
              <a:buChar char="•"/>
              <a:defRPr/>
            </a:pPr>
            <a:r>
              <a:rPr lang="en-US" dirty="0"/>
              <a:t>Review local protocols to ensure that they align with national best practice and guidance. </a:t>
            </a:r>
          </a:p>
          <a:p>
            <a:pPr marL="342900" lvl="0" indent="-285750">
              <a:lnSpc>
                <a:spcPct val="90000"/>
              </a:lnSpc>
              <a:spcAft>
                <a:spcPts val="600"/>
              </a:spcAft>
              <a:buFont typeface="Arial" panose="020B0604020202020204" pitchFamily="34" charset="0"/>
              <a:buChar char="•"/>
              <a:defRPr/>
            </a:pPr>
            <a:r>
              <a:rPr lang="en-GB" dirty="0"/>
              <a:t>Promote EDI‑focused leadership that recognises how race, ethnicity and inequality influence family experience, engagement and safeguarding decisions.</a:t>
            </a:r>
            <a:endParaRPr lang="en-US" dirty="0"/>
          </a:p>
          <a:p>
            <a:pPr marL="342900" lvl="0" indent="-285750">
              <a:lnSpc>
                <a:spcPct val="90000"/>
              </a:lnSpc>
              <a:spcAft>
                <a:spcPts val="600"/>
              </a:spcAft>
              <a:buFont typeface="Arial" panose="020B0604020202020204" pitchFamily="34" charset="0"/>
              <a:buChar char="•"/>
              <a:defRPr/>
            </a:pPr>
            <a:r>
              <a:rPr lang="en-US" dirty="0"/>
              <a:t>Strengthen systems for information-sharing, especially when families move between areas or when multiple services area involved. </a:t>
            </a:r>
          </a:p>
          <a:p>
            <a:pPr marL="342900" lvl="0" indent="-285750">
              <a:lnSpc>
                <a:spcPct val="90000"/>
              </a:lnSpc>
              <a:spcAft>
                <a:spcPts val="600"/>
              </a:spcAft>
              <a:buFont typeface="Arial" panose="020B0604020202020204" pitchFamily="34" charset="0"/>
              <a:buChar char="•"/>
              <a:defRPr/>
            </a:pPr>
            <a:r>
              <a:rPr lang="en-US" dirty="0"/>
              <a:t>Commission training that builds confidence in pre-birth planning, SUDI risk reduction, engaging fathers, and responding to bruising in non-mobile infants. </a:t>
            </a:r>
          </a:p>
          <a:p>
            <a:pPr marL="342900" lvl="0" indent="-285750">
              <a:lnSpc>
                <a:spcPct val="90000"/>
              </a:lnSpc>
              <a:spcAft>
                <a:spcPts val="600"/>
              </a:spcAft>
              <a:buFont typeface="Arial" panose="020B0604020202020204" pitchFamily="34" charset="0"/>
              <a:buChar char="•"/>
              <a:defRPr/>
            </a:pPr>
            <a:r>
              <a:rPr lang="en-US" dirty="0"/>
              <a:t>Promote a culture where practitioners feel supported to act early, escalate concerns, and work collaboratively across services. </a:t>
            </a:r>
          </a:p>
          <a:p>
            <a:endParaRPr lang="en-GB" dirty="0"/>
          </a:p>
        </p:txBody>
      </p:sp>
      <p:sp>
        <p:nvSpPr>
          <p:cNvPr id="4" name="Footer Placeholder 3">
            <a:extLst>
              <a:ext uri="{FF2B5EF4-FFF2-40B4-BE49-F238E27FC236}">
                <a16:creationId xmlns:a16="http://schemas.microsoft.com/office/drawing/2014/main" id="{AEC48987-6812-6CBD-3B2A-268E767FF6AE}"/>
              </a:ext>
            </a:extLst>
          </p:cNvPr>
          <p:cNvSpPr>
            <a:spLocks noGrp="1"/>
          </p:cNvSpPr>
          <p:nvPr>
            <p:ph type="ftr" sz="quarter" idx="11"/>
          </p:nvPr>
        </p:nvSpPr>
        <p:spPr/>
        <p:txBody>
          <a:bodyPr/>
          <a:lstStyle/>
          <a:p>
            <a:r>
              <a:rPr lang="en-GB" dirty="0"/>
              <a:t>Protecting all vulnerable babies better</a:t>
            </a:r>
          </a:p>
        </p:txBody>
      </p:sp>
      <p:sp>
        <p:nvSpPr>
          <p:cNvPr id="5" name="Date Placeholder 4">
            <a:extLst>
              <a:ext uri="{FF2B5EF4-FFF2-40B4-BE49-F238E27FC236}">
                <a16:creationId xmlns:a16="http://schemas.microsoft.com/office/drawing/2014/main" id="{8A31DE86-29DF-4B61-38AE-2EF32A8E0A4E}"/>
              </a:ext>
            </a:extLst>
          </p:cNvPr>
          <p:cNvSpPr>
            <a:spLocks noGrp="1"/>
          </p:cNvSpPr>
          <p:nvPr>
            <p:ph type="dt" sz="half" idx="10"/>
          </p:nvPr>
        </p:nvSpPr>
        <p:spPr/>
        <p:txBody>
          <a:bodyPr/>
          <a:lstStyle/>
          <a:p>
            <a:fld id="{42DF8ED8-80CF-4232-A09E-4A4EFB4A6E52}" type="datetime1">
              <a:rPr lang="en-GB" smtClean="0"/>
              <a:t>15/04/2026</a:t>
            </a:fld>
            <a:endParaRPr lang="en-GB"/>
          </a:p>
        </p:txBody>
      </p:sp>
      <p:sp>
        <p:nvSpPr>
          <p:cNvPr id="6" name="Slide Number Placeholder 5">
            <a:extLst>
              <a:ext uri="{FF2B5EF4-FFF2-40B4-BE49-F238E27FC236}">
                <a16:creationId xmlns:a16="http://schemas.microsoft.com/office/drawing/2014/main" id="{DE32ADE1-0C4E-4ECB-EB94-CA21EC272895}"/>
              </a:ext>
            </a:extLst>
          </p:cNvPr>
          <p:cNvSpPr>
            <a:spLocks noGrp="1"/>
          </p:cNvSpPr>
          <p:nvPr>
            <p:ph type="sldNum" sz="quarter" idx="12"/>
          </p:nvPr>
        </p:nvSpPr>
        <p:spPr/>
        <p:txBody>
          <a:bodyPr/>
          <a:lstStyle/>
          <a:p>
            <a:fld id="{36CE6FAB-1EBD-4B7C-9F52-D167A0873C56}" type="slidenum">
              <a:rPr lang="en-GB" smtClean="0"/>
              <a:pPr/>
              <a:t>24</a:t>
            </a:fld>
            <a:endParaRPr lang="en-GB" dirty="0"/>
          </a:p>
        </p:txBody>
      </p:sp>
    </p:spTree>
    <p:extLst>
      <p:ext uri="{BB962C8B-B14F-4D97-AF65-F5344CB8AC3E}">
        <p14:creationId xmlns:p14="http://schemas.microsoft.com/office/powerpoint/2010/main" val="371895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E40-9492-F13C-BD95-38F9BFD3D3D4}"/>
              </a:ext>
            </a:extLst>
          </p:cNvPr>
          <p:cNvSpPr>
            <a:spLocks noGrp="1"/>
          </p:cNvSpPr>
          <p:nvPr>
            <p:ph type="title"/>
          </p:nvPr>
        </p:nvSpPr>
        <p:spPr>
          <a:xfrm>
            <a:off x="483798" y="1463040"/>
            <a:ext cx="2847230" cy="2690949"/>
          </a:xfrm>
        </p:spPr>
        <p:txBody>
          <a:bodyPr anchor="t">
            <a:normAutofit/>
          </a:bodyPr>
          <a:lstStyle/>
          <a:p>
            <a:r>
              <a:rPr lang="en-GB" sz="4200" dirty="0"/>
              <a:t>What to take away from today </a:t>
            </a:r>
          </a:p>
        </p:txBody>
      </p:sp>
      <p:sp>
        <p:nvSpPr>
          <p:cNvPr id="3" name="Content Placeholder 2">
            <a:extLst>
              <a:ext uri="{FF2B5EF4-FFF2-40B4-BE49-F238E27FC236}">
                <a16:creationId xmlns:a16="http://schemas.microsoft.com/office/drawing/2014/main" id="{C7E937B7-391D-DED0-6360-BEDE74D7A63C}"/>
              </a:ext>
            </a:extLst>
          </p:cNvPr>
          <p:cNvSpPr>
            <a:spLocks noGrp="1"/>
          </p:cNvSpPr>
          <p:nvPr>
            <p:ph idx="1"/>
          </p:nvPr>
        </p:nvSpPr>
        <p:spPr>
          <a:xfrm>
            <a:off x="4096631" y="1091213"/>
            <a:ext cx="4733604" cy="4814580"/>
          </a:xfrm>
        </p:spPr>
        <p:txBody>
          <a:bodyPr anchor="t">
            <a:noAutofit/>
          </a:bodyPr>
          <a:lstStyle/>
          <a:p>
            <a:pPr marL="342900" indent="-285750">
              <a:lnSpc>
                <a:spcPct val="90000"/>
              </a:lnSpc>
              <a:spcAft>
                <a:spcPts val="600"/>
              </a:spcAft>
              <a:buFont typeface="Wingdings" panose="05000000000000000000" pitchFamily="2" charset="2"/>
              <a:buChar char="Ø"/>
              <a:defRPr/>
            </a:pPr>
            <a:r>
              <a:rPr lang="en-GB" sz="1600" b="1" dirty="0"/>
              <a:t>Keep the baby at the centre </a:t>
            </a:r>
            <a:r>
              <a:rPr lang="en-GB" sz="1600" dirty="0"/>
              <a:t>by recognising their unique vulnerability before and after birth, staying curious about their world, and acting early when concerns arise.</a:t>
            </a:r>
          </a:p>
          <a:p>
            <a:pPr marL="342900" indent="-285750">
              <a:lnSpc>
                <a:spcPct val="90000"/>
              </a:lnSpc>
              <a:spcAft>
                <a:spcPts val="600"/>
              </a:spcAft>
              <a:buFont typeface="Wingdings" panose="05000000000000000000" pitchFamily="2" charset="2"/>
              <a:buChar char="Ø"/>
              <a:defRPr/>
            </a:pPr>
            <a:r>
              <a:rPr lang="en-GB" sz="1600" b="1" dirty="0"/>
              <a:t>Work together across agencies </a:t>
            </a:r>
            <a:r>
              <a:rPr lang="en-GB" sz="1600" dirty="0"/>
              <a:t>to create consistent, joined‑up safeguarding responses – from pre‑birth planning, to safer‑sleep conversations, to identifying all adults in a baby’s life, including fathers and male carers.</a:t>
            </a:r>
          </a:p>
          <a:p>
            <a:pPr marL="342900" indent="-285750">
              <a:lnSpc>
                <a:spcPct val="90000"/>
              </a:lnSpc>
              <a:spcAft>
                <a:spcPts val="600"/>
              </a:spcAft>
              <a:buFont typeface="Wingdings" panose="05000000000000000000" pitchFamily="2" charset="2"/>
              <a:buChar char="Ø"/>
              <a:defRPr/>
            </a:pPr>
            <a:r>
              <a:rPr lang="en-GB" sz="1600" b="1" dirty="0"/>
              <a:t>Talk openly about the factors that increase risk for babies </a:t>
            </a:r>
            <a:r>
              <a:rPr lang="en-GB" sz="1600" dirty="0"/>
              <a:t>such as parental trauma, domestic abuse, substance use, hidden partners, housing instability, or missed information and ensure these are explored in every step of assessment and planning.  </a:t>
            </a:r>
          </a:p>
          <a:p>
            <a:pPr marL="342900" indent="-285750">
              <a:lnSpc>
                <a:spcPct val="90000"/>
              </a:lnSpc>
              <a:spcAft>
                <a:spcPts val="600"/>
              </a:spcAft>
              <a:buFont typeface="Wingdings" panose="05000000000000000000" pitchFamily="2" charset="2"/>
              <a:buChar char="Ø"/>
              <a:defRPr/>
            </a:pPr>
            <a:r>
              <a:rPr lang="en-GB" sz="1600" b="1" dirty="0"/>
              <a:t>Reflect and learn continuously, </a:t>
            </a:r>
            <a:r>
              <a:rPr lang="en-GB" sz="1600" dirty="0"/>
              <a:t>using supervision and multi‑agency discussion to build confidence in applying pre‑birth protocols, safer‑sleep guidance, and the national bruising pathway so babies receive a timely, evidence‑informed response every time.</a:t>
            </a:r>
          </a:p>
          <a:p>
            <a:pPr>
              <a:lnSpc>
                <a:spcPct val="90000"/>
              </a:lnSpc>
            </a:pPr>
            <a:endParaRPr lang="en-GB" sz="1600" b="0" dirty="0"/>
          </a:p>
        </p:txBody>
      </p:sp>
      <p:sp>
        <p:nvSpPr>
          <p:cNvPr id="5" name="Slide Number Placeholder 4">
            <a:extLst>
              <a:ext uri="{FF2B5EF4-FFF2-40B4-BE49-F238E27FC236}">
                <a16:creationId xmlns:a16="http://schemas.microsoft.com/office/drawing/2014/main" id="{AA47F3FE-DA33-85B3-0998-1FCCD74B2C5C}"/>
              </a:ext>
            </a:extLst>
          </p:cNvPr>
          <p:cNvSpPr>
            <a:spLocks noGrp="1"/>
          </p:cNvSpPr>
          <p:nvPr>
            <p:ph type="sldNum" sz="quarter" idx="12"/>
          </p:nvPr>
        </p:nvSpPr>
        <p:spPr>
          <a:xfrm>
            <a:off x="6457950" y="6492240"/>
            <a:ext cx="2057400" cy="365125"/>
          </a:xfrm>
        </p:spPr>
        <p:txBody>
          <a:bodyPr>
            <a:normAutofit/>
          </a:bodyPr>
          <a:lstStyle/>
          <a:p>
            <a:pPr>
              <a:spcAft>
                <a:spcPts val="600"/>
              </a:spcAft>
            </a:pPr>
            <a:fld id="{EEC58D1C-D36B-4371-8E5D-D0E34029653F}" type="slidenum">
              <a:rPr lang="en-GB" smtClean="0"/>
              <a:pPr>
                <a:spcAft>
                  <a:spcPts val="600"/>
                </a:spcAft>
              </a:pPr>
              <a:t>25</a:t>
            </a:fld>
            <a:endParaRPr lang="en-GB"/>
          </a:p>
        </p:txBody>
      </p:sp>
      <p:sp>
        <p:nvSpPr>
          <p:cNvPr id="6" name="Footer Placeholder 3">
            <a:extLst>
              <a:ext uri="{FF2B5EF4-FFF2-40B4-BE49-F238E27FC236}">
                <a16:creationId xmlns:a16="http://schemas.microsoft.com/office/drawing/2014/main" id="{E4B5766B-F173-E836-B731-C45EB9AE9E2C}"/>
              </a:ext>
            </a:extLst>
          </p:cNvPr>
          <p:cNvSpPr>
            <a:spLocks noGrp="1"/>
          </p:cNvSpPr>
          <p:nvPr>
            <p:ph type="ftr" sz="quarter" idx="11"/>
          </p:nvPr>
        </p:nvSpPr>
        <p:spPr>
          <a:xfrm>
            <a:off x="312923" y="6486840"/>
            <a:ext cx="7074711" cy="365125"/>
          </a:xfrm>
        </p:spPr>
        <p:txBody>
          <a:bodyPr/>
          <a:lstStyle/>
          <a:p>
            <a:r>
              <a:rPr lang="en-GB" sz="1200" dirty="0">
                <a:latin typeface="Aptos" panose="020B0004020202020204" pitchFamily="34" charset="0"/>
              </a:rPr>
              <a:t>Protecting all vulnerable babies better</a:t>
            </a:r>
          </a:p>
        </p:txBody>
      </p:sp>
      <p:sp>
        <p:nvSpPr>
          <p:cNvPr id="4" name="Date Placeholder 3">
            <a:extLst>
              <a:ext uri="{FF2B5EF4-FFF2-40B4-BE49-F238E27FC236}">
                <a16:creationId xmlns:a16="http://schemas.microsoft.com/office/drawing/2014/main" id="{EC059BED-BE26-A959-1851-5DC87DA36724}"/>
              </a:ext>
            </a:extLst>
          </p:cNvPr>
          <p:cNvSpPr>
            <a:spLocks noGrp="1"/>
          </p:cNvSpPr>
          <p:nvPr>
            <p:ph type="dt" sz="half" idx="10"/>
          </p:nvPr>
        </p:nvSpPr>
        <p:spPr/>
        <p:txBody>
          <a:bodyPr/>
          <a:lstStyle/>
          <a:p>
            <a:fld id="{18FF4579-4062-4463-81E5-3B1EBD701229}" type="datetime1">
              <a:rPr lang="en-GB" smtClean="0"/>
              <a:t>15/04/2026</a:t>
            </a:fld>
            <a:endParaRPr lang="en-GB"/>
          </a:p>
        </p:txBody>
      </p:sp>
    </p:spTree>
    <p:extLst>
      <p:ext uri="{BB962C8B-B14F-4D97-AF65-F5344CB8AC3E}">
        <p14:creationId xmlns:p14="http://schemas.microsoft.com/office/powerpoint/2010/main" val="43655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A4B5-E194-5B0B-BA5C-E6474198A3D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29B3147-3EFF-DAD5-AFF2-545E6BCB80E6}"/>
              </a:ext>
            </a:extLst>
          </p:cNvPr>
          <p:cNvSpPr>
            <a:spLocks noGrp="1"/>
          </p:cNvSpPr>
          <p:nvPr>
            <p:ph type="title"/>
          </p:nvPr>
        </p:nvSpPr>
        <p:spPr>
          <a:xfrm>
            <a:off x="302832" y="176393"/>
            <a:ext cx="8581393" cy="511172"/>
          </a:xfrm>
        </p:spPr>
        <p:txBody>
          <a:bodyPr>
            <a:noAutofit/>
          </a:bodyPr>
          <a:lstStyle/>
          <a:p>
            <a:r>
              <a:rPr lang="en-GB" dirty="0">
                <a:latin typeface="+mn-lt"/>
                <a:cs typeface="Aharoni"/>
              </a:rPr>
              <a:t>Useful links</a:t>
            </a:r>
            <a:endParaRPr lang="en-GB" dirty="0">
              <a:solidFill>
                <a:schemeClr val="tx2"/>
              </a:solidFill>
              <a:latin typeface="+mn-lt"/>
              <a:cs typeface="Aharoni"/>
            </a:endParaRPr>
          </a:p>
        </p:txBody>
      </p:sp>
      <p:sp>
        <p:nvSpPr>
          <p:cNvPr id="5" name="Slide Number Placeholder 4">
            <a:extLst>
              <a:ext uri="{FF2B5EF4-FFF2-40B4-BE49-F238E27FC236}">
                <a16:creationId xmlns:a16="http://schemas.microsoft.com/office/drawing/2014/main" id="{62E5EF81-39D9-542E-B09D-5B6651AE2266}"/>
              </a:ext>
            </a:extLst>
          </p:cNvPr>
          <p:cNvSpPr>
            <a:spLocks noGrp="1"/>
          </p:cNvSpPr>
          <p:nvPr>
            <p:ph type="sldNum" sz="quarter" idx="12"/>
          </p:nvPr>
        </p:nvSpPr>
        <p:spPr/>
        <p:txBody>
          <a:bodyPr/>
          <a:lstStyle/>
          <a:p>
            <a:fld id="{EEC58D1C-D36B-4371-8E5D-D0E34029653F}" type="slidenum">
              <a:rPr lang="en-GB" smtClean="0"/>
              <a:pPr/>
              <a:t>26</a:t>
            </a:fld>
            <a:endParaRPr lang="en-GB"/>
          </a:p>
        </p:txBody>
      </p:sp>
      <p:sp>
        <p:nvSpPr>
          <p:cNvPr id="9" name="TextBox 8">
            <a:extLst>
              <a:ext uri="{FF2B5EF4-FFF2-40B4-BE49-F238E27FC236}">
                <a16:creationId xmlns:a16="http://schemas.microsoft.com/office/drawing/2014/main" id="{70A577F8-E0F5-6081-4165-77EA8A7BA608}"/>
              </a:ext>
            </a:extLst>
          </p:cNvPr>
          <p:cNvSpPr txBox="1"/>
          <p:nvPr/>
        </p:nvSpPr>
        <p:spPr>
          <a:xfrm>
            <a:off x="195874" y="751344"/>
            <a:ext cx="8645726" cy="5355312"/>
          </a:xfrm>
          <a:prstGeom prst="rect">
            <a:avLst/>
          </a:prstGeom>
          <a:solidFill>
            <a:schemeClr val="accent3">
              <a:lumMod val="20000"/>
              <a:lumOff val="80000"/>
            </a:schemeClr>
          </a:solidFill>
        </p:spPr>
        <p:txBody>
          <a:bodyPr wrap="square" lIns="91440" tIns="45720" rIns="91440" bIns="45720" rtlCol="0" anchor="t">
            <a:spAutoFit/>
          </a:bodyPr>
          <a:lstStyle/>
          <a:p>
            <a:r>
              <a:rPr lang="en-GB" sz="1100" b="1" dirty="0">
                <a:solidFill>
                  <a:schemeClr val="tx2"/>
                </a:solidFill>
              </a:rPr>
              <a:t>Pre-birth &amp; vulnerable babies</a:t>
            </a:r>
          </a:p>
          <a:p>
            <a:pPr marL="285750" indent="-285750">
              <a:buFont typeface="Arial" panose="020B0604020202020204" pitchFamily="34" charset="0"/>
              <a:buChar char="•"/>
            </a:pPr>
            <a:r>
              <a:rPr lang="en-GB" sz="1100" dirty="0">
                <a:solidFill>
                  <a:schemeClr val="tx2"/>
                </a:solidFill>
              </a:rPr>
              <a:t>Protecting Vulnerable Babies Better </a:t>
            </a:r>
          </a:p>
          <a:p>
            <a:r>
              <a:rPr lang="en-GB" sz="1100" dirty="0">
                <a:solidFill>
                  <a:schemeClr val="tx2"/>
                </a:solidFill>
              </a:rPr>
              <a:t>A national review highlighting recurring vulnerabilities for unborn babies and infants under one, and the importance of early, coordinated multi‑agency action to keep them safe.</a:t>
            </a:r>
          </a:p>
          <a:p>
            <a:r>
              <a:rPr lang="en-GB" sz="1100" dirty="0">
                <a:hlinkClick r:id="rId3"/>
              </a:rPr>
              <a:t>Protecting all vulnerable babies better - GOV.UK</a:t>
            </a:r>
            <a:endParaRPr lang="en-GB" sz="1100" dirty="0">
              <a:solidFill>
                <a:schemeClr val="tx2"/>
              </a:solidFill>
            </a:endParaRPr>
          </a:p>
          <a:p>
            <a:pPr marL="285750" indent="-285750">
              <a:buFont typeface="Arial" panose="020B0604020202020204" pitchFamily="34" charset="0"/>
              <a:buChar char="•"/>
            </a:pPr>
            <a:r>
              <a:rPr lang="en-GB" sz="1100" dirty="0">
                <a:solidFill>
                  <a:schemeClr val="tx2"/>
                </a:solidFill>
              </a:rPr>
              <a:t>Born into Care – Best Practice Guidelines</a:t>
            </a:r>
          </a:p>
          <a:p>
            <a:r>
              <a:rPr lang="en-GB" sz="1100" dirty="0">
                <a:solidFill>
                  <a:schemeClr val="tx2"/>
                </a:solidFill>
              </a:rPr>
              <a:t>National guidelines supporting pre‑birth assessment and planning.</a:t>
            </a:r>
          </a:p>
          <a:p>
            <a:r>
              <a:rPr lang="en-GB" sz="1100" dirty="0">
                <a:hlinkClick r:id="rId4"/>
              </a:rPr>
              <a:t>Born into care: best practice guidelines - Nuffield Foundation</a:t>
            </a:r>
            <a:endParaRPr lang="en-GB" sz="1100" b="1" dirty="0">
              <a:solidFill>
                <a:schemeClr val="tx2"/>
              </a:solidFill>
            </a:endParaRPr>
          </a:p>
          <a:p>
            <a:endParaRPr lang="en-GB" sz="1100" b="1" dirty="0">
              <a:solidFill>
                <a:schemeClr val="tx2"/>
              </a:solidFill>
            </a:endParaRPr>
          </a:p>
          <a:p>
            <a:r>
              <a:rPr lang="en-GB" sz="1100" b="1" dirty="0">
                <a:solidFill>
                  <a:schemeClr val="tx2"/>
                </a:solidFill>
              </a:rPr>
              <a:t>Early support &amp; prevention</a:t>
            </a:r>
          </a:p>
          <a:p>
            <a:pPr marL="285750" indent="-285750">
              <a:buFont typeface="Arial" panose="020B0604020202020204" pitchFamily="34" charset="0"/>
              <a:buChar char="•"/>
            </a:pPr>
            <a:r>
              <a:rPr lang="en-GB" sz="1100" dirty="0">
                <a:solidFill>
                  <a:schemeClr val="tx2"/>
                </a:solidFill>
              </a:rPr>
              <a:t>ICON – Babies Cry, You Can Cope</a:t>
            </a:r>
          </a:p>
          <a:p>
            <a:r>
              <a:rPr lang="en-GB" sz="1100" dirty="0">
                <a:solidFill>
                  <a:schemeClr val="tx2"/>
                </a:solidFill>
              </a:rPr>
              <a:t>Support for parents to understand infant crying and cope safely during periods of stress.</a:t>
            </a:r>
          </a:p>
          <a:p>
            <a:r>
              <a:rPr lang="en-GB" sz="1100" dirty="0">
                <a:hlinkClick r:id="rId5"/>
              </a:rPr>
              <a:t>Home - ICON: Babies cry, you can cope</a:t>
            </a:r>
            <a:endParaRPr lang="en-GB" sz="1100" dirty="0">
              <a:solidFill>
                <a:schemeClr val="tx2"/>
              </a:solidFill>
            </a:endParaRPr>
          </a:p>
          <a:p>
            <a:pPr marL="285750" indent="-285750">
              <a:buFont typeface="Arial" panose="020B0604020202020204" pitchFamily="34" charset="0"/>
              <a:buChar char="•"/>
            </a:pPr>
            <a:r>
              <a:rPr lang="en-GB" sz="1100" dirty="0">
                <a:solidFill>
                  <a:schemeClr val="tx2"/>
                </a:solidFill>
              </a:rPr>
              <a:t>Best Start for Life</a:t>
            </a:r>
          </a:p>
          <a:p>
            <a:r>
              <a:rPr lang="en-GB" sz="1100" dirty="0">
                <a:solidFill>
                  <a:schemeClr val="tx2"/>
                </a:solidFill>
              </a:rPr>
              <a:t>Government early years programme offering guidance on infant wellbeing, family hubs and early support.</a:t>
            </a:r>
          </a:p>
          <a:p>
            <a:r>
              <a:rPr lang="en-GB" sz="1100" dirty="0">
                <a:hlinkClick r:id="rId6"/>
              </a:rPr>
              <a:t>Best Start in Life - Best Start in Life</a:t>
            </a:r>
            <a:endParaRPr lang="en-GB" sz="1100" dirty="0"/>
          </a:p>
          <a:p>
            <a:endParaRPr lang="en-GB" sz="1100" dirty="0"/>
          </a:p>
          <a:p>
            <a:r>
              <a:rPr lang="en-GB" sz="1100" b="1" dirty="0">
                <a:solidFill>
                  <a:schemeClr val="tx2"/>
                </a:solidFill>
              </a:rPr>
              <a:t>Bruising in non-mobile babies</a:t>
            </a:r>
          </a:p>
          <a:p>
            <a:pPr marL="285750" indent="-285750">
              <a:buFont typeface="Arial" panose="020B0604020202020204" pitchFamily="34" charset="0"/>
              <a:buChar char="•"/>
            </a:pPr>
            <a:r>
              <a:rPr lang="en-GB" sz="1100" dirty="0">
                <a:solidFill>
                  <a:schemeClr val="tx2"/>
                </a:solidFill>
              </a:rPr>
              <a:t>The Management of Bruising in Non‑Mobile Infants </a:t>
            </a:r>
          </a:p>
          <a:p>
            <a:r>
              <a:rPr lang="en-GB" sz="1100" dirty="0">
                <a:solidFill>
                  <a:schemeClr val="tx2"/>
                </a:solidFill>
              </a:rPr>
              <a:t>National expectations for medical assessment and multi‑agency response when bruising is seen in a non‑mobile baby.</a:t>
            </a:r>
          </a:p>
          <a:p>
            <a:r>
              <a:rPr lang="en-GB" sz="1100" dirty="0">
                <a:hlinkClick r:id="rId7"/>
              </a:rPr>
              <a:t>The management of bruising in non-mobile infants paper - GOV.UK</a:t>
            </a:r>
            <a:endParaRPr lang="en-GB" sz="1100" dirty="0"/>
          </a:p>
          <a:p>
            <a:pPr marL="171450" indent="-171450">
              <a:buFont typeface="Arial" panose="020B0604020202020204" pitchFamily="34" charset="0"/>
              <a:buChar char="•"/>
            </a:pPr>
            <a:r>
              <a:rPr lang="en-GB" sz="1100" dirty="0"/>
              <a:t>RCPCH Child Protection Evidence: Bruising (2019)</a:t>
            </a:r>
          </a:p>
          <a:p>
            <a:r>
              <a:rPr lang="en-GB" sz="1100" dirty="0"/>
              <a:t>Systematic review summarising evidence that bruising is the most common injury in physical abuse and may act as a sentinel injury preceding more severe harm. </a:t>
            </a:r>
          </a:p>
          <a:p>
            <a:r>
              <a:rPr lang="en-GB" sz="1100" dirty="0">
                <a:hlinkClick r:id="rId8"/>
              </a:rPr>
              <a:t>Bruising: systematic review - RCPCH Child Protection Portal</a:t>
            </a:r>
            <a:endParaRPr lang="en-GB" sz="1100" dirty="0"/>
          </a:p>
          <a:p>
            <a:endParaRPr lang="en-GB" sz="1100" dirty="0">
              <a:solidFill>
                <a:schemeClr val="tx2"/>
              </a:solidFill>
            </a:endParaRPr>
          </a:p>
          <a:p>
            <a:r>
              <a:rPr lang="en-GB" sz="1100" b="1" dirty="0">
                <a:solidFill>
                  <a:schemeClr val="tx2"/>
                </a:solidFill>
              </a:rPr>
              <a:t>Role of fathers &amp; male carers</a:t>
            </a:r>
          </a:p>
          <a:p>
            <a:pPr marL="171450" indent="-171450">
              <a:buFont typeface="Arial" panose="020B0604020202020204" pitchFamily="34" charset="0"/>
              <a:buChar char="•"/>
            </a:pPr>
            <a:r>
              <a:rPr lang="en-GB" sz="1100" dirty="0">
                <a:solidFill>
                  <a:schemeClr val="tx2"/>
                </a:solidFill>
              </a:rPr>
              <a:t>The Myth of Invisible Men</a:t>
            </a:r>
          </a:p>
          <a:p>
            <a:r>
              <a:rPr lang="en-GB" sz="1100" dirty="0">
                <a:solidFill>
                  <a:schemeClr val="tx2"/>
                </a:solidFill>
              </a:rPr>
              <a:t>National learning review on the importance of recognising, involving and assessing fathers and male carers in safeguarding infants.</a:t>
            </a:r>
          </a:p>
          <a:p>
            <a:r>
              <a:rPr lang="en-GB" sz="1100" dirty="0">
                <a:hlinkClick r:id="rId9"/>
              </a:rPr>
              <a:t>The Myth of Invisible Men</a:t>
            </a:r>
            <a:endParaRPr lang="en-GB" sz="1100" dirty="0">
              <a:solidFill>
                <a:schemeClr val="tx2"/>
              </a:solidFill>
            </a:endParaRPr>
          </a:p>
          <a:p>
            <a:endParaRPr lang="en-GB" sz="1200" dirty="0">
              <a:solidFill>
                <a:schemeClr val="tx2"/>
              </a:solidFill>
              <a:latin typeface="Aptos"/>
            </a:endParaRPr>
          </a:p>
        </p:txBody>
      </p:sp>
      <p:sp>
        <p:nvSpPr>
          <p:cNvPr id="4" name="Footer Placeholder 3">
            <a:extLst>
              <a:ext uri="{FF2B5EF4-FFF2-40B4-BE49-F238E27FC236}">
                <a16:creationId xmlns:a16="http://schemas.microsoft.com/office/drawing/2014/main" id="{DA287230-7B22-C9F8-A351-BC7ECE5AE4F9}"/>
              </a:ext>
            </a:extLst>
          </p:cNvPr>
          <p:cNvSpPr>
            <a:spLocks noGrp="1"/>
          </p:cNvSpPr>
          <p:nvPr>
            <p:ph type="ftr" sz="quarter" idx="11"/>
          </p:nvPr>
        </p:nvSpPr>
        <p:spPr>
          <a:xfrm>
            <a:off x="177471" y="6367236"/>
            <a:ext cx="7074711" cy="365125"/>
          </a:xfrm>
        </p:spPr>
        <p:txBody>
          <a:bodyPr/>
          <a:lstStyle/>
          <a:p>
            <a:r>
              <a:rPr lang="en-GB" dirty="0"/>
              <a:t>National review into the broader safeguarding issues raised by the death of baby Victoria Marten</a:t>
            </a:r>
            <a:endParaRPr lang="en-GB" i="1" dirty="0">
              <a:latin typeface="Aptos" panose="020B0004020202020204" pitchFamily="34" charset="0"/>
            </a:endParaRPr>
          </a:p>
        </p:txBody>
      </p:sp>
    </p:spTree>
    <p:extLst>
      <p:ext uri="{BB962C8B-B14F-4D97-AF65-F5344CB8AC3E}">
        <p14:creationId xmlns:p14="http://schemas.microsoft.com/office/powerpoint/2010/main" val="312583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C91-2DC5-C57C-077A-4FA1338BCC15}"/>
              </a:ext>
            </a:extLst>
          </p:cNvPr>
          <p:cNvSpPr>
            <a:spLocks noGrp="1"/>
          </p:cNvSpPr>
          <p:nvPr>
            <p:ph type="title"/>
          </p:nvPr>
        </p:nvSpPr>
        <p:spPr>
          <a:xfrm>
            <a:off x="360000" y="2581200"/>
            <a:ext cx="8077944" cy="3600000"/>
          </a:xfrm>
        </p:spPr>
        <p:txBody>
          <a:bodyPr/>
          <a:lstStyle/>
          <a:p>
            <a:pPr>
              <a:spcAft>
                <a:spcPts val="600"/>
              </a:spcAft>
            </a:pPr>
            <a:r>
              <a:rPr lang="en-GB" dirty="0">
                <a:latin typeface="+mn-lt"/>
              </a:rPr>
              <a:t>You and your colleagues can find more information on this topic on the Child Safeguarding Practice Review Panel’s online learning hub: </a:t>
            </a:r>
            <a:r>
              <a:rPr lang="en-GB" dirty="0">
                <a:latin typeface="+mn-lt"/>
                <a:hlinkClick r:id="rId2"/>
              </a:rPr>
              <a:t>www.childsafeguarding.independent-panel.uk</a:t>
            </a:r>
            <a:r>
              <a:rPr lang="en-GB" dirty="0">
                <a:latin typeface="+mn-lt"/>
              </a:rPr>
              <a:t> </a:t>
            </a:r>
            <a:br>
              <a:rPr lang="en-GB" dirty="0">
                <a:latin typeface="+mn-lt"/>
              </a:rPr>
            </a:br>
            <a:br>
              <a:rPr lang="en-GB" dirty="0">
                <a:latin typeface="+mn-lt"/>
              </a:rPr>
            </a:br>
            <a:r>
              <a:rPr lang="en-GB" dirty="0">
                <a:latin typeface="+mn-lt"/>
              </a:rPr>
              <a:t>For more from the Panel</a:t>
            </a:r>
            <a:br>
              <a:rPr lang="en-GB" dirty="0">
                <a:latin typeface="+mn-lt"/>
              </a:rPr>
            </a:br>
            <a:r>
              <a:rPr lang="en-GB" dirty="0">
                <a:latin typeface="+mn-lt"/>
              </a:rPr>
              <a:t>Sign up to the newsletter mailing list online: </a:t>
            </a:r>
            <a:r>
              <a:rPr lang="en-GB" u="sng" dirty="0">
                <a:latin typeface="+mn-lt"/>
                <a:hlinkClick r:id="rId3"/>
              </a:rPr>
              <a:t>http://eepurl.com/g6z_Tf</a:t>
            </a:r>
            <a:r>
              <a:rPr lang="en-GB" dirty="0">
                <a:latin typeface="+mn-lt"/>
              </a:rPr>
              <a:t>  </a:t>
            </a:r>
            <a:br>
              <a:rPr lang="en-GB" dirty="0">
                <a:latin typeface="+mn-lt"/>
              </a:rPr>
            </a:br>
            <a:r>
              <a:rPr lang="en-GB" dirty="0">
                <a:latin typeface="+mn-lt"/>
              </a:rPr>
              <a:t>Follow us on </a:t>
            </a:r>
            <a:r>
              <a:rPr lang="en-GB" u="sng" dirty="0">
                <a:latin typeface="+mn-lt"/>
                <a:hlinkClick r:id="rId4"/>
              </a:rPr>
              <a:t>LinkedIn</a:t>
            </a:r>
            <a:r>
              <a:rPr lang="en-GB" dirty="0">
                <a:latin typeface="+mn-lt"/>
              </a:rPr>
              <a:t> </a:t>
            </a:r>
            <a:br>
              <a:rPr lang="en-GB" dirty="0">
                <a:latin typeface="+mn-lt"/>
              </a:rPr>
            </a:br>
            <a:r>
              <a:rPr lang="en-GB" dirty="0">
                <a:latin typeface="+mn-lt"/>
              </a:rPr>
              <a:t>Watch our YouTube Channel: </a:t>
            </a:r>
            <a:r>
              <a:rPr lang="en-GB" dirty="0">
                <a:latin typeface="+mn-lt"/>
                <a:hlinkClick r:id="rId5"/>
              </a:rPr>
              <a:t>Child Safeguarding Practice Review Panel - YouTube</a:t>
            </a:r>
            <a:br>
              <a:rPr lang="en-GB" dirty="0">
                <a:latin typeface="+mn-lt"/>
              </a:rPr>
            </a:br>
            <a:endParaRPr lang="en-GB" dirty="0">
              <a:latin typeface="+mn-lt"/>
            </a:endParaRPr>
          </a:p>
        </p:txBody>
      </p:sp>
    </p:spTree>
    <p:extLst>
      <p:ext uri="{BB962C8B-B14F-4D97-AF65-F5344CB8AC3E}">
        <p14:creationId xmlns:p14="http://schemas.microsoft.com/office/powerpoint/2010/main" val="28947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CC81-E5FB-0DC3-DB6A-E7BD5BC5872C}"/>
              </a:ext>
            </a:extLst>
          </p:cNvPr>
          <p:cNvSpPr>
            <a:spLocks noGrp="1"/>
          </p:cNvSpPr>
          <p:nvPr>
            <p:ph type="title"/>
          </p:nvPr>
        </p:nvSpPr>
        <p:spPr/>
        <p:txBody>
          <a:bodyPr/>
          <a:lstStyle/>
          <a:p>
            <a:r>
              <a:rPr lang="en-GB" dirty="0"/>
              <a:t>The national picture</a:t>
            </a:r>
          </a:p>
        </p:txBody>
      </p:sp>
      <p:sp>
        <p:nvSpPr>
          <p:cNvPr id="3" name="Content Placeholder 2">
            <a:extLst>
              <a:ext uri="{FF2B5EF4-FFF2-40B4-BE49-F238E27FC236}">
                <a16:creationId xmlns:a16="http://schemas.microsoft.com/office/drawing/2014/main" id="{E90EB6DD-093D-1290-6355-B56A3FFD93E5}"/>
              </a:ext>
            </a:extLst>
          </p:cNvPr>
          <p:cNvSpPr>
            <a:spLocks noGrp="1"/>
          </p:cNvSpPr>
          <p:nvPr>
            <p:ph idx="1"/>
          </p:nvPr>
        </p:nvSpPr>
        <p:spPr>
          <a:xfrm>
            <a:off x="381600" y="1584000"/>
            <a:ext cx="8402400" cy="4932000"/>
          </a:xfrm>
        </p:spPr>
        <p:txBody>
          <a:bodyPr>
            <a:normAutofit/>
          </a:bodyPr>
          <a:lstStyle/>
          <a:p>
            <a:pPr marL="114300" lvl="0" defTabSz="457200">
              <a:lnSpc>
                <a:spcPct val="90000"/>
              </a:lnSpc>
              <a:spcAft>
                <a:spcPts val="600"/>
              </a:spcAft>
              <a:defRPr/>
            </a:pPr>
            <a:r>
              <a:rPr lang="en-GB" dirty="0"/>
              <a:t>In February 2026, the Child Safeguarding Practice Review Panel published a national review following the death of Baby Victoria Marten, identifying recurring challenges in safeguarding unborn babies and infants under one.</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Over 5,000 unborn babies and infants under 1 were on Child Protection Plans in England last year.</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In 2023 – 24, infants under 1 accounted for 36% of safeguarding reviews seen by the Panel – the highest of any age group.</a:t>
            </a:r>
          </a:p>
          <a:p>
            <a:pPr marL="114300" lvl="0" defTabSz="457200">
              <a:lnSpc>
                <a:spcPct val="90000"/>
              </a:lnSpc>
              <a:spcAft>
                <a:spcPts val="600"/>
              </a:spcAft>
              <a:defRPr/>
            </a:pPr>
            <a:endParaRPr lang="en-GB" dirty="0"/>
          </a:p>
          <a:p>
            <a:pPr marL="114300" lvl="0" defTabSz="457200">
              <a:lnSpc>
                <a:spcPct val="90000"/>
              </a:lnSpc>
              <a:spcAft>
                <a:spcPts val="600"/>
              </a:spcAft>
              <a:defRPr/>
            </a:pPr>
            <a:r>
              <a:rPr lang="en-GB" dirty="0"/>
              <a:t>Between April 2022 and March 2025, 53% of serious incident notifications involving babies under 1 resulted in the death of the child.</a:t>
            </a:r>
          </a:p>
          <a:p>
            <a:pPr marL="114300" lvl="0" defTabSz="457200">
              <a:lnSpc>
                <a:spcPct val="90000"/>
              </a:lnSpc>
              <a:spcAft>
                <a:spcPts val="600"/>
              </a:spcAft>
              <a:defRPr/>
            </a:pPr>
            <a:endParaRPr lang="en-GB" dirty="0"/>
          </a:p>
        </p:txBody>
      </p:sp>
      <p:sp>
        <p:nvSpPr>
          <p:cNvPr id="4" name="Footer Placeholder 3">
            <a:extLst>
              <a:ext uri="{FF2B5EF4-FFF2-40B4-BE49-F238E27FC236}">
                <a16:creationId xmlns:a16="http://schemas.microsoft.com/office/drawing/2014/main" id="{5C5D8462-01D6-4F9E-B2C3-F414FFC9C2F9}"/>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DFCEBFF7-44FD-62CE-8204-CDFB202728AC}"/>
              </a:ext>
            </a:extLst>
          </p:cNvPr>
          <p:cNvSpPr>
            <a:spLocks noGrp="1"/>
          </p:cNvSpPr>
          <p:nvPr>
            <p:ph type="dt" sz="half" idx="10"/>
          </p:nvPr>
        </p:nvSpPr>
        <p:spPr/>
        <p:txBody>
          <a:bodyPr/>
          <a:lstStyle/>
          <a:p>
            <a:fld id="{1470AC8B-1792-416F-9D1E-DE43265C8A82}" type="datetime1">
              <a:rPr lang="en-GB" smtClean="0"/>
              <a:t>15/04/2026</a:t>
            </a:fld>
            <a:endParaRPr lang="en-GB"/>
          </a:p>
        </p:txBody>
      </p:sp>
      <p:sp>
        <p:nvSpPr>
          <p:cNvPr id="6" name="Slide Number Placeholder 5">
            <a:extLst>
              <a:ext uri="{FF2B5EF4-FFF2-40B4-BE49-F238E27FC236}">
                <a16:creationId xmlns:a16="http://schemas.microsoft.com/office/drawing/2014/main" id="{3180DF1C-D62E-F0B3-8624-81A9833091EE}"/>
              </a:ext>
            </a:extLst>
          </p:cNvPr>
          <p:cNvSpPr>
            <a:spLocks noGrp="1"/>
          </p:cNvSpPr>
          <p:nvPr>
            <p:ph type="sldNum" sz="quarter" idx="12"/>
          </p:nvPr>
        </p:nvSpPr>
        <p:spPr/>
        <p:txBody>
          <a:bodyPr/>
          <a:lstStyle/>
          <a:p>
            <a:fld id="{36CE6FAB-1EBD-4B7C-9F52-D167A0873C56}" type="slidenum">
              <a:rPr lang="en-GB" smtClean="0"/>
              <a:pPr/>
              <a:t>3</a:t>
            </a:fld>
            <a:endParaRPr lang="en-GB" dirty="0"/>
          </a:p>
        </p:txBody>
      </p:sp>
    </p:spTree>
    <p:extLst>
      <p:ext uri="{BB962C8B-B14F-4D97-AF65-F5344CB8AC3E}">
        <p14:creationId xmlns:p14="http://schemas.microsoft.com/office/powerpoint/2010/main" val="328870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D1A-1722-5205-58F2-F5361437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8632-B20A-FE3A-F391-F3655CDBBCA3}"/>
              </a:ext>
            </a:extLst>
          </p:cNvPr>
          <p:cNvSpPr>
            <a:spLocks noGrp="1"/>
          </p:cNvSpPr>
          <p:nvPr>
            <p:ph type="title"/>
          </p:nvPr>
        </p:nvSpPr>
        <p:spPr/>
        <p:txBody>
          <a:bodyPr/>
          <a:lstStyle/>
          <a:p>
            <a:r>
              <a:rPr lang="en-GB" dirty="0"/>
              <a:t>The local picture</a:t>
            </a:r>
          </a:p>
        </p:txBody>
      </p:sp>
      <p:sp>
        <p:nvSpPr>
          <p:cNvPr id="3" name="Content Placeholder 2">
            <a:extLst>
              <a:ext uri="{FF2B5EF4-FFF2-40B4-BE49-F238E27FC236}">
                <a16:creationId xmlns:a16="http://schemas.microsoft.com/office/drawing/2014/main" id="{6B960CFD-F475-53A7-D8C2-582B97ED325C}"/>
              </a:ext>
            </a:extLst>
          </p:cNvPr>
          <p:cNvSpPr>
            <a:spLocks noGrp="1"/>
          </p:cNvSpPr>
          <p:nvPr>
            <p:ph idx="1"/>
          </p:nvPr>
        </p:nvSpPr>
        <p:spPr/>
        <p:txBody>
          <a:bodyPr/>
          <a:lstStyle/>
          <a:p>
            <a:pPr>
              <a:spcAft>
                <a:spcPts val="800"/>
              </a:spcAft>
            </a:pPr>
            <a:r>
              <a:rPr lang="en-GB" dirty="0">
                <a:highlight>
                  <a:srgbClr val="FFFF00"/>
                </a:highlight>
              </a:rPr>
              <a:t>You can amend this slide to input any local facts, figures or information you want multi-agency practitioners to know. </a:t>
            </a:r>
          </a:p>
          <a:p>
            <a:pPr>
              <a:spcAft>
                <a:spcPts val="800"/>
              </a:spcAft>
            </a:pPr>
            <a:endParaRPr lang="en-GB" dirty="0">
              <a:highlight>
                <a:srgbClr val="FFFF00"/>
              </a:highlight>
            </a:endParaRPr>
          </a:p>
          <a:p>
            <a:pPr>
              <a:spcAft>
                <a:spcPts val="800"/>
              </a:spcAft>
            </a:pPr>
            <a:r>
              <a:rPr lang="en-GB" dirty="0">
                <a:highlight>
                  <a:srgbClr val="FFFF00"/>
                </a:highlight>
              </a:rPr>
              <a:t>This could include local processes, such as health pathways, or useful contacts in your agency or different agencies.</a:t>
            </a:r>
          </a:p>
          <a:p>
            <a:endParaRPr lang="en-GB" dirty="0"/>
          </a:p>
        </p:txBody>
      </p:sp>
      <p:sp>
        <p:nvSpPr>
          <p:cNvPr id="4" name="Footer Placeholder 3">
            <a:extLst>
              <a:ext uri="{FF2B5EF4-FFF2-40B4-BE49-F238E27FC236}">
                <a16:creationId xmlns:a16="http://schemas.microsoft.com/office/drawing/2014/main" id="{495DC215-D9D8-57AF-6C39-C8C5B301F55C}"/>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BED0AA03-CB65-1FAF-C0C6-30B33C57035C}"/>
              </a:ext>
            </a:extLst>
          </p:cNvPr>
          <p:cNvSpPr>
            <a:spLocks noGrp="1"/>
          </p:cNvSpPr>
          <p:nvPr>
            <p:ph type="dt" sz="half" idx="10"/>
          </p:nvPr>
        </p:nvSpPr>
        <p:spPr/>
        <p:txBody>
          <a:bodyPr/>
          <a:lstStyle/>
          <a:p>
            <a:fld id="{EED92243-F11B-4457-80EB-22250E018C92}" type="datetime1">
              <a:rPr lang="en-GB" smtClean="0"/>
              <a:t>15/04/2026</a:t>
            </a:fld>
            <a:endParaRPr lang="en-GB"/>
          </a:p>
        </p:txBody>
      </p:sp>
      <p:sp>
        <p:nvSpPr>
          <p:cNvPr id="6" name="Slide Number Placeholder 5">
            <a:extLst>
              <a:ext uri="{FF2B5EF4-FFF2-40B4-BE49-F238E27FC236}">
                <a16:creationId xmlns:a16="http://schemas.microsoft.com/office/drawing/2014/main" id="{5562EF25-0F88-4257-573B-FC5607D5F1A1}"/>
              </a:ext>
            </a:extLst>
          </p:cNvPr>
          <p:cNvSpPr>
            <a:spLocks noGrp="1"/>
          </p:cNvSpPr>
          <p:nvPr>
            <p:ph type="sldNum" sz="quarter" idx="12"/>
          </p:nvPr>
        </p:nvSpPr>
        <p:spPr/>
        <p:txBody>
          <a:bodyPr/>
          <a:lstStyle/>
          <a:p>
            <a:fld id="{36CE6FAB-1EBD-4B7C-9F52-D167A0873C56}" type="slidenum">
              <a:rPr lang="en-GB" smtClean="0"/>
              <a:pPr/>
              <a:t>4</a:t>
            </a:fld>
            <a:endParaRPr lang="en-GB" dirty="0"/>
          </a:p>
        </p:txBody>
      </p:sp>
    </p:spTree>
    <p:extLst>
      <p:ext uri="{BB962C8B-B14F-4D97-AF65-F5344CB8AC3E}">
        <p14:creationId xmlns:p14="http://schemas.microsoft.com/office/powerpoint/2010/main" val="5809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E865-929B-E4F2-6A54-395039BFC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3477E-971D-E04B-F5CF-D4A5709D713D}"/>
              </a:ext>
            </a:extLst>
          </p:cNvPr>
          <p:cNvSpPr>
            <a:spLocks noGrp="1"/>
          </p:cNvSpPr>
          <p:nvPr>
            <p:ph type="title"/>
          </p:nvPr>
        </p:nvSpPr>
        <p:spPr/>
        <p:txBody>
          <a:bodyPr/>
          <a:lstStyle/>
          <a:p>
            <a:r>
              <a:rPr lang="en-GB" dirty="0"/>
              <a:t>The babies behind the reviews</a:t>
            </a:r>
          </a:p>
        </p:txBody>
      </p:sp>
      <p:sp>
        <p:nvSpPr>
          <p:cNvPr id="3" name="Content Placeholder 2">
            <a:extLst>
              <a:ext uri="{FF2B5EF4-FFF2-40B4-BE49-F238E27FC236}">
                <a16:creationId xmlns:a16="http://schemas.microsoft.com/office/drawing/2014/main" id="{368F6593-3E25-1592-1592-8F945FFDAE47}"/>
              </a:ext>
            </a:extLst>
          </p:cNvPr>
          <p:cNvSpPr>
            <a:spLocks noGrp="1"/>
          </p:cNvSpPr>
          <p:nvPr>
            <p:ph idx="1"/>
          </p:nvPr>
        </p:nvSpPr>
        <p:spPr>
          <a:xfrm>
            <a:off x="439200" y="1522800"/>
            <a:ext cx="8402400" cy="4592071"/>
          </a:xfrm>
        </p:spPr>
        <p:txBody>
          <a:bodyPr>
            <a:normAutofit fontScale="92500" lnSpcReduction="20000"/>
          </a:bodyPr>
          <a:lstStyle/>
          <a:p>
            <a:pPr marL="285750" lvl="0" indent="-285750">
              <a:buFont typeface="Arial" panose="020B0604020202020204" pitchFamily="34" charset="0"/>
              <a:buChar char="•"/>
            </a:pPr>
            <a:r>
              <a:rPr lang="en-GB" dirty="0"/>
              <a:t>Unborn babies and infants under 1 can be exposed to multiple, overlapping vulnerabilities, often present before birth and intensifying in early infancy. </a:t>
            </a:r>
          </a:p>
          <a:p>
            <a:pPr marL="171450" lvl="0" indent="-1714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Families subject to safeguarding reviews for an incident involving a baby under 1 frequently experienced challenges such as domestic abuse, parental mental health difficulties, substance use, housing instability, poverty, or frequent moves, which increased risk and impacted engagement with services.</a:t>
            </a:r>
            <a:endParaRPr lang="en-GB" dirty="0">
              <a:solidFill>
                <a:srgbClr val="153B7D"/>
              </a:solidFill>
            </a:endParaRPr>
          </a:p>
          <a:p>
            <a:pPr marL="171450" lvl="0" indent="-171450">
              <a:buFont typeface="Arial" panose="020B0604020202020204" pitchFamily="34" charset="0"/>
              <a:buChar char="•"/>
            </a:pPr>
            <a:endParaRPr lang="en-GB" sz="1000" dirty="0">
              <a:solidFill>
                <a:srgbClr val="153B7D"/>
              </a:solidFill>
            </a:endParaRPr>
          </a:p>
          <a:p>
            <a:pPr marL="285750" indent="-285750">
              <a:buFont typeface="Arial" panose="020B0604020202020204" pitchFamily="34" charset="0"/>
              <a:buChar char="•"/>
            </a:pPr>
            <a:r>
              <a:rPr lang="en-GB" dirty="0"/>
              <a:t>Across the last three years, 69% of rapid reviews for babies under 1 involved families who were open to, or previously known to, Children’s Social Care.</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Patterns of repeated pregnancies, previous child removals, and unresolved parental trauma, indicate the need for sustained, relationship‑based support.</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Many babies lived in complex family circumstances, where risks are known across agencies (e.g., substance use, mental ill‑health, probation), requiring coordinated multi‑agency oversight and a preventative, whole‑family Think Family approach across adult and children’s services.</a:t>
            </a:r>
          </a:p>
        </p:txBody>
      </p:sp>
      <p:sp>
        <p:nvSpPr>
          <p:cNvPr id="4" name="Footer Placeholder 3">
            <a:extLst>
              <a:ext uri="{FF2B5EF4-FFF2-40B4-BE49-F238E27FC236}">
                <a16:creationId xmlns:a16="http://schemas.microsoft.com/office/drawing/2014/main" id="{1F272741-9FFD-F02E-740C-6D7398C1EC14}"/>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02300E4E-94F6-2879-9884-C8EDEF5A6828}"/>
              </a:ext>
            </a:extLst>
          </p:cNvPr>
          <p:cNvSpPr>
            <a:spLocks noGrp="1"/>
          </p:cNvSpPr>
          <p:nvPr>
            <p:ph type="dt" sz="half" idx="10"/>
          </p:nvPr>
        </p:nvSpPr>
        <p:spPr/>
        <p:txBody>
          <a:bodyPr/>
          <a:lstStyle/>
          <a:p>
            <a:fld id="{FB25ED43-46EA-4A2D-8DAE-65C139930BC5}" type="datetime1">
              <a:rPr lang="en-GB" smtClean="0"/>
              <a:t>15/04/2026</a:t>
            </a:fld>
            <a:endParaRPr lang="en-GB"/>
          </a:p>
        </p:txBody>
      </p:sp>
      <p:sp>
        <p:nvSpPr>
          <p:cNvPr id="6" name="Slide Number Placeholder 5">
            <a:extLst>
              <a:ext uri="{FF2B5EF4-FFF2-40B4-BE49-F238E27FC236}">
                <a16:creationId xmlns:a16="http://schemas.microsoft.com/office/drawing/2014/main" id="{C8143A89-3E27-DC68-3893-557F5F3C78FF}"/>
              </a:ext>
            </a:extLst>
          </p:cNvPr>
          <p:cNvSpPr>
            <a:spLocks noGrp="1"/>
          </p:cNvSpPr>
          <p:nvPr>
            <p:ph type="sldNum" sz="quarter" idx="12"/>
          </p:nvPr>
        </p:nvSpPr>
        <p:spPr/>
        <p:txBody>
          <a:bodyPr/>
          <a:lstStyle/>
          <a:p>
            <a:fld id="{36CE6FAB-1EBD-4B7C-9F52-D167A0873C56}" type="slidenum">
              <a:rPr lang="en-GB" smtClean="0"/>
              <a:pPr/>
              <a:t>5</a:t>
            </a:fld>
            <a:endParaRPr lang="en-GB" dirty="0"/>
          </a:p>
        </p:txBody>
      </p:sp>
    </p:spTree>
    <p:extLst>
      <p:ext uri="{BB962C8B-B14F-4D97-AF65-F5344CB8AC3E}">
        <p14:creationId xmlns:p14="http://schemas.microsoft.com/office/powerpoint/2010/main" val="265339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D578-4A83-3E14-2B90-0BFB7C17E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DCBA2-F0DE-CFD4-F8AD-C7C463E22923}"/>
              </a:ext>
            </a:extLst>
          </p:cNvPr>
          <p:cNvSpPr>
            <a:spLocks noGrp="1"/>
          </p:cNvSpPr>
          <p:nvPr>
            <p:ph type="title"/>
          </p:nvPr>
        </p:nvSpPr>
        <p:spPr>
          <a:xfrm>
            <a:off x="248400" y="442800"/>
            <a:ext cx="8773200" cy="1080000"/>
          </a:xfrm>
        </p:spPr>
        <p:txBody>
          <a:bodyPr/>
          <a:lstStyle/>
          <a:p>
            <a:r>
              <a:rPr lang="en-GB" dirty="0"/>
              <a:t>Vulnerable babies: a system-wide response</a:t>
            </a:r>
          </a:p>
        </p:txBody>
      </p:sp>
      <p:sp>
        <p:nvSpPr>
          <p:cNvPr id="3" name="Content Placeholder 2">
            <a:extLst>
              <a:ext uri="{FF2B5EF4-FFF2-40B4-BE49-F238E27FC236}">
                <a16:creationId xmlns:a16="http://schemas.microsoft.com/office/drawing/2014/main" id="{9796B212-079E-A9C6-EFB0-40C170ECF3C0}"/>
              </a:ext>
            </a:extLst>
          </p:cNvPr>
          <p:cNvSpPr>
            <a:spLocks noGrp="1"/>
          </p:cNvSpPr>
          <p:nvPr>
            <p:ph idx="1"/>
          </p:nvPr>
        </p:nvSpPr>
        <p:spPr>
          <a:xfrm>
            <a:off x="486543" y="1253331"/>
            <a:ext cx="8286657" cy="4881251"/>
          </a:xfrm>
        </p:spPr>
        <p:txBody>
          <a:bodyPr>
            <a:normAutofit fontScale="92500" lnSpcReduction="10000"/>
          </a:bodyPr>
          <a:lstStyle/>
          <a:p>
            <a:r>
              <a:rPr lang="en-GB" dirty="0"/>
              <a:t>Vulnerabilities sit across multiple services: midwifery, health visiting, children’s social care, adult mental health, substance misuse services, police, probation, housing, and the voluntary and community sector.</a:t>
            </a:r>
          </a:p>
          <a:p>
            <a:r>
              <a:rPr lang="en-GB" dirty="0"/>
              <a:t>No single agency holds the full picture – information about mental health, domestic abuse, substance use, housing instability, and parental trauma is often fragmented across systems.</a:t>
            </a:r>
          </a:p>
          <a:p>
            <a:r>
              <a:rPr lang="en-GB" b="1" dirty="0"/>
              <a:t>Protecting vulnerable babies depends on:</a:t>
            </a:r>
          </a:p>
          <a:p>
            <a:pPr marL="285750" indent="-285750">
              <a:buFont typeface="Arial" panose="020B0604020202020204" pitchFamily="34" charset="0"/>
              <a:buChar char="•"/>
            </a:pPr>
            <a:r>
              <a:rPr lang="en-GB" dirty="0"/>
              <a:t>Space to reflect and anticipate risk before birth</a:t>
            </a:r>
          </a:p>
          <a:p>
            <a:pPr marL="285750" indent="-285750">
              <a:buFont typeface="Arial" panose="020B0604020202020204" pitchFamily="34" charset="0"/>
              <a:buChar char="•"/>
            </a:pPr>
            <a:r>
              <a:rPr lang="en-GB" dirty="0"/>
              <a:t>A preventative, whole-family Think Family approach across adult and children’s services</a:t>
            </a:r>
          </a:p>
          <a:p>
            <a:pPr marL="285750" indent="-285750">
              <a:buFont typeface="Arial" panose="020B0604020202020204" pitchFamily="34" charset="0"/>
              <a:buChar char="•"/>
            </a:pPr>
            <a:r>
              <a:rPr lang="en-GB" dirty="0"/>
              <a:t>Trauma‑informed practice, especially where parents have experienced loss or previous child removals</a:t>
            </a:r>
          </a:p>
          <a:p>
            <a:pPr marL="285750" indent="-285750">
              <a:buFont typeface="Arial" panose="020B0604020202020204" pitchFamily="34" charset="0"/>
              <a:buChar char="•"/>
            </a:pPr>
            <a:r>
              <a:rPr lang="en-GB" dirty="0"/>
              <a:t>Attention to race, ethnicity and wider EDII factors, recognising how structural inequalities shape family experiences, engagement and risk.</a:t>
            </a:r>
          </a:p>
          <a:p>
            <a:pPr marL="285750" indent="-285750">
              <a:buFont typeface="Arial" panose="020B0604020202020204" pitchFamily="34" charset="0"/>
              <a:buChar char="•"/>
            </a:pPr>
            <a:r>
              <a:rPr lang="en-GB" dirty="0"/>
              <a:t>Clear multi‑agency plans that are followed through consistently</a:t>
            </a:r>
          </a:p>
          <a:p>
            <a:pPr marL="285750" indent="-285750">
              <a:buFont typeface="Arial" panose="020B0604020202020204" pitchFamily="34" charset="0"/>
              <a:buChar char="•"/>
            </a:pPr>
            <a:r>
              <a:rPr lang="en-GB" dirty="0"/>
              <a:t>Reliable information‑sharing between agencies and when families move</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D1FF1146-0025-2953-A575-F2021A1690FA}"/>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F62B7C8D-7B0D-64EF-6F98-D32B9C9AF6C7}"/>
              </a:ext>
            </a:extLst>
          </p:cNvPr>
          <p:cNvSpPr>
            <a:spLocks noGrp="1"/>
          </p:cNvSpPr>
          <p:nvPr>
            <p:ph type="dt" sz="half" idx="10"/>
          </p:nvPr>
        </p:nvSpPr>
        <p:spPr/>
        <p:txBody>
          <a:bodyPr/>
          <a:lstStyle/>
          <a:p>
            <a:fld id="{FB7F07DE-2B2C-4C7E-BE33-0C9D312ECB90}" type="datetime1">
              <a:rPr lang="en-GB" smtClean="0"/>
              <a:t>15/04/2026</a:t>
            </a:fld>
            <a:endParaRPr lang="en-GB"/>
          </a:p>
        </p:txBody>
      </p:sp>
      <p:sp>
        <p:nvSpPr>
          <p:cNvPr id="6" name="Slide Number Placeholder 5">
            <a:extLst>
              <a:ext uri="{FF2B5EF4-FFF2-40B4-BE49-F238E27FC236}">
                <a16:creationId xmlns:a16="http://schemas.microsoft.com/office/drawing/2014/main" id="{81A43372-25BE-FB4A-8D28-B84F6B532775}"/>
              </a:ext>
            </a:extLst>
          </p:cNvPr>
          <p:cNvSpPr>
            <a:spLocks noGrp="1"/>
          </p:cNvSpPr>
          <p:nvPr>
            <p:ph type="sldNum" sz="quarter" idx="12"/>
          </p:nvPr>
        </p:nvSpPr>
        <p:spPr/>
        <p:txBody>
          <a:bodyPr/>
          <a:lstStyle/>
          <a:p>
            <a:fld id="{36CE6FAB-1EBD-4B7C-9F52-D167A0873C56}" type="slidenum">
              <a:rPr lang="en-GB" smtClean="0"/>
              <a:pPr/>
              <a:t>6</a:t>
            </a:fld>
            <a:endParaRPr lang="en-GB" dirty="0"/>
          </a:p>
        </p:txBody>
      </p:sp>
    </p:spTree>
    <p:extLst>
      <p:ext uri="{BB962C8B-B14F-4D97-AF65-F5344CB8AC3E}">
        <p14:creationId xmlns:p14="http://schemas.microsoft.com/office/powerpoint/2010/main" val="155988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6665-75C4-AA0C-CAFC-8A3E3B87DFC2}"/>
              </a:ext>
            </a:extLst>
          </p:cNvPr>
          <p:cNvSpPr>
            <a:spLocks noGrp="1"/>
          </p:cNvSpPr>
          <p:nvPr>
            <p:ph type="title"/>
          </p:nvPr>
        </p:nvSpPr>
        <p:spPr>
          <a:xfrm>
            <a:off x="360000" y="1799999"/>
            <a:ext cx="5760000" cy="1882539"/>
          </a:xfrm>
        </p:spPr>
        <p:txBody>
          <a:bodyPr>
            <a:normAutofit/>
          </a:bodyPr>
          <a:lstStyle/>
          <a:p>
            <a:r>
              <a:rPr lang="en-GB" dirty="0"/>
              <a:t>Pre-birth planning</a:t>
            </a:r>
          </a:p>
        </p:txBody>
      </p:sp>
    </p:spTree>
    <p:extLst>
      <p:ext uri="{BB962C8B-B14F-4D97-AF65-F5344CB8AC3E}">
        <p14:creationId xmlns:p14="http://schemas.microsoft.com/office/powerpoint/2010/main" val="73930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F209-05D3-C8FC-0A24-55CA3A9BA8CE}"/>
              </a:ext>
            </a:extLst>
          </p:cNvPr>
          <p:cNvSpPr>
            <a:spLocks noGrp="1"/>
          </p:cNvSpPr>
          <p:nvPr>
            <p:ph type="title"/>
          </p:nvPr>
        </p:nvSpPr>
        <p:spPr/>
        <p:txBody>
          <a:bodyPr/>
          <a:lstStyle/>
          <a:p>
            <a:r>
              <a:rPr lang="en-GB" dirty="0"/>
              <a:t>Understanding the issue</a:t>
            </a:r>
          </a:p>
        </p:txBody>
      </p:sp>
      <p:sp>
        <p:nvSpPr>
          <p:cNvPr id="3" name="Content Placeholder 2">
            <a:extLst>
              <a:ext uri="{FF2B5EF4-FFF2-40B4-BE49-F238E27FC236}">
                <a16:creationId xmlns:a16="http://schemas.microsoft.com/office/drawing/2014/main" id="{67B39912-35B4-3D3D-F982-3FA07AC48776}"/>
              </a:ext>
            </a:extLst>
          </p:cNvPr>
          <p:cNvSpPr>
            <a:spLocks noGrp="1"/>
          </p:cNvSpPr>
          <p:nvPr>
            <p:ph idx="1"/>
          </p:nvPr>
        </p:nvSpPr>
        <p:spPr>
          <a:xfrm>
            <a:off x="370800" y="1304014"/>
            <a:ext cx="8402400" cy="5011655"/>
          </a:xfrm>
        </p:spPr>
        <p:txBody>
          <a:bodyPr>
            <a:normAutofit fontScale="85000" lnSpcReduction="20000"/>
          </a:bodyPr>
          <a:lstStyle/>
          <a:p>
            <a:pPr>
              <a:lnSpc>
                <a:spcPct val="107000"/>
              </a:lnSpc>
              <a:spcAft>
                <a:spcPts val="800"/>
              </a:spcAft>
            </a:pPr>
            <a:r>
              <a:rPr lang="en-GB" dirty="0"/>
              <a:t>Early planning helps identify vulnerabilities during pregnancy, so support and safety plans can be in place before birth. </a:t>
            </a:r>
          </a:p>
          <a:p>
            <a:pPr>
              <a:lnSpc>
                <a:spcPct val="107000"/>
              </a:lnSpc>
              <a:spcAft>
                <a:spcPts val="800"/>
              </a:spcAft>
            </a:pPr>
            <a:br>
              <a:rPr lang="en-GB" dirty="0"/>
            </a:br>
            <a:r>
              <a:rPr lang="en-GB" dirty="0"/>
              <a:t>There is no legal requirement for a woman to disclose her pregnancy or engage with antenatal care. </a:t>
            </a:r>
          </a:p>
          <a:p>
            <a:pPr>
              <a:lnSpc>
                <a:spcPct val="107000"/>
              </a:lnSpc>
              <a:spcAft>
                <a:spcPts val="800"/>
              </a:spcAft>
            </a:pPr>
            <a:r>
              <a:rPr lang="en-GB" dirty="0"/>
              <a:t>Local areas rely on pre‑birth protocols and best‑practice guidance (e.g., Born into Care) to guide assessment and planning.</a:t>
            </a:r>
          </a:p>
          <a:p>
            <a:pPr>
              <a:lnSpc>
                <a:spcPct val="107000"/>
              </a:lnSpc>
              <a:spcAft>
                <a:spcPts val="800"/>
              </a:spcAft>
            </a:pPr>
            <a:endParaRPr lang="en-GB" dirty="0"/>
          </a:p>
          <a:p>
            <a:pPr>
              <a:lnSpc>
                <a:spcPct val="107000"/>
              </a:lnSpc>
              <a:spcAft>
                <a:spcPts val="800"/>
              </a:spcAft>
            </a:pPr>
            <a:r>
              <a:rPr lang="en-GB" b="1" dirty="0"/>
              <a:t>What good practice looks like</a:t>
            </a:r>
          </a:p>
          <a:p>
            <a:pPr marL="285750" indent="-285750">
              <a:lnSpc>
                <a:spcPct val="107000"/>
              </a:lnSpc>
              <a:spcAft>
                <a:spcPts val="800"/>
              </a:spcAft>
              <a:buFont typeface="Arial" panose="020B0604020202020204" pitchFamily="34" charset="0"/>
              <a:buChar char="•"/>
            </a:pPr>
            <a:r>
              <a:rPr lang="en-GB" dirty="0"/>
              <a:t>Timely, joined-up multi‑agency action</a:t>
            </a:r>
          </a:p>
          <a:p>
            <a:pPr marL="285750" indent="-285750">
              <a:lnSpc>
                <a:spcPct val="107000"/>
              </a:lnSpc>
              <a:spcAft>
                <a:spcPts val="800"/>
              </a:spcAft>
              <a:buFont typeface="Arial" panose="020B0604020202020204" pitchFamily="34" charset="0"/>
              <a:buChar char="•"/>
            </a:pPr>
            <a:r>
              <a:rPr lang="en-GB" dirty="0"/>
              <a:t>Clear, coordinated plans for birth and early care</a:t>
            </a:r>
          </a:p>
          <a:p>
            <a:pPr marL="285750" indent="-285750">
              <a:lnSpc>
                <a:spcPct val="107000"/>
              </a:lnSpc>
              <a:spcAft>
                <a:spcPts val="800"/>
              </a:spcAft>
              <a:buFont typeface="Arial" panose="020B0604020202020204" pitchFamily="34" charset="0"/>
              <a:buChar char="•"/>
            </a:pPr>
            <a:r>
              <a:rPr lang="en-GB" dirty="0"/>
              <a:t>Early insight into parental needs, strengths and risks</a:t>
            </a:r>
          </a:p>
          <a:p>
            <a:pPr>
              <a:lnSpc>
                <a:spcPct val="107000"/>
              </a:lnSpc>
              <a:spcAft>
                <a:spcPts val="800"/>
              </a:spcAft>
            </a:pPr>
            <a:endParaRPr lang="en-GB" dirty="0"/>
          </a:p>
          <a:p>
            <a:pPr>
              <a:lnSpc>
                <a:spcPct val="107000"/>
              </a:lnSpc>
              <a:spcAft>
                <a:spcPts val="800"/>
              </a:spcAft>
            </a:pPr>
            <a:r>
              <a:rPr lang="en-GB" b="1" dirty="0"/>
              <a:t>Why it’s sometimes difficult</a:t>
            </a:r>
          </a:p>
          <a:p>
            <a:pPr marL="285750" indent="-285750">
              <a:lnSpc>
                <a:spcPct val="107000"/>
              </a:lnSpc>
              <a:spcAft>
                <a:spcPts val="800"/>
              </a:spcAft>
              <a:buFont typeface="Arial" panose="020B0604020202020204" pitchFamily="34" charset="0"/>
              <a:buChar char="•"/>
            </a:pPr>
            <a:r>
              <a:rPr lang="en-GB" dirty="0"/>
              <a:t>Concealed or late‑booked pregnancy</a:t>
            </a:r>
          </a:p>
          <a:p>
            <a:pPr marL="285750" indent="-285750">
              <a:lnSpc>
                <a:spcPct val="107000"/>
              </a:lnSpc>
              <a:spcAft>
                <a:spcPts val="800"/>
              </a:spcAft>
              <a:buFont typeface="Arial" panose="020B0604020202020204" pitchFamily="34" charset="0"/>
              <a:buChar char="•"/>
            </a:pPr>
            <a:r>
              <a:rPr lang="en-GB" dirty="0"/>
              <a:t>Parental trauma, substance use or previous removals</a:t>
            </a:r>
          </a:p>
          <a:p>
            <a:pPr marL="285750" indent="-285750">
              <a:lnSpc>
                <a:spcPct val="107000"/>
              </a:lnSpc>
              <a:spcAft>
                <a:spcPts val="800"/>
              </a:spcAft>
              <a:buFont typeface="Arial" panose="020B0604020202020204" pitchFamily="34" charset="0"/>
              <a:buChar char="•"/>
            </a:pPr>
            <a:r>
              <a:rPr lang="en-GB" dirty="0"/>
              <a:t>Fragmented information when families move</a:t>
            </a:r>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1FB414BB-62E6-AD50-97E3-B727F9B5C191}"/>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72A15F58-9CF4-91B8-4E30-FBAB3751FE12}"/>
              </a:ext>
            </a:extLst>
          </p:cNvPr>
          <p:cNvSpPr>
            <a:spLocks noGrp="1"/>
          </p:cNvSpPr>
          <p:nvPr>
            <p:ph type="dt" sz="half" idx="10"/>
          </p:nvPr>
        </p:nvSpPr>
        <p:spPr/>
        <p:txBody>
          <a:bodyPr/>
          <a:lstStyle/>
          <a:p>
            <a:fld id="{C2D0D079-713C-4052-9A1B-6CF2814D662F}" type="datetime1">
              <a:rPr lang="en-GB" smtClean="0"/>
              <a:t>15/04/2026</a:t>
            </a:fld>
            <a:endParaRPr lang="en-GB"/>
          </a:p>
        </p:txBody>
      </p:sp>
      <p:sp>
        <p:nvSpPr>
          <p:cNvPr id="6" name="Slide Number Placeholder 5">
            <a:extLst>
              <a:ext uri="{FF2B5EF4-FFF2-40B4-BE49-F238E27FC236}">
                <a16:creationId xmlns:a16="http://schemas.microsoft.com/office/drawing/2014/main" id="{07AE6737-543A-3A09-DD19-310DD82D4131}"/>
              </a:ext>
            </a:extLst>
          </p:cNvPr>
          <p:cNvSpPr>
            <a:spLocks noGrp="1"/>
          </p:cNvSpPr>
          <p:nvPr>
            <p:ph type="sldNum" sz="quarter" idx="12"/>
          </p:nvPr>
        </p:nvSpPr>
        <p:spPr/>
        <p:txBody>
          <a:bodyPr/>
          <a:lstStyle/>
          <a:p>
            <a:fld id="{36CE6FAB-1EBD-4B7C-9F52-D167A0873C56}" type="slidenum">
              <a:rPr lang="en-GB" smtClean="0"/>
              <a:pPr/>
              <a:t>8</a:t>
            </a:fld>
            <a:endParaRPr lang="en-GB" dirty="0"/>
          </a:p>
        </p:txBody>
      </p:sp>
    </p:spTree>
    <p:extLst>
      <p:ext uri="{BB962C8B-B14F-4D97-AF65-F5344CB8AC3E}">
        <p14:creationId xmlns:p14="http://schemas.microsoft.com/office/powerpoint/2010/main" val="36758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2801C-FAC7-BDA5-48E0-46F1B7ABA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CF186-17D9-3126-83EF-B844DD45B3C9}"/>
              </a:ext>
            </a:extLst>
          </p:cNvPr>
          <p:cNvSpPr>
            <a:spLocks noGrp="1"/>
          </p:cNvSpPr>
          <p:nvPr>
            <p:ph type="title"/>
          </p:nvPr>
        </p:nvSpPr>
        <p:spPr/>
        <p:txBody>
          <a:bodyPr/>
          <a:lstStyle/>
          <a:p>
            <a:r>
              <a:rPr lang="en-GB" dirty="0"/>
              <a:t>Case example</a:t>
            </a:r>
          </a:p>
        </p:txBody>
      </p:sp>
      <p:sp>
        <p:nvSpPr>
          <p:cNvPr id="3" name="Content Placeholder 2">
            <a:extLst>
              <a:ext uri="{FF2B5EF4-FFF2-40B4-BE49-F238E27FC236}">
                <a16:creationId xmlns:a16="http://schemas.microsoft.com/office/drawing/2014/main" id="{F120E23B-03F8-BBC1-4B74-4DAD03520F0E}"/>
              </a:ext>
            </a:extLst>
          </p:cNvPr>
          <p:cNvSpPr>
            <a:spLocks noGrp="1"/>
          </p:cNvSpPr>
          <p:nvPr>
            <p:ph idx="1"/>
          </p:nvPr>
        </p:nvSpPr>
        <p:spPr>
          <a:xfrm>
            <a:off x="370798" y="1522800"/>
            <a:ext cx="8402400" cy="4592538"/>
          </a:xfrm>
        </p:spPr>
        <p:txBody>
          <a:bodyPr>
            <a:normAutofit/>
          </a:bodyPr>
          <a:lstStyle/>
          <a:p>
            <a:pPr>
              <a:lnSpc>
                <a:spcPct val="107000"/>
              </a:lnSpc>
              <a:spcAft>
                <a:spcPts val="800"/>
              </a:spcAft>
            </a:pPr>
            <a:r>
              <a:rPr lang="en-GB" dirty="0"/>
              <a:t>A four‑week‑old baby died in hospital following a cardiac arrest and later tested positive for cocaine. The baby’s older siblings were already subject to child protection plans due to neglect associated with substance use and domestic abuse. The mother had longstanding involvement with services linked to her own parents’ poor mental health and substance misuse.</a:t>
            </a:r>
          </a:p>
          <a:p>
            <a:pPr>
              <a:lnSpc>
                <a:spcPct val="107000"/>
              </a:lnSpc>
              <a:spcAft>
                <a:spcPts val="800"/>
              </a:spcAft>
            </a:pPr>
            <a:r>
              <a:rPr lang="en-GB" dirty="0"/>
              <a:t>During the pregnancy, a pre‑birth child protection plan was developed, but several actions were not followed through. A recommended referral to specialist antenatal support did not occur and agreed post-birth testing was not completed. The mother reported that the baby’s father was not involved, and his role was not explored further. When the family moved between areas close to the birth, key safeguarding information did not transfer clearly.</a:t>
            </a:r>
          </a:p>
          <a:p>
            <a:pPr>
              <a:lnSpc>
                <a:spcPct val="107000"/>
              </a:lnSpc>
              <a:spcAft>
                <a:spcPts val="800"/>
              </a:spcAft>
            </a:pPr>
            <a:r>
              <a:rPr lang="en-GB" dirty="0"/>
              <a:t>This case reflects wider findings from the national review: when actions are not completed, when risks are not fully explored, and when information isn’t shared across areas, important opportunities to protect a baby can be missed.</a:t>
            </a:r>
          </a:p>
          <a:p>
            <a:pPr>
              <a:lnSpc>
                <a:spcPct val="107000"/>
              </a:lnSpc>
              <a:spcAft>
                <a:spcPts val="800"/>
              </a:spcAft>
            </a:pPr>
            <a:endParaRPr lang="en-GB" dirty="0"/>
          </a:p>
        </p:txBody>
      </p:sp>
      <p:sp>
        <p:nvSpPr>
          <p:cNvPr id="4" name="Footer Placeholder 3">
            <a:extLst>
              <a:ext uri="{FF2B5EF4-FFF2-40B4-BE49-F238E27FC236}">
                <a16:creationId xmlns:a16="http://schemas.microsoft.com/office/drawing/2014/main" id="{75A8A53B-0B3B-0974-CFE1-4B7CB66545B2}"/>
              </a:ext>
            </a:extLst>
          </p:cNvPr>
          <p:cNvSpPr>
            <a:spLocks noGrp="1"/>
          </p:cNvSpPr>
          <p:nvPr>
            <p:ph type="ftr" sz="quarter" idx="11"/>
          </p:nvPr>
        </p:nvSpPr>
        <p:spPr/>
        <p:txBody>
          <a:bodyPr/>
          <a:lstStyle/>
          <a:p>
            <a:r>
              <a:rPr lang="en-GB"/>
              <a:t>Protecting all vulnerable babies better</a:t>
            </a:r>
            <a:endParaRPr lang="en-GB" dirty="0"/>
          </a:p>
        </p:txBody>
      </p:sp>
      <p:sp>
        <p:nvSpPr>
          <p:cNvPr id="5" name="Date Placeholder 4">
            <a:extLst>
              <a:ext uri="{FF2B5EF4-FFF2-40B4-BE49-F238E27FC236}">
                <a16:creationId xmlns:a16="http://schemas.microsoft.com/office/drawing/2014/main" id="{93D9DD84-9704-C7CB-5598-866E45A04C05}"/>
              </a:ext>
            </a:extLst>
          </p:cNvPr>
          <p:cNvSpPr>
            <a:spLocks noGrp="1"/>
          </p:cNvSpPr>
          <p:nvPr>
            <p:ph type="dt" sz="half" idx="10"/>
          </p:nvPr>
        </p:nvSpPr>
        <p:spPr/>
        <p:txBody>
          <a:bodyPr/>
          <a:lstStyle/>
          <a:p>
            <a:fld id="{53E777FC-0A87-447D-AE1D-E286F24F47AD}" type="datetime1">
              <a:rPr lang="en-GB" smtClean="0"/>
              <a:t>15/04/2026</a:t>
            </a:fld>
            <a:endParaRPr lang="en-GB"/>
          </a:p>
        </p:txBody>
      </p:sp>
      <p:sp>
        <p:nvSpPr>
          <p:cNvPr id="6" name="Slide Number Placeholder 5">
            <a:extLst>
              <a:ext uri="{FF2B5EF4-FFF2-40B4-BE49-F238E27FC236}">
                <a16:creationId xmlns:a16="http://schemas.microsoft.com/office/drawing/2014/main" id="{FF559324-5231-3E0E-BF70-E7A98D5E018F}"/>
              </a:ext>
            </a:extLst>
          </p:cNvPr>
          <p:cNvSpPr>
            <a:spLocks noGrp="1"/>
          </p:cNvSpPr>
          <p:nvPr>
            <p:ph type="sldNum" sz="quarter" idx="12"/>
          </p:nvPr>
        </p:nvSpPr>
        <p:spPr/>
        <p:txBody>
          <a:bodyPr/>
          <a:lstStyle/>
          <a:p>
            <a:fld id="{36CE6FAB-1EBD-4B7C-9F52-D167A0873C56}" type="slidenum">
              <a:rPr lang="en-GB" smtClean="0"/>
              <a:pPr/>
              <a:t>9</a:t>
            </a:fld>
            <a:endParaRPr lang="en-GB" dirty="0"/>
          </a:p>
        </p:txBody>
      </p:sp>
    </p:spTree>
    <p:extLst>
      <p:ext uri="{BB962C8B-B14F-4D97-AF65-F5344CB8AC3E}">
        <p14:creationId xmlns:p14="http://schemas.microsoft.com/office/powerpoint/2010/main" val="3992377257"/>
      </p:ext>
    </p:extLst>
  </p:cSld>
  <p:clrMapOvr>
    <a:masterClrMapping/>
  </p:clrMapOvr>
</p:sld>
</file>

<file path=ppt/theme/theme1.xml><?xml version="1.0" encoding="utf-8"?>
<a:theme xmlns:a="http://schemas.openxmlformats.org/drawingml/2006/main" name="Office Theme">
  <a:themeElements>
    <a:clrScheme name="CSPRP">
      <a:dk1>
        <a:sysClr val="windowText" lastClr="000000"/>
      </a:dk1>
      <a:lt1>
        <a:sysClr val="window" lastClr="FFFFFF"/>
      </a:lt1>
      <a:dk2>
        <a:srgbClr val="000000"/>
      </a:dk2>
      <a:lt2>
        <a:srgbClr val="FFFFFF"/>
      </a:lt2>
      <a:accent1>
        <a:srgbClr val="942A6D"/>
      </a:accent1>
      <a:accent2>
        <a:srgbClr val="583C84"/>
      </a:accent2>
      <a:accent3>
        <a:srgbClr val="283271"/>
      </a:accent3>
      <a:accent4>
        <a:srgbClr val="03635F"/>
      </a:accent4>
      <a:accent5>
        <a:srgbClr val="E88B64"/>
      </a:accent5>
      <a:accent6>
        <a:srgbClr val="EBAECF"/>
      </a:accent6>
      <a:hlink>
        <a:srgbClr val="942A6D"/>
      </a:hlink>
      <a:folHlink>
        <a:srgbClr val="942A6D"/>
      </a:folHlink>
    </a:clrScheme>
    <a:fontScheme name="Arial (defaul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RP PowerPoint template (standard)" id="{DAC9BC66-E827-4901-BBCF-074626DC2280}" vid="{630489EB-4B12-4D7F-B489-3AB760378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5a18fa-d2d9-45c4-b126-56a232850c65">
      <Terms xmlns="http://schemas.microsoft.com/office/infopath/2007/PartnerControls"/>
    </lcf76f155ced4ddcb4097134ff3c332f>
    <n7289ec48afd43b5b658218159545359 xmlns="b92d8daf-3716-49a3-b615-d8c2b93aaad6">
      <Terms xmlns="http://schemas.microsoft.com/office/infopath/2007/PartnerControls">
        <TermInfo xmlns="http://schemas.microsoft.com/office/infopath/2007/PartnerControls">
          <TermName xmlns="http://schemas.microsoft.com/office/infopath/2007/PartnerControls">Serious incident notifications</TermName>
          <TermId xmlns="http://schemas.microsoft.com/office/infopath/2007/PartnerControls">4f699e99-2ba8-4421-bdcf-ad019b99e142</TermId>
        </TermInfo>
        <TermInfo xmlns="http://schemas.microsoft.com/office/infopath/2007/PartnerControls">
          <TermName xmlns="http://schemas.microsoft.com/office/infopath/2007/PartnerControls">Working together to safeguard children</TermName>
          <TermId xmlns="http://schemas.microsoft.com/office/infopath/2007/PartnerControls">7b95114a-e27b-4cb8-a937-25f1e26138e8</TermId>
        </TermInfo>
        <TermInfo xmlns="http://schemas.microsoft.com/office/infopath/2007/PartnerControls">
          <TermName xmlns="http://schemas.microsoft.com/office/infopath/2007/PartnerControls">Child Safeguarding Practice Review Panel</TermName>
          <TermId xmlns="http://schemas.microsoft.com/office/infopath/2007/PartnerControls">46fed532-3c1d-4354-ad3f-e02bff75b292</TermId>
        </TermInfo>
        <TermInfo xmlns="http://schemas.microsoft.com/office/infopath/2007/PartnerControls">
          <TermName xmlns="http://schemas.microsoft.com/office/infopath/2007/PartnerControls">Child death</TermName>
          <TermId xmlns="http://schemas.microsoft.com/office/infopath/2007/PartnerControls">e63bc89c-4408-4636-848b-dbb642d46684</TermId>
        </TermInfo>
      </Terms>
    </n7289ec48afd43b5b658218159545359>
    <TaxCatchAll xmlns="b92d8daf-3716-49a3-b615-d8c2b93aaad6">
      <Value>5</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F9660104F34648BCA2814A368FC17E" ma:contentTypeVersion="15" ma:contentTypeDescription="Create a new document." ma:contentTypeScope="" ma:versionID="c43cb51d3055e6bc7c4a4e25a07b8b48">
  <xsd:schema xmlns:xsd="http://www.w3.org/2001/XMLSchema" xmlns:xs="http://www.w3.org/2001/XMLSchema" xmlns:p="http://schemas.microsoft.com/office/2006/metadata/properties" xmlns:ns2="b92d8daf-3716-49a3-b615-d8c2b93aaad6" xmlns:ns3="975a18fa-d2d9-45c4-b126-56a232850c65" targetNamespace="http://schemas.microsoft.com/office/2006/metadata/properties" ma:root="true" ma:fieldsID="7b74886468fa379e53c1399f347f3d7a" ns2:_="" ns3:_="">
    <xsd:import namespace="b92d8daf-3716-49a3-b615-d8c2b93aaad6"/>
    <xsd:import namespace="975a18fa-d2d9-45c4-b126-56a232850c65"/>
    <xsd:element name="properties">
      <xsd:complexType>
        <xsd:sequence>
          <xsd:element name="documentManagement">
            <xsd:complexType>
              <xsd:all>
                <xsd:element ref="ns2:n7289ec48afd43b5b658218159545359"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d8daf-3716-49a3-b615-d8c2b93aaad6" elementFormDefault="qualified">
    <xsd:import namespace="http://schemas.microsoft.com/office/2006/documentManagement/types"/>
    <xsd:import namespace="http://schemas.microsoft.com/office/infopath/2007/PartnerControls"/>
    <xsd:element name="n7289ec48afd43b5b658218159545359" ma:index="9" nillable="true" ma:taxonomy="true" ma:internalName="n7289ec48afd43b5b658218159545359" ma:taxonomyFieldName="WPSubject" ma:displayName="Subject" ma:readOnly="false" ma:default="1;#Serious incident notifications|4f699e99-2ba8-4421-bdcf-ad019b99e142;#3;#Working together to safeguard children|7b95114a-e27b-4cb8-a937-25f1e26138e8;#2;#Child Safeguarding Practice Review Panel|46fed532-3c1d-4354-ad3f-e02bff75b292;#5;#Child death|e63bc89c-4408-4636-848b-dbb642d46684" ma:fieldId="{77289ec4-8afd-43b5-b658-218159545359}"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1e227e0-040b-4182-9f10-1e6e0d673b1a}" ma:internalName="TaxCatchAll" ma:showField="CatchAllData" ma:web="b92d8daf-3716-49a3-b615-d8c2b93aaa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5a18fa-d2d9-45c4-b126-56a232850c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53FF2-40C3-4A16-BCD9-2F35312F947F}">
  <ds:schemaRefs>
    <ds:schemaRef ds:uri="http://schemas.microsoft.com/office/2006/metadata/properties"/>
    <ds:schemaRef ds:uri="http://schemas.microsoft.com/office/infopath/2007/PartnerControls"/>
    <ds:schemaRef ds:uri="975a18fa-d2d9-45c4-b126-56a232850c65"/>
    <ds:schemaRef ds:uri="b92d8daf-3716-49a3-b615-d8c2b93aaad6"/>
  </ds:schemaRefs>
</ds:datastoreItem>
</file>

<file path=customXml/itemProps2.xml><?xml version="1.0" encoding="utf-8"?>
<ds:datastoreItem xmlns:ds="http://schemas.openxmlformats.org/officeDocument/2006/customXml" ds:itemID="{0E41055A-874C-434D-B183-F6AD37D43690}">
  <ds:schemaRefs>
    <ds:schemaRef ds:uri="http://schemas.microsoft.com/sharepoint/v3/contenttype/forms"/>
  </ds:schemaRefs>
</ds:datastoreItem>
</file>

<file path=customXml/itemProps3.xml><?xml version="1.0" encoding="utf-8"?>
<ds:datastoreItem xmlns:ds="http://schemas.openxmlformats.org/officeDocument/2006/customXml" ds:itemID="{79A42A07-3C94-41A1-B6F0-3E67FE2AA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d8daf-3716-49a3-b615-d8c2b93aaad6"/>
    <ds:schemaRef ds:uri="975a18fa-d2d9-45c4-b126-56a232850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bf2ff9d-e249-40e2-b463-0b922d4f2f25}" enabled="1" method="Privileged" siteId="{fad277c9-c60a-4da1-b5f3-b3b8b34a82f9}" contentBits="3" removed="0"/>
</clbl:labelList>
</file>

<file path=docProps/app.xml><?xml version="1.0" encoding="utf-8"?>
<Properties xmlns="http://schemas.openxmlformats.org/officeDocument/2006/extended-properties" xmlns:vt="http://schemas.openxmlformats.org/officeDocument/2006/docPropsVTypes">
  <Template>CSPRP PowerPoint template (standard) (1)</Template>
  <TotalTime>357</TotalTime>
  <Words>3689</Words>
  <Application>Microsoft Office PowerPoint</Application>
  <PresentationFormat>On-screen Show (4:3)</PresentationFormat>
  <Paragraphs>269</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Wingdings</vt:lpstr>
      <vt:lpstr>Office Theme</vt:lpstr>
      <vt:lpstr>Protecting all vulnerable babies better</vt:lpstr>
      <vt:lpstr>“Protecting vulnerable babies better requires us to act collectively, think systemically and hold in mind not only the child before us but the child who may come next. And it requires us to see effective engagement with a vulnerable child’s parents as a necessity, not an option.”</vt:lpstr>
      <vt:lpstr>The national picture</vt:lpstr>
      <vt:lpstr>The local picture</vt:lpstr>
      <vt:lpstr>The babies behind the reviews</vt:lpstr>
      <vt:lpstr>Vulnerable babies: a system-wide response</vt:lpstr>
      <vt:lpstr>Pre-birth planning</vt:lpstr>
      <vt:lpstr>Understanding the issue</vt:lpstr>
      <vt:lpstr>Case example</vt:lpstr>
      <vt:lpstr>Reflection </vt:lpstr>
      <vt:lpstr>Co-sleeping</vt:lpstr>
      <vt:lpstr>Understanding the issue</vt:lpstr>
      <vt:lpstr>Case example</vt:lpstr>
      <vt:lpstr>Reflection </vt:lpstr>
      <vt:lpstr>The role of fathers</vt:lpstr>
      <vt:lpstr>Why fathers matter in safeguarding babies</vt:lpstr>
      <vt:lpstr>Why fathers matter</vt:lpstr>
      <vt:lpstr>Reflection </vt:lpstr>
      <vt:lpstr>Bruising in non-mobile infants</vt:lpstr>
      <vt:lpstr>Understanding the issue</vt:lpstr>
      <vt:lpstr>Case example</vt:lpstr>
      <vt:lpstr>Reflection </vt:lpstr>
      <vt:lpstr>Final reflections</vt:lpstr>
      <vt:lpstr>Cross-cutting findings and learning</vt:lpstr>
      <vt:lpstr>What to take away from today </vt:lpstr>
      <vt:lpstr>Useful links</vt:lpstr>
      <vt:lpstr>You and your colleagues can find more information on this topic on the Child Safeguarding Practice Review Panel’s online learning hub: www.childsafeguarding.independent-panel.uk   For more from the Panel Sign up to the newsletter mailing list online: http://eepurl.com/g6z_Tf   Follow us on LinkedIn  Watch our YouTube Channel: Child Safeguarding Practice Review Panel - YouTube </vt:lpstr>
    </vt:vector>
  </TitlesOfParts>
  <Manager>The Child Safeguarding Practice Review Panel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[Subtitle or description]</dc:subject>
  <dc:creator>MAKELE, Amina</dc:creator>
  <cp:keywords>[Key words separated by commas]</cp:keywords>
  <cp:lastModifiedBy>MAKELE, Amina</cp:lastModifiedBy>
  <cp:revision>6</cp:revision>
  <dcterms:created xsi:type="dcterms:W3CDTF">2026-02-27T08:06:48Z</dcterms:created>
  <dcterms:modified xsi:type="dcterms:W3CDTF">2026-04-15T09:09:32Z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0x010100D2F9660104F34648BCA2814A368FC17E</vt:lpwstr>
  </property>
  <property fmtid="{D5CDD505-2E9C-101B-9397-08002B2CF9AE}" pid="3" name="ClassificationContentMarkingFooterLocations">
    <vt:lpwstr>Office Theme:10</vt:lpwstr>
  </property>
  <property fmtid="{D5CDD505-2E9C-101B-9397-08002B2CF9AE}" pid="4" name="ClassificationContentMarkingFooterText">
    <vt:lpwstr>OFFICIAL - FOR PUBLIC RELEASE</vt:lpwstr>
  </property>
  <property fmtid="{D5CDD505-2E9C-101B-9397-08002B2CF9AE}" pid="5" name="ClassificationContentMarkingHeaderLocations">
    <vt:lpwstr>Office Theme:9</vt:lpwstr>
  </property>
  <property fmtid="{D5CDD505-2E9C-101B-9397-08002B2CF9AE}" pid="6" name="ClassificationContentMarkingHeaderText">
    <vt:lpwstr>OFFICIAL - FOR PUBLIC RELEASE</vt:lpwstr>
  </property>
</Properties>
</file>