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6"/>
  </p:sldMasterIdLst>
  <p:notesMasterIdLst>
    <p:notesMasterId r:id="rId45"/>
  </p:notesMasterIdLst>
  <p:sldIdLst>
    <p:sldId id="1749" r:id="rId7"/>
    <p:sldId id="1789" r:id="rId8"/>
    <p:sldId id="1790" r:id="rId9"/>
    <p:sldId id="272" r:id="rId10"/>
    <p:sldId id="1767" r:id="rId11"/>
    <p:sldId id="1769" r:id="rId12"/>
    <p:sldId id="1766" r:id="rId13"/>
    <p:sldId id="276" r:id="rId14"/>
    <p:sldId id="1784" r:id="rId15"/>
    <p:sldId id="1771" r:id="rId16"/>
    <p:sldId id="1791" r:id="rId17"/>
    <p:sldId id="1810" r:id="rId18"/>
    <p:sldId id="1794" r:id="rId19"/>
    <p:sldId id="1772" r:id="rId20"/>
    <p:sldId id="1774" r:id="rId21"/>
    <p:sldId id="1796" r:id="rId22"/>
    <p:sldId id="1768" r:id="rId23"/>
    <p:sldId id="1797" r:id="rId24"/>
    <p:sldId id="1798" r:id="rId25"/>
    <p:sldId id="1812" r:id="rId26"/>
    <p:sldId id="1792" r:id="rId27"/>
    <p:sldId id="1775" r:id="rId28"/>
    <p:sldId id="1795" r:id="rId29"/>
    <p:sldId id="1801" r:id="rId30"/>
    <p:sldId id="1799" r:id="rId31"/>
    <p:sldId id="1800" r:id="rId32"/>
    <p:sldId id="1804" r:id="rId33"/>
    <p:sldId id="1811" r:id="rId34"/>
    <p:sldId id="1802" r:id="rId35"/>
    <p:sldId id="1779" r:id="rId36"/>
    <p:sldId id="1793" r:id="rId37"/>
    <p:sldId id="1807" r:id="rId38"/>
    <p:sldId id="1808" r:id="rId39"/>
    <p:sldId id="1805" r:id="rId40"/>
    <p:sldId id="1803" r:id="rId41"/>
    <p:sldId id="1809" r:id="rId42"/>
    <p:sldId id="1748" r:id="rId43"/>
    <p:sldId id="265"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1FA25A-6CFF-F131-27FA-E95CDBC0277D}" name="HOLMES, David" initials="DH" userId="S::David.HOLMES@EDUCATION.GOV.UK::f7571666-5a8e-42d5-9ffa-8e33dd99da00" providerId="AD"/>
  <p188:author id="{46D57A8E-8410-8A9A-769F-E92712866509}" name="SMITH, Robert" initials="RS" userId="S::Robert.SMITH@EDUCATION.GOV.UK::b8d511b1-b85d-4830-8fd7-614fea305f6c" providerId="AD"/>
  <p188:author id="{F6BBE0B4-761A-9590-8806-C6CC83DBB7E1}" name="SMITH, Robert" initials="SR" userId="S::robert.smith@education.gov.uk::b8d511b1-b85d-4830-8fd7-614fea305f6c"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E2E868-F668-AA72-4DFC-8B9175EC7948}" v="17" dt="2026-04-14T15:23:21.745"/>
    <p1510:client id="{367D275F-949F-4BBF-BFF2-5328066A2C64}" v="1" dt="2026-04-15T10:59:04.830"/>
    <p1510:client id="{963FDEE8-0157-BC66-3D38-28D7B6FDDA54}" v="1" dt="2026-04-15T10:48:33.7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595"/>
  </p:normalViewPr>
  <p:slideViewPr>
    <p:cSldViewPr snapToGrid="0">
      <p:cViewPr varScale="1">
        <p:scale>
          <a:sx n="115" d="100"/>
          <a:sy n="115" d="100"/>
        </p:scale>
        <p:origin x="74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3B7F83-6272-452F-A57D-A49A17F8120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B74EEB2C-F73E-4DE9-9151-39607E9FEFE1}">
      <dgm:prSet phldrT="[Text]" phldr="0"/>
      <dgm:spPr/>
      <dgm:t>
        <a:bodyPr/>
        <a:lstStyle/>
        <a:p>
          <a:r>
            <a:rPr lang="en-GB" dirty="0"/>
            <a:t>Early years</a:t>
          </a:r>
        </a:p>
      </dgm:t>
    </dgm:pt>
    <dgm:pt modelId="{338FF213-248A-4F0E-BD36-6D51A2496024}" type="parTrans" cxnId="{592610D4-9E79-4454-9329-46AF61CC9814}">
      <dgm:prSet/>
      <dgm:spPr/>
      <dgm:t>
        <a:bodyPr/>
        <a:lstStyle/>
        <a:p>
          <a:endParaRPr lang="en-GB"/>
        </a:p>
      </dgm:t>
    </dgm:pt>
    <dgm:pt modelId="{4F64678F-A54B-4594-ADD0-93DB95D37636}" type="sibTrans" cxnId="{592610D4-9E79-4454-9329-46AF61CC9814}">
      <dgm:prSet/>
      <dgm:spPr/>
      <dgm:t>
        <a:bodyPr/>
        <a:lstStyle/>
        <a:p>
          <a:endParaRPr lang="en-GB"/>
        </a:p>
      </dgm:t>
    </dgm:pt>
    <dgm:pt modelId="{8D5D9051-0381-4F50-8881-E546145B8C44}">
      <dgm:prSet phldrT="[Text]" phldr="0"/>
      <dgm:spPr/>
      <dgm:t>
        <a:bodyPr/>
        <a:lstStyle/>
        <a:p>
          <a:r>
            <a:rPr lang="en-GB" dirty="0"/>
            <a:t>Children under 5 are particularly vulnerable.</a:t>
          </a:r>
        </a:p>
      </dgm:t>
    </dgm:pt>
    <dgm:pt modelId="{570D07B3-AE9E-4E39-927F-35303230408A}" type="parTrans" cxnId="{1035DD16-64A9-40FD-8635-3549045B23EB}">
      <dgm:prSet/>
      <dgm:spPr/>
      <dgm:t>
        <a:bodyPr/>
        <a:lstStyle/>
        <a:p>
          <a:endParaRPr lang="en-GB"/>
        </a:p>
      </dgm:t>
    </dgm:pt>
    <dgm:pt modelId="{18290C5F-1E79-491C-8758-291C63BB4C77}" type="sibTrans" cxnId="{1035DD16-64A9-40FD-8635-3549045B23EB}">
      <dgm:prSet/>
      <dgm:spPr/>
      <dgm:t>
        <a:bodyPr/>
        <a:lstStyle/>
        <a:p>
          <a:endParaRPr lang="en-GB"/>
        </a:p>
      </dgm:t>
    </dgm:pt>
    <dgm:pt modelId="{A6B0CA47-EDF2-4F33-87BC-9CD0D2306EE8}">
      <dgm:prSet phldrT="[Text]" phldr="0"/>
      <dgm:spPr/>
      <dgm:t>
        <a:bodyPr/>
        <a:lstStyle/>
        <a:p>
          <a:r>
            <a:rPr lang="en-GB" dirty="0"/>
            <a:t>Primary school age</a:t>
          </a:r>
        </a:p>
      </dgm:t>
    </dgm:pt>
    <dgm:pt modelId="{CB36C1BE-4AE6-40A5-9D04-C5BCD9E2F009}" type="parTrans" cxnId="{29EC7155-1ADF-4061-AE33-49789AEF2967}">
      <dgm:prSet/>
      <dgm:spPr/>
      <dgm:t>
        <a:bodyPr/>
        <a:lstStyle/>
        <a:p>
          <a:endParaRPr lang="en-GB"/>
        </a:p>
      </dgm:t>
    </dgm:pt>
    <dgm:pt modelId="{E83C20E8-EA07-424F-ABA4-F138718A0500}" type="sibTrans" cxnId="{29EC7155-1ADF-4061-AE33-49789AEF2967}">
      <dgm:prSet/>
      <dgm:spPr/>
      <dgm:t>
        <a:bodyPr/>
        <a:lstStyle/>
        <a:p>
          <a:endParaRPr lang="en-GB"/>
        </a:p>
      </dgm:t>
    </dgm:pt>
    <dgm:pt modelId="{A60A4377-3FEA-4029-A113-ADF380E8717C}">
      <dgm:prSet phldrT="[Text]"/>
      <dgm:spPr/>
      <dgm:t>
        <a:bodyPr/>
        <a:lstStyle/>
        <a:p>
          <a:r>
            <a:rPr lang="en-GB" dirty="0"/>
            <a:t>Neglected children aged 5–11 often struggle with peer relationships, exhibit low self-esteem, and face academic challenges.</a:t>
          </a:r>
        </a:p>
      </dgm:t>
    </dgm:pt>
    <dgm:pt modelId="{559EFF36-49FC-4EC7-9BC3-1CDA7B9BE98E}" type="parTrans" cxnId="{EA6496D2-944F-4D24-A646-327D4F1FA0F4}">
      <dgm:prSet/>
      <dgm:spPr/>
      <dgm:t>
        <a:bodyPr/>
        <a:lstStyle/>
        <a:p>
          <a:endParaRPr lang="en-GB"/>
        </a:p>
      </dgm:t>
    </dgm:pt>
    <dgm:pt modelId="{D5949C5E-B265-4181-A62D-4C72BFBAF937}" type="sibTrans" cxnId="{EA6496D2-944F-4D24-A646-327D4F1FA0F4}">
      <dgm:prSet/>
      <dgm:spPr/>
      <dgm:t>
        <a:bodyPr/>
        <a:lstStyle/>
        <a:p>
          <a:endParaRPr lang="en-GB"/>
        </a:p>
      </dgm:t>
    </dgm:pt>
    <dgm:pt modelId="{5C120192-F60A-4325-8458-3A7777F27609}">
      <dgm:prSet phldrT="[Text]" phldr="0"/>
      <dgm:spPr/>
      <dgm:t>
        <a:bodyPr/>
        <a:lstStyle/>
        <a:p>
          <a:r>
            <a:rPr lang="en-GB" dirty="0"/>
            <a:t>Adolescents</a:t>
          </a:r>
        </a:p>
      </dgm:t>
    </dgm:pt>
    <dgm:pt modelId="{0B9C9CA6-84D9-489B-9E30-3E7A2685AB72}" type="parTrans" cxnId="{58CA03F3-2D79-49E3-A03F-A42DA4A2DD13}">
      <dgm:prSet/>
      <dgm:spPr/>
      <dgm:t>
        <a:bodyPr/>
        <a:lstStyle/>
        <a:p>
          <a:endParaRPr lang="en-GB"/>
        </a:p>
      </dgm:t>
    </dgm:pt>
    <dgm:pt modelId="{22EA8134-E393-49E4-B0EF-112FD719C6B1}" type="sibTrans" cxnId="{58CA03F3-2D79-49E3-A03F-A42DA4A2DD13}">
      <dgm:prSet/>
      <dgm:spPr/>
      <dgm:t>
        <a:bodyPr/>
        <a:lstStyle/>
        <a:p>
          <a:endParaRPr lang="en-GB"/>
        </a:p>
      </dgm:t>
    </dgm:pt>
    <dgm:pt modelId="{D046E6DB-38F3-47DF-BCA9-CAEE7B24E671}">
      <dgm:prSet phldrT="[Text]" phldr="0"/>
      <dgm:spPr/>
      <dgm:t>
        <a:bodyPr/>
        <a:lstStyle/>
        <a:p>
          <a:r>
            <a:rPr lang="en-GB" dirty="0"/>
            <a:t>Neglect in adolescence is associated with externalising behaviours. </a:t>
          </a:r>
        </a:p>
      </dgm:t>
    </dgm:pt>
    <dgm:pt modelId="{89ADA100-B7A2-43D6-AF8C-66EB59AA14B6}" type="parTrans" cxnId="{AED821ED-72C4-4AB5-BC71-C280FADB21F7}">
      <dgm:prSet/>
      <dgm:spPr/>
      <dgm:t>
        <a:bodyPr/>
        <a:lstStyle/>
        <a:p>
          <a:endParaRPr lang="en-GB"/>
        </a:p>
      </dgm:t>
    </dgm:pt>
    <dgm:pt modelId="{B832B499-3F53-4D80-B870-4470B6BBE3CE}" type="sibTrans" cxnId="{AED821ED-72C4-4AB5-BC71-C280FADB21F7}">
      <dgm:prSet/>
      <dgm:spPr/>
      <dgm:t>
        <a:bodyPr/>
        <a:lstStyle/>
        <a:p>
          <a:endParaRPr lang="en-GB"/>
        </a:p>
      </dgm:t>
    </dgm:pt>
    <dgm:pt modelId="{A0299880-29CE-4C7F-A68B-EC07BA79466C}">
      <dgm:prSet phldrT="[Text]" phldr="0"/>
      <dgm:spPr/>
      <dgm:t>
        <a:bodyPr/>
        <a:lstStyle/>
        <a:p>
          <a:r>
            <a:rPr lang="en-GB" dirty="0"/>
            <a:t>Neglect in this age group often involved missed health appointments, inadequate home conditions, and lack of supervision, contributing to serious harm or death.</a:t>
          </a:r>
        </a:p>
      </dgm:t>
    </dgm:pt>
    <dgm:pt modelId="{1C26737F-373F-474D-A03C-6FA70A8792D8}" type="parTrans" cxnId="{6188031A-AC26-46D7-A9D5-D8666D3794A1}">
      <dgm:prSet/>
      <dgm:spPr/>
      <dgm:t>
        <a:bodyPr/>
        <a:lstStyle/>
        <a:p>
          <a:endParaRPr lang="en-GB"/>
        </a:p>
      </dgm:t>
    </dgm:pt>
    <dgm:pt modelId="{6E32F44C-5474-4C0C-B6DE-3B895A3C5AB3}" type="sibTrans" cxnId="{6188031A-AC26-46D7-A9D5-D8666D3794A1}">
      <dgm:prSet/>
      <dgm:spPr/>
      <dgm:t>
        <a:bodyPr/>
        <a:lstStyle/>
        <a:p>
          <a:endParaRPr lang="en-GB"/>
        </a:p>
      </dgm:t>
    </dgm:pt>
    <dgm:pt modelId="{55F39058-E9A1-455E-9226-A80E9A5C1159}">
      <dgm:prSet phldrT="[Text]"/>
      <dgm:spPr/>
      <dgm:t>
        <a:bodyPr/>
        <a:lstStyle/>
        <a:p>
          <a:r>
            <a:rPr lang="en-GB" dirty="0"/>
            <a:t>Neglect in this age group was frequently overlooked due to episodic responses and a lack of cumulative risk assessment </a:t>
          </a:r>
        </a:p>
      </dgm:t>
    </dgm:pt>
    <dgm:pt modelId="{A4AB3972-7424-4E3C-8A2A-3770CEC3F775}" type="parTrans" cxnId="{707C5C46-C751-4440-8238-927CEE4FD4B9}">
      <dgm:prSet/>
      <dgm:spPr/>
      <dgm:t>
        <a:bodyPr/>
        <a:lstStyle/>
        <a:p>
          <a:endParaRPr lang="en-GB"/>
        </a:p>
      </dgm:t>
    </dgm:pt>
    <dgm:pt modelId="{B99B652B-3ABA-44A9-97D5-C2139F14EC18}" type="sibTrans" cxnId="{707C5C46-C751-4440-8238-927CEE4FD4B9}">
      <dgm:prSet/>
      <dgm:spPr/>
      <dgm:t>
        <a:bodyPr/>
        <a:lstStyle/>
        <a:p>
          <a:endParaRPr lang="en-GB"/>
        </a:p>
      </dgm:t>
    </dgm:pt>
    <dgm:pt modelId="{9487BE1E-BA54-46BA-9ADA-681F1A9CEFB1}">
      <dgm:prSet phldrT="[Text]" phldr="0"/>
      <dgm:spPr/>
      <dgm:t>
        <a:bodyPr/>
        <a:lstStyle/>
        <a:p>
          <a:r>
            <a:rPr lang="en-GB" dirty="0"/>
            <a:t>These include aggression, substance misuse, delinquency. </a:t>
          </a:r>
        </a:p>
      </dgm:t>
    </dgm:pt>
    <dgm:pt modelId="{F81C4B7D-E291-42DE-B45C-2D4B5EFE839B}" type="parTrans" cxnId="{BA301B92-6A0F-42F8-B6C4-3DC599F0CCD2}">
      <dgm:prSet/>
      <dgm:spPr/>
      <dgm:t>
        <a:bodyPr/>
        <a:lstStyle/>
        <a:p>
          <a:endParaRPr lang="en-GB"/>
        </a:p>
      </dgm:t>
    </dgm:pt>
    <dgm:pt modelId="{AF12424A-7133-4064-B969-1BB939560FD3}" type="sibTrans" cxnId="{BA301B92-6A0F-42F8-B6C4-3DC599F0CCD2}">
      <dgm:prSet/>
      <dgm:spPr/>
      <dgm:t>
        <a:bodyPr/>
        <a:lstStyle/>
        <a:p>
          <a:endParaRPr lang="en-GB"/>
        </a:p>
      </dgm:t>
    </dgm:pt>
    <dgm:pt modelId="{5E1A77A7-3E9D-4ED4-AEB9-899B6A8C060A}">
      <dgm:prSet phldrT="[Text]" phldr="0"/>
      <dgm:spPr/>
      <dgm:t>
        <a:bodyPr/>
        <a:lstStyle/>
        <a:p>
          <a:r>
            <a:rPr lang="en-GB" dirty="0"/>
            <a:t>It is also associated with internalising symptoms, such as depression, anxiety, PTSD.</a:t>
          </a:r>
        </a:p>
      </dgm:t>
    </dgm:pt>
    <dgm:pt modelId="{C0D0E18A-7F49-4374-8D83-D0303CEC4F1B}" type="parTrans" cxnId="{2638E187-1433-4230-8302-13FF3476731D}">
      <dgm:prSet/>
      <dgm:spPr/>
      <dgm:t>
        <a:bodyPr/>
        <a:lstStyle/>
        <a:p>
          <a:endParaRPr lang="en-GB"/>
        </a:p>
      </dgm:t>
    </dgm:pt>
    <dgm:pt modelId="{56477CA0-643F-48D4-B9D3-9C50C46692B3}" type="sibTrans" cxnId="{2638E187-1433-4230-8302-13FF3476731D}">
      <dgm:prSet/>
      <dgm:spPr/>
      <dgm:t>
        <a:bodyPr/>
        <a:lstStyle/>
        <a:p>
          <a:endParaRPr lang="en-GB"/>
        </a:p>
      </dgm:t>
    </dgm:pt>
    <dgm:pt modelId="{5B0B2E2D-1F4A-4C1F-823F-D5ED38D76377}" type="pres">
      <dgm:prSet presAssocID="{5A3B7F83-6272-452F-A57D-A49A17F8120E}" presName="Name0" presStyleCnt="0">
        <dgm:presLayoutVars>
          <dgm:dir/>
          <dgm:animLvl val="lvl"/>
          <dgm:resizeHandles val="exact"/>
        </dgm:presLayoutVars>
      </dgm:prSet>
      <dgm:spPr/>
    </dgm:pt>
    <dgm:pt modelId="{88DB8F42-AA94-4E01-BBB0-4C75118D68FD}" type="pres">
      <dgm:prSet presAssocID="{B74EEB2C-F73E-4DE9-9151-39607E9FEFE1}" presName="composite" presStyleCnt="0"/>
      <dgm:spPr/>
    </dgm:pt>
    <dgm:pt modelId="{63FF8381-DD72-40DE-9427-56F1434D886A}" type="pres">
      <dgm:prSet presAssocID="{B74EEB2C-F73E-4DE9-9151-39607E9FEFE1}" presName="parTx" presStyleLbl="alignNode1" presStyleIdx="0" presStyleCnt="3">
        <dgm:presLayoutVars>
          <dgm:chMax val="0"/>
          <dgm:chPref val="0"/>
          <dgm:bulletEnabled val="1"/>
        </dgm:presLayoutVars>
      </dgm:prSet>
      <dgm:spPr/>
    </dgm:pt>
    <dgm:pt modelId="{6CAACD30-9444-45C1-9C25-15B96034D22E}" type="pres">
      <dgm:prSet presAssocID="{B74EEB2C-F73E-4DE9-9151-39607E9FEFE1}" presName="desTx" presStyleLbl="alignAccFollowNode1" presStyleIdx="0" presStyleCnt="3">
        <dgm:presLayoutVars>
          <dgm:bulletEnabled val="1"/>
        </dgm:presLayoutVars>
      </dgm:prSet>
      <dgm:spPr/>
    </dgm:pt>
    <dgm:pt modelId="{576FE57E-7783-4B02-8B96-4E3A70650883}" type="pres">
      <dgm:prSet presAssocID="{4F64678F-A54B-4594-ADD0-93DB95D37636}" presName="space" presStyleCnt="0"/>
      <dgm:spPr/>
    </dgm:pt>
    <dgm:pt modelId="{7F8424CA-6FF8-41DF-A37A-6D9171B368B0}" type="pres">
      <dgm:prSet presAssocID="{A6B0CA47-EDF2-4F33-87BC-9CD0D2306EE8}" presName="composite" presStyleCnt="0"/>
      <dgm:spPr/>
    </dgm:pt>
    <dgm:pt modelId="{8015CC6A-4E9D-4F64-B97A-E847F59C8976}" type="pres">
      <dgm:prSet presAssocID="{A6B0CA47-EDF2-4F33-87BC-9CD0D2306EE8}" presName="parTx" presStyleLbl="alignNode1" presStyleIdx="1" presStyleCnt="3">
        <dgm:presLayoutVars>
          <dgm:chMax val="0"/>
          <dgm:chPref val="0"/>
          <dgm:bulletEnabled val="1"/>
        </dgm:presLayoutVars>
      </dgm:prSet>
      <dgm:spPr/>
    </dgm:pt>
    <dgm:pt modelId="{D1C5B2B6-B5DF-4883-A7D0-9538069F223A}" type="pres">
      <dgm:prSet presAssocID="{A6B0CA47-EDF2-4F33-87BC-9CD0D2306EE8}" presName="desTx" presStyleLbl="alignAccFollowNode1" presStyleIdx="1" presStyleCnt="3">
        <dgm:presLayoutVars>
          <dgm:bulletEnabled val="1"/>
        </dgm:presLayoutVars>
      </dgm:prSet>
      <dgm:spPr/>
    </dgm:pt>
    <dgm:pt modelId="{182A901E-0C2F-4CCC-A3EC-65C8A73CE0BA}" type="pres">
      <dgm:prSet presAssocID="{E83C20E8-EA07-424F-ABA4-F138718A0500}" presName="space" presStyleCnt="0"/>
      <dgm:spPr/>
    </dgm:pt>
    <dgm:pt modelId="{BCB24DA9-F00E-49BB-86A7-E13192197435}" type="pres">
      <dgm:prSet presAssocID="{5C120192-F60A-4325-8458-3A7777F27609}" presName="composite" presStyleCnt="0"/>
      <dgm:spPr/>
    </dgm:pt>
    <dgm:pt modelId="{0D64BA8B-352A-4624-A623-45CAA0C59770}" type="pres">
      <dgm:prSet presAssocID="{5C120192-F60A-4325-8458-3A7777F27609}" presName="parTx" presStyleLbl="alignNode1" presStyleIdx="2" presStyleCnt="3">
        <dgm:presLayoutVars>
          <dgm:chMax val="0"/>
          <dgm:chPref val="0"/>
          <dgm:bulletEnabled val="1"/>
        </dgm:presLayoutVars>
      </dgm:prSet>
      <dgm:spPr/>
    </dgm:pt>
    <dgm:pt modelId="{B4AA4005-DDD8-4E25-88E7-A9D0FD6E9C44}" type="pres">
      <dgm:prSet presAssocID="{5C120192-F60A-4325-8458-3A7777F27609}" presName="desTx" presStyleLbl="alignAccFollowNode1" presStyleIdx="2" presStyleCnt="3">
        <dgm:presLayoutVars>
          <dgm:bulletEnabled val="1"/>
        </dgm:presLayoutVars>
      </dgm:prSet>
      <dgm:spPr/>
    </dgm:pt>
  </dgm:ptLst>
  <dgm:cxnLst>
    <dgm:cxn modelId="{7C362902-9A9F-45A8-9E7D-9C1A1E7CB5C7}" type="presOf" srcId="{A6B0CA47-EDF2-4F33-87BC-9CD0D2306EE8}" destId="{8015CC6A-4E9D-4F64-B97A-E847F59C8976}" srcOrd="0" destOrd="0" presId="urn:microsoft.com/office/officeart/2005/8/layout/hList1"/>
    <dgm:cxn modelId="{BF958C16-3ACA-4C01-B03E-57B75EE5E6EA}" type="presOf" srcId="{55F39058-E9A1-455E-9226-A80E9A5C1159}" destId="{D1C5B2B6-B5DF-4883-A7D0-9538069F223A}" srcOrd="0" destOrd="1" presId="urn:microsoft.com/office/officeart/2005/8/layout/hList1"/>
    <dgm:cxn modelId="{1035DD16-64A9-40FD-8635-3549045B23EB}" srcId="{B74EEB2C-F73E-4DE9-9151-39607E9FEFE1}" destId="{8D5D9051-0381-4F50-8881-E546145B8C44}" srcOrd="0" destOrd="0" parTransId="{570D07B3-AE9E-4E39-927F-35303230408A}" sibTransId="{18290C5F-1E79-491C-8758-291C63BB4C77}"/>
    <dgm:cxn modelId="{6188031A-AC26-46D7-A9D5-D8666D3794A1}" srcId="{B74EEB2C-F73E-4DE9-9151-39607E9FEFE1}" destId="{A0299880-29CE-4C7F-A68B-EC07BA79466C}" srcOrd="1" destOrd="0" parTransId="{1C26737F-373F-474D-A03C-6FA70A8792D8}" sibTransId="{6E32F44C-5474-4C0C-B6DE-3B895A3C5AB3}"/>
    <dgm:cxn modelId="{707C5C46-C751-4440-8238-927CEE4FD4B9}" srcId="{A6B0CA47-EDF2-4F33-87BC-9CD0D2306EE8}" destId="{55F39058-E9A1-455E-9226-A80E9A5C1159}" srcOrd="1" destOrd="0" parTransId="{A4AB3972-7424-4E3C-8A2A-3770CEC3F775}" sibTransId="{B99B652B-3ABA-44A9-97D5-C2139F14EC18}"/>
    <dgm:cxn modelId="{8B233551-1337-487F-9319-D247CC0277E1}" type="presOf" srcId="{D046E6DB-38F3-47DF-BCA9-CAEE7B24E671}" destId="{B4AA4005-DDD8-4E25-88E7-A9D0FD6E9C44}" srcOrd="0" destOrd="0" presId="urn:microsoft.com/office/officeart/2005/8/layout/hList1"/>
    <dgm:cxn modelId="{29EC7155-1ADF-4061-AE33-49789AEF2967}" srcId="{5A3B7F83-6272-452F-A57D-A49A17F8120E}" destId="{A6B0CA47-EDF2-4F33-87BC-9CD0D2306EE8}" srcOrd="1" destOrd="0" parTransId="{CB36C1BE-4AE6-40A5-9D04-C5BCD9E2F009}" sibTransId="{E83C20E8-EA07-424F-ABA4-F138718A0500}"/>
    <dgm:cxn modelId="{76BAAC5D-E0A4-4EBE-9F8E-F08FAABB8BC8}" type="presOf" srcId="{A0299880-29CE-4C7F-A68B-EC07BA79466C}" destId="{6CAACD30-9444-45C1-9C25-15B96034D22E}" srcOrd="0" destOrd="1" presId="urn:microsoft.com/office/officeart/2005/8/layout/hList1"/>
    <dgm:cxn modelId="{118F6D79-F244-4079-A4C9-30DCF037E266}" type="presOf" srcId="{9487BE1E-BA54-46BA-9ADA-681F1A9CEFB1}" destId="{B4AA4005-DDD8-4E25-88E7-A9D0FD6E9C44}" srcOrd="0" destOrd="1" presId="urn:microsoft.com/office/officeart/2005/8/layout/hList1"/>
    <dgm:cxn modelId="{2638E187-1433-4230-8302-13FF3476731D}" srcId="{5C120192-F60A-4325-8458-3A7777F27609}" destId="{5E1A77A7-3E9D-4ED4-AEB9-899B6A8C060A}" srcOrd="2" destOrd="0" parTransId="{C0D0E18A-7F49-4374-8D83-D0303CEC4F1B}" sibTransId="{56477CA0-643F-48D4-B9D3-9C50C46692B3}"/>
    <dgm:cxn modelId="{C5BFBD8E-5BE6-4228-BDB2-796BC384CAB5}" type="presOf" srcId="{B74EEB2C-F73E-4DE9-9151-39607E9FEFE1}" destId="{63FF8381-DD72-40DE-9427-56F1434D886A}" srcOrd="0" destOrd="0" presId="urn:microsoft.com/office/officeart/2005/8/layout/hList1"/>
    <dgm:cxn modelId="{BA301B92-6A0F-42F8-B6C4-3DC599F0CCD2}" srcId="{5C120192-F60A-4325-8458-3A7777F27609}" destId="{9487BE1E-BA54-46BA-9ADA-681F1A9CEFB1}" srcOrd="1" destOrd="0" parTransId="{F81C4B7D-E291-42DE-B45C-2D4B5EFE839B}" sibTransId="{AF12424A-7133-4064-B969-1BB939560FD3}"/>
    <dgm:cxn modelId="{34833795-52D1-4835-B6C1-C6AF7AB838AA}" type="presOf" srcId="{5A3B7F83-6272-452F-A57D-A49A17F8120E}" destId="{5B0B2E2D-1F4A-4C1F-823F-D5ED38D76377}" srcOrd="0" destOrd="0" presId="urn:microsoft.com/office/officeart/2005/8/layout/hList1"/>
    <dgm:cxn modelId="{B0B6169A-5948-42C5-B8EC-C21785F2EDB6}" type="presOf" srcId="{8D5D9051-0381-4F50-8881-E546145B8C44}" destId="{6CAACD30-9444-45C1-9C25-15B96034D22E}" srcOrd="0" destOrd="0" presId="urn:microsoft.com/office/officeart/2005/8/layout/hList1"/>
    <dgm:cxn modelId="{745F4A9B-A6D7-4703-9C6E-DE9F90D42794}" type="presOf" srcId="{A60A4377-3FEA-4029-A113-ADF380E8717C}" destId="{D1C5B2B6-B5DF-4883-A7D0-9538069F223A}" srcOrd="0" destOrd="0" presId="urn:microsoft.com/office/officeart/2005/8/layout/hList1"/>
    <dgm:cxn modelId="{FB78979F-A9D7-4DDE-BD43-B75EACD1F95E}" type="presOf" srcId="{5E1A77A7-3E9D-4ED4-AEB9-899B6A8C060A}" destId="{B4AA4005-DDD8-4E25-88E7-A9D0FD6E9C44}" srcOrd="0" destOrd="2" presId="urn:microsoft.com/office/officeart/2005/8/layout/hList1"/>
    <dgm:cxn modelId="{4BE2CBB8-FBD8-4581-973A-E16E2F8CCE5F}" type="presOf" srcId="{5C120192-F60A-4325-8458-3A7777F27609}" destId="{0D64BA8B-352A-4624-A623-45CAA0C59770}" srcOrd="0" destOrd="0" presId="urn:microsoft.com/office/officeart/2005/8/layout/hList1"/>
    <dgm:cxn modelId="{EA6496D2-944F-4D24-A646-327D4F1FA0F4}" srcId="{A6B0CA47-EDF2-4F33-87BC-9CD0D2306EE8}" destId="{A60A4377-3FEA-4029-A113-ADF380E8717C}" srcOrd="0" destOrd="0" parTransId="{559EFF36-49FC-4EC7-9BC3-1CDA7B9BE98E}" sibTransId="{D5949C5E-B265-4181-A62D-4C72BFBAF937}"/>
    <dgm:cxn modelId="{592610D4-9E79-4454-9329-46AF61CC9814}" srcId="{5A3B7F83-6272-452F-A57D-A49A17F8120E}" destId="{B74EEB2C-F73E-4DE9-9151-39607E9FEFE1}" srcOrd="0" destOrd="0" parTransId="{338FF213-248A-4F0E-BD36-6D51A2496024}" sibTransId="{4F64678F-A54B-4594-ADD0-93DB95D37636}"/>
    <dgm:cxn modelId="{AED821ED-72C4-4AB5-BC71-C280FADB21F7}" srcId="{5C120192-F60A-4325-8458-3A7777F27609}" destId="{D046E6DB-38F3-47DF-BCA9-CAEE7B24E671}" srcOrd="0" destOrd="0" parTransId="{89ADA100-B7A2-43D6-AF8C-66EB59AA14B6}" sibTransId="{B832B499-3F53-4D80-B870-4470B6BBE3CE}"/>
    <dgm:cxn modelId="{58CA03F3-2D79-49E3-A03F-A42DA4A2DD13}" srcId="{5A3B7F83-6272-452F-A57D-A49A17F8120E}" destId="{5C120192-F60A-4325-8458-3A7777F27609}" srcOrd="2" destOrd="0" parTransId="{0B9C9CA6-84D9-489B-9E30-3E7A2685AB72}" sibTransId="{22EA8134-E393-49E4-B0EF-112FD719C6B1}"/>
    <dgm:cxn modelId="{1629F76B-05E4-4990-B518-385501FFD3DC}" type="presParOf" srcId="{5B0B2E2D-1F4A-4C1F-823F-D5ED38D76377}" destId="{88DB8F42-AA94-4E01-BBB0-4C75118D68FD}" srcOrd="0" destOrd="0" presId="urn:microsoft.com/office/officeart/2005/8/layout/hList1"/>
    <dgm:cxn modelId="{AA343EB8-24C3-45C2-99E5-E1BCD3DAD0B6}" type="presParOf" srcId="{88DB8F42-AA94-4E01-BBB0-4C75118D68FD}" destId="{63FF8381-DD72-40DE-9427-56F1434D886A}" srcOrd="0" destOrd="0" presId="urn:microsoft.com/office/officeart/2005/8/layout/hList1"/>
    <dgm:cxn modelId="{CFF6E254-C571-4970-8C32-3D9B1450BC82}" type="presParOf" srcId="{88DB8F42-AA94-4E01-BBB0-4C75118D68FD}" destId="{6CAACD30-9444-45C1-9C25-15B96034D22E}" srcOrd="1" destOrd="0" presId="urn:microsoft.com/office/officeart/2005/8/layout/hList1"/>
    <dgm:cxn modelId="{B2618D10-209F-40EE-848E-4AE7EDBA2C67}" type="presParOf" srcId="{5B0B2E2D-1F4A-4C1F-823F-D5ED38D76377}" destId="{576FE57E-7783-4B02-8B96-4E3A70650883}" srcOrd="1" destOrd="0" presId="urn:microsoft.com/office/officeart/2005/8/layout/hList1"/>
    <dgm:cxn modelId="{632E55CB-9A3E-4CDE-B8E8-AFC773334440}" type="presParOf" srcId="{5B0B2E2D-1F4A-4C1F-823F-D5ED38D76377}" destId="{7F8424CA-6FF8-41DF-A37A-6D9171B368B0}" srcOrd="2" destOrd="0" presId="urn:microsoft.com/office/officeart/2005/8/layout/hList1"/>
    <dgm:cxn modelId="{1E3C4669-BCF7-42A8-82F4-F9DEB331BA20}" type="presParOf" srcId="{7F8424CA-6FF8-41DF-A37A-6D9171B368B0}" destId="{8015CC6A-4E9D-4F64-B97A-E847F59C8976}" srcOrd="0" destOrd="0" presId="urn:microsoft.com/office/officeart/2005/8/layout/hList1"/>
    <dgm:cxn modelId="{9DFDC055-8FE0-46B6-A8D3-479E63D10C51}" type="presParOf" srcId="{7F8424CA-6FF8-41DF-A37A-6D9171B368B0}" destId="{D1C5B2B6-B5DF-4883-A7D0-9538069F223A}" srcOrd="1" destOrd="0" presId="urn:microsoft.com/office/officeart/2005/8/layout/hList1"/>
    <dgm:cxn modelId="{2AAEE66A-887E-475E-B845-07C02237AB1C}" type="presParOf" srcId="{5B0B2E2D-1F4A-4C1F-823F-D5ED38D76377}" destId="{182A901E-0C2F-4CCC-A3EC-65C8A73CE0BA}" srcOrd="3" destOrd="0" presId="urn:microsoft.com/office/officeart/2005/8/layout/hList1"/>
    <dgm:cxn modelId="{688D4986-ED2B-47F5-B367-752EDEA123C9}" type="presParOf" srcId="{5B0B2E2D-1F4A-4C1F-823F-D5ED38D76377}" destId="{BCB24DA9-F00E-49BB-86A7-E13192197435}" srcOrd="4" destOrd="0" presId="urn:microsoft.com/office/officeart/2005/8/layout/hList1"/>
    <dgm:cxn modelId="{071AD68B-0BDE-49D8-9AE4-D3AE7B061C04}" type="presParOf" srcId="{BCB24DA9-F00E-49BB-86A7-E13192197435}" destId="{0D64BA8B-352A-4624-A623-45CAA0C59770}" srcOrd="0" destOrd="0" presId="urn:microsoft.com/office/officeart/2005/8/layout/hList1"/>
    <dgm:cxn modelId="{F2FC687D-FB7C-49EE-A2A9-2AAB603DD080}" type="presParOf" srcId="{BCB24DA9-F00E-49BB-86A7-E13192197435}" destId="{B4AA4005-DDD8-4E25-88E7-A9D0FD6E9C4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B23471-1D1B-4F1E-9D41-52D17BFAF094}"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4AEC2474-C44F-4A80-B328-4AA8EA081661}">
      <dgm:prSet/>
      <dgm:spPr/>
      <dgm:t>
        <a:bodyPr/>
        <a:lstStyle/>
        <a:p>
          <a:r>
            <a:rPr lang="en-GB" b="1"/>
            <a:t>Systemic and strategic oversight</a:t>
          </a:r>
          <a:endParaRPr lang="en-US"/>
        </a:p>
      </dgm:t>
    </dgm:pt>
    <dgm:pt modelId="{2D25CC3E-B994-4737-9254-E5EB324FA334}" type="parTrans" cxnId="{0C979224-5AE4-4444-84B9-81649841B814}">
      <dgm:prSet/>
      <dgm:spPr/>
      <dgm:t>
        <a:bodyPr/>
        <a:lstStyle/>
        <a:p>
          <a:endParaRPr lang="en-US"/>
        </a:p>
      </dgm:t>
    </dgm:pt>
    <dgm:pt modelId="{7C8A107E-75A5-4888-A34C-B5006A25BC17}" type="sibTrans" cxnId="{0C979224-5AE4-4444-84B9-81649841B814}">
      <dgm:prSet/>
      <dgm:spPr/>
      <dgm:t>
        <a:bodyPr/>
        <a:lstStyle/>
        <a:p>
          <a:endParaRPr lang="en-US"/>
        </a:p>
      </dgm:t>
    </dgm:pt>
    <dgm:pt modelId="{21250E30-CE42-470C-A746-FAECF6E5749F}">
      <dgm:prSet/>
      <dgm:spPr/>
      <dgm:t>
        <a:bodyPr/>
        <a:lstStyle/>
        <a:p>
          <a:r>
            <a:rPr lang="en-GB" dirty="0"/>
            <a:t>How do we ensure consistency in how neglect is defined and understood across agencies within our Safeguarding Partnership?</a:t>
          </a:r>
          <a:endParaRPr lang="en-US" dirty="0"/>
        </a:p>
      </dgm:t>
    </dgm:pt>
    <dgm:pt modelId="{8D3F1AF9-366F-4DF6-90FD-53B08E2AA219}" type="parTrans" cxnId="{E42D6BAA-8E32-4F6D-B76C-06F0EF0094D8}">
      <dgm:prSet/>
      <dgm:spPr/>
      <dgm:t>
        <a:bodyPr/>
        <a:lstStyle/>
        <a:p>
          <a:endParaRPr lang="en-US"/>
        </a:p>
      </dgm:t>
    </dgm:pt>
    <dgm:pt modelId="{8D06E6B3-9A86-4F6B-B9CA-FF9A06950F35}" type="sibTrans" cxnId="{E42D6BAA-8E32-4F6D-B76C-06F0EF0094D8}">
      <dgm:prSet/>
      <dgm:spPr/>
      <dgm:t>
        <a:bodyPr/>
        <a:lstStyle/>
        <a:p>
          <a:endParaRPr lang="en-US"/>
        </a:p>
      </dgm:t>
    </dgm:pt>
    <dgm:pt modelId="{ED495A5A-1E55-4A80-8A02-7BA35D8D1531}">
      <dgm:prSet/>
      <dgm:spPr/>
      <dgm:t>
        <a:bodyPr/>
        <a:lstStyle/>
        <a:p>
          <a:r>
            <a:rPr lang="en-GB" dirty="0"/>
            <a:t>Are our thresholds for intervention clear, consistent, and responsive to cumulative harm?  How do we know that?</a:t>
          </a:r>
          <a:endParaRPr lang="en-US" dirty="0"/>
        </a:p>
      </dgm:t>
    </dgm:pt>
    <dgm:pt modelId="{346D8CF3-BA93-43D7-941D-2FFD97065CF3}" type="parTrans" cxnId="{B3CC8000-A1BB-41BC-8BAE-4A3CF2F0B389}">
      <dgm:prSet/>
      <dgm:spPr/>
      <dgm:t>
        <a:bodyPr/>
        <a:lstStyle/>
        <a:p>
          <a:endParaRPr lang="en-US"/>
        </a:p>
      </dgm:t>
    </dgm:pt>
    <dgm:pt modelId="{9BC2B5D3-CBCD-458C-AC10-C12CD85BEF4A}" type="sibTrans" cxnId="{B3CC8000-A1BB-41BC-8BAE-4A3CF2F0B389}">
      <dgm:prSet/>
      <dgm:spPr/>
      <dgm:t>
        <a:bodyPr/>
        <a:lstStyle/>
        <a:p>
          <a:endParaRPr lang="en-US"/>
        </a:p>
      </dgm:t>
    </dgm:pt>
    <dgm:pt modelId="{88BD1D0D-BB7A-4D13-BC97-449501DA8784}">
      <dgm:prSet/>
      <dgm:spPr/>
      <dgm:t>
        <a:bodyPr/>
        <a:lstStyle/>
        <a:p>
          <a:r>
            <a:rPr lang="en-GB" b="1" dirty="0"/>
            <a:t>Leadership and culture</a:t>
          </a:r>
          <a:endParaRPr lang="en-US" dirty="0"/>
        </a:p>
      </dgm:t>
    </dgm:pt>
    <dgm:pt modelId="{76AA8A40-F586-4B92-B42C-F107CBCE41E5}" type="parTrans" cxnId="{0EC5730E-9BB4-432E-825E-3CBE0F2ED718}">
      <dgm:prSet/>
      <dgm:spPr/>
      <dgm:t>
        <a:bodyPr/>
        <a:lstStyle/>
        <a:p>
          <a:endParaRPr lang="en-US"/>
        </a:p>
      </dgm:t>
    </dgm:pt>
    <dgm:pt modelId="{7CFA4BA6-7C42-40C4-9BEC-A854D2207C78}" type="sibTrans" cxnId="{0EC5730E-9BB4-432E-825E-3CBE0F2ED718}">
      <dgm:prSet/>
      <dgm:spPr/>
      <dgm:t>
        <a:bodyPr/>
        <a:lstStyle/>
        <a:p>
          <a:endParaRPr lang="en-US"/>
        </a:p>
      </dgm:t>
    </dgm:pt>
    <dgm:pt modelId="{1EFF3AC5-DECF-447D-9B6B-C1DAB835DE89}">
      <dgm:prSet/>
      <dgm:spPr/>
      <dgm:t>
        <a:bodyPr/>
        <a:lstStyle/>
        <a:p>
          <a:r>
            <a:rPr lang="en-GB" dirty="0"/>
            <a:t>What culture exists in our organisation around naming and responding to neglect? Are staff supported to act early?</a:t>
          </a:r>
          <a:endParaRPr lang="en-US" dirty="0"/>
        </a:p>
      </dgm:t>
    </dgm:pt>
    <dgm:pt modelId="{DB235A0D-A79E-4C52-932E-1DA7F994665E}" type="parTrans" cxnId="{966DB858-C6DB-44E4-8EB3-18C79EE93495}">
      <dgm:prSet/>
      <dgm:spPr/>
      <dgm:t>
        <a:bodyPr/>
        <a:lstStyle/>
        <a:p>
          <a:endParaRPr lang="en-US"/>
        </a:p>
      </dgm:t>
    </dgm:pt>
    <dgm:pt modelId="{022D6CDC-D308-4137-9F2A-D89C8BEB4EAD}" type="sibTrans" cxnId="{966DB858-C6DB-44E4-8EB3-18C79EE93495}">
      <dgm:prSet/>
      <dgm:spPr/>
      <dgm:t>
        <a:bodyPr/>
        <a:lstStyle/>
        <a:p>
          <a:endParaRPr lang="en-US"/>
        </a:p>
      </dgm:t>
    </dgm:pt>
    <dgm:pt modelId="{E2A7F451-4543-40ED-ABBB-F23CE517117D}">
      <dgm:prSet/>
      <dgm:spPr/>
      <dgm:t>
        <a:bodyPr/>
        <a:lstStyle/>
        <a:p>
          <a:r>
            <a:rPr lang="en-GB" dirty="0"/>
            <a:t>Are we fostering a learning environment where practitioners feel safe to reflect on and challenge poor practice around neglect?</a:t>
          </a:r>
          <a:endParaRPr lang="en-US" dirty="0"/>
        </a:p>
      </dgm:t>
    </dgm:pt>
    <dgm:pt modelId="{BEDA8B16-5C84-4677-9252-03BE6CEA5CC1}" type="parTrans" cxnId="{BE8F3657-BC1D-4074-9164-7F680910EDD7}">
      <dgm:prSet/>
      <dgm:spPr/>
      <dgm:t>
        <a:bodyPr/>
        <a:lstStyle/>
        <a:p>
          <a:endParaRPr lang="en-US"/>
        </a:p>
      </dgm:t>
    </dgm:pt>
    <dgm:pt modelId="{C51A34B3-68D3-4CCC-9FB0-2F168D86DADD}" type="sibTrans" cxnId="{BE8F3657-BC1D-4074-9164-7F680910EDD7}">
      <dgm:prSet/>
      <dgm:spPr/>
      <dgm:t>
        <a:bodyPr/>
        <a:lstStyle/>
        <a:p>
          <a:endParaRPr lang="en-US"/>
        </a:p>
      </dgm:t>
    </dgm:pt>
    <dgm:pt modelId="{E6D51F0B-9C55-40E3-939A-524E0EF4D85C}">
      <dgm:prSet/>
      <dgm:spPr/>
      <dgm:t>
        <a:bodyPr/>
        <a:lstStyle/>
        <a:p>
          <a:r>
            <a:rPr lang="en-GB" b="1"/>
            <a:t>Multi-agency collaboration</a:t>
          </a:r>
          <a:endParaRPr lang="en-US"/>
        </a:p>
      </dgm:t>
    </dgm:pt>
    <dgm:pt modelId="{9D52937F-C706-44F1-9632-B85BFADC6E6C}" type="parTrans" cxnId="{6E4A8F12-1F14-4A62-8A50-B6219A572E17}">
      <dgm:prSet/>
      <dgm:spPr/>
      <dgm:t>
        <a:bodyPr/>
        <a:lstStyle/>
        <a:p>
          <a:endParaRPr lang="en-US"/>
        </a:p>
      </dgm:t>
    </dgm:pt>
    <dgm:pt modelId="{E5B5C912-6632-4776-9020-D7E2FB830739}" type="sibTrans" cxnId="{6E4A8F12-1F14-4A62-8A50-B6219A572E17}">
      <dgm:prSet/>
      <dgm:spPr/>
      <dgm:t>
        <a:bodyPr/>
        <a:lstStyle/>
        <a:p>
          <a:endParaRPr lang="en-US"/>
        </a:p>
      </dgm:t>
    </dgm:pt>
    <dgm:pt modelId="{5F8D02E4-7BBB-4CDD-8DB8-2DC2D229657B}">
      <dgm:prSet/>
      <dgm:spPr/>
      <dgm:t>
        <a:bodyPr/>
        <a:lstStyle/>
        <a:p>
          <a:r>
            <a:rPr lang="en-GB" dirty="0"/>
            <a:t>How well does our Multi-Agency Safeguarding Hub (MASH) respond to neglect concerns? Are cumulative harms considered?</a:t>
          </a:r>
          <a:endParaRPr lang="en-US" dirty="0"/>
        </a:p>
      </dgm:t>
    </dgm:pt>
    <dgm:pt modelId="{0872BD9E-078D-4AAB-B957-D2D0232E34C3}" type="parTrans" cxnId="{FDB62F4E-AF55-4CB8-A5EA-68F823E224FF}">
      <dgm:prSet/>
      <dgm:spPr/>
      <dgm:t>
        <a:bodyPr/>
        <a:lstStyle/>
        <a:p>
          <a:endParaRPr lang="en-US"/>
        </a:p>
      </dgm:t>
    </dgm:pt>
    <dgm:pt modelId="{9F2343A7-38D6-4CED-A6CA-E457DF42633A}" type="sibTrans" cxnId="{FDB62F4E-AF55-4CB8-A5EA-68F823E224FF}">
      <dgm:prSet/>
      <dgm:spPr/>
      <dgm:t>
        <a:bodyPr/>
        <a:lstStyle/>
        <a:p>
          <a:endParaRPr lang="en-US"/>
        </a:p>
      </dgm:t>
    </dgm:pt>
    <dgm:pt modelId="{49E445CC-B162-4485-AAB3-AC0EC2D8536A}">
      <dgm:prSet/>
      <dgm:spPr/>
      <dgm:t>
        <a:bodyPr/>
        <a:lstStyle/>
        <a:p>
          <a:r>
            <a:rPr lang="en-GB"/>
            <a:t>Are neglect tools and frameworks embedded in practice across agencies? How do we monitor their use and effectiveness?</a:t>
          </a:r>
          <a:endParaRPr lang="en-US"/>
        </a:p>
      </dgm:t>
    </dgm:pt>
    <dgm:pt modelId="{CB7A8500-274E-42AA-B084-DDB746EEDCFF}" type="parTrans" cxnId="{8266193F-ABCA-46E8-AD47-7AF9F95B9FAD}">
      <dgm:prSet/>
      <dgm:spPr/>
      <dgm:t>
        <a:bodyPr/>
        <a:lstStyle/>
        <a:p>
          <a:endParaRPr lang="en-US"/>
        </a:p>
      </dgm:t>
    </dgm:pt>
    <dgm:pt modelId="{A64B2384-D6CD-4E59-80A8-3E6908EB6656}" type="sibTrans" cxnId="{8266193F-ABCA-46E8-AD47-7AF9F95B9FAD}">
      <dgm:prSet/>
      <dgm:spPr/>
      <dgm:t>
        <a:bodyPr/>
        <a:lstStyle/>
        <a:p>
          <a:endParaRPr lang="en-US"/>
        </a:p>
      </dgm:t>
    </dgm:pt>
    <dgm:pt modelId="{0C765759-4A07-4697-8284-475895F1E5CB}">
      <dgm:prSet/>
      <dgm:spPr/>
      <dgm:t>
        <a:bodyPr/>
        <a:lstStyle/>
        <a:p>
          <a:r>
            <a:rPr lang="en-GB" b="1" dirty="0"/>
            <a:t>Monitoring and improvement</a:t>
          </a:r>
          <a:endParaRPr lang="en-US" dirty="0"/>
        </a:p>
      </dgm:t>
    </dgm:pt>
    <dgm:pt modelId="{B78D218E-7E0E-416F-8C62-84C7AF176F64}" type="parTrans" cxnId="{FF49AD46-EC7D-4E06-B981-5F4924486FB3}">
      <dgm:prSet/>
      <dgm:spPr/>
      <dgm:t>
        <a:bodyPr/>
        <a:lstStyle/>
        <a:p>
          <a:endParaRPr lang="en-US"/>
        </a:p>
      </dgm:t>
    </dgm:pt>
    <dgm:pt modelId="{C49B5B88-7492-429F-B276-D94C21FBEA90}" type="sibTrans" cxnId="{FF49AD46-EC7D-4E06-B981-5F4924486FB3}">
      <dgm:prSet/>
      <dgm:spPr/>
      <dgm:t>
        <a:bodyPr/>
        <a:lstStyle/>
        <a:p>
          <a:endParaRPr lang="en-US"/>
        </a:p>
      </dgm:t>
    </dgm:pt>
    <dgm:pt modelId="{AF58B51C-DD89-4D90-9854-735B999A7BB4}">
      <dgm:prSet/>
      <dgm:spPr/>
      <dgm:t>
        <a:bodyPr/>
        <a:lstStyle/>
        <a:p>
          <a:r>
            <a:rPr lang="en-GB" dirty="0"/>
            <a:t>Are we tracking outcomes for children who receive early help or child in need plans? What does the data tell us about our effectiveness in tackling early signs of neglect?</a:t>
          </a:r>
          <a:endParaRPr lang="en-US" dirty="0"/>
        </a:p>
      </dgm:t>
    </dgm:pt>
    <dgm:pt modelId="{26AD7B92-1A10-4754-BFF9-98C2330091E5}" type="parTrans" cxnId="{333D608F-80EA-460A-B042-467C904C0531}">
      <dgm:prSet/>
      <dgm:spPr/>
      <dgm:t>
        <a:bodyPr/>
        <a:lstStyle/>
        <a:p>
          <a:endParaRPr lang="en-US"/>
        </a:p>
      </dgm:t>
    </dgm:pt>
    <dgm:pt modelId="{7B8DA73C-6101-4599-A4D5-57ACDB4C7257}" type="sibTrans" cxnId="{333D608F-80EA-460A-B042-467C904C0531}">
      <dgm:prSet/>
      <dgm:spPr/>
      <dgm:t>
        <a:bodyPr/>
        <a:lstStyle/>
        <a:p>
          <a:endParaRPr lang="en-US"/>
        </a:p>
      </dgm:t>
    </dgm:pt>
    <dgm:pt modelId="{DCFEDC6E-70D0-4CB1-80E3-D0E62E72B647}">
      <dgm:prSet/>
      <dgm:spPr/>
      <dgm:t>
        <a:bodyPr/>
        <a:lstStyle/>
        <a:p>
          <a:r>
            <a:rPr lang="en-GB" dirty="0"/>
            <a:t>What feedback do we receive from children and families about their experiences with our services where we have intervened in relation to concerns about neglect?</a:t>
          </a:r>
          <a:endParaRPr lang="en-US" dirty="0"/>
        </a:p>
      </dgm:t>
    </dgm:pt>
    <dgm:pt modelId="{B911EDD4-B490-4993-92BF-5958D0F466E5}" type="parTrans" cxnId="{ED5B3FC8-E032-4A42-9AE1-F935CC1A687F}">
      <dgm:prSet/>
      <dgm:spPr/>
      <dgm:t>
        <a:bodyPr/>
        <a:lstStyle/>
        <a:p>
          <a:endParaRPr lang="en-US"/>
        </a:p>
      </dgm:t>
    </dgm:pt>
    <dgm:pt modelId="{97B3ED4B-7E90-447E-A75A-74F366C491F9}" type="sibTrans" cxnId="{ED5B3FC8-E032-4A42-9AE1-F935CC1A687F}">
      <dgm:prSet/>
      <dgm:spPr/>
      <dgm:t>
        <a:bodyPr/>
        <a:lstStyle/>
        <a:p>
          <a:endParaRPr lang="en-US"/>
        </a:p>
      </dgm:t>
    </dgm:pt>
    <dgm:pt modelId="{CA2602A8-788F-AF44-A2DB-5036CBF3239B}">
      <dgm:prSet/>
      <dgm:spPr/>
      <dgm:t>
        <a:bodyPr/>
        <a:lstStyle/>
        <a:p>
          <a:r>
            <a:rPr lang="en-US" dirty="0"/>
            <a:t>Are we confident that, when caseloads are high, decisions are based on risk rather than demand?</a:t>
          </a:r>
        </a:p>
      </dgm:t>
    </dgm:pt>
    <dgm:pt modelId="{DEF919BB-6C22-8149-AF7B-733D2B3A4CB6}" type="parTrans" cxnId="{FDDB7887-F463-A742-A202-B77F952378EC}">
      <dgm:prSet/>
      <dgm:spPr/>
      <dgm:t>
        <a:bodyPr/>
        <a:lstStyle/>
        <a:p>
          <a:endParaRPr lang="en-GB"/>
        </a:p>
      </dgm:t>
    </dgm:pt>
    <dgm:pt modelId="{E8FBBBB4-D1B4-8D4D-B218-7C1D47DF963C}" type="sibTrans" cxnId="{FDDB7887-F463-A742-A202-B77F952378EC}">
      <dgm:prSet/>
      <dgm:spPr/>
      <dgm:t>
        <a:bodyPr/>
        <a:lstStyle/>
        <a:p>
          <a:endParaRPr lang="en-GB"/>
        </a:p>
      </dgm:t>
    </dgm:pt>
    <dgm:pt modelId="{63A1B95D-156C-4998-89D8-71C833FF7200}" type="pres">
      <dgm:prSet presAssocID="{69B23471-1D1B-4F1E-9D41-52D17BFAF094}" presName="diagram" presStyleCnt="0">
        <dgm:presLayoutVars>
          <dgm:dir/>
          <dgm:resizeHandles val="exact"/>
        </dgm:presLayoutVars>
      </dgm:prSet>
      <dgm:spPr/>
    </dgm:pt>
    <dgm:pt modelId="{733EEEFA-8D75-4AF3-95A0-134022A46C7C}" type="pres">
      <dgm:prSet presAssocID="{4AEC2474-C44F-4A80-B328-4AA8EA081661}" presName="node" presStyleLbl="node1" presStyleIdx="0" presStyleCnt="4">
        <dgm:presLayoutVars>
          <dgm:bulletEnabled val="1"/>
        </dgm:presLayoutVars>
      </dgm:prSet>
      <dgm:spPr/>
    </dgm:pt>
    <dgm:pt modelId="{05818A26-38F4-402D-B2F5-E9CF380D545E}" type="pres">
      <dgm:prSet presAssocID="{7C8A107E-75A5-4888-A34C-B5006A25BC17}" presName="sibTrans" presStyleCnt="0"/>
      <dgm:spPr/>
    </dgm:pt>
    <dgm:pt modelId="{62CC3085-F6A9-4B70-AB15-D231DEDA21C5}" type="pres">
      <dgm:prSet presAssocID="{88BD1D0D-BB7A-4D13-BC97-449501DA8784}" presName="node" presStyleLbl="node1" presStyleIdx="1" presStyleCnt="4">
        <dgm:presLayoutVars>
          <dgm:bulletEnabled val="1"/>
        </dgm:presLayoutVars>
      </dgm:prSet>
      <dgm:spPr/>
    </dgm:pt>
    <dgm:pt modelId="{F045805B-448B-4AB5-BF84-9F9056B4B4DA}" type="pres">
      <dgm:prSet presAssocID="{7CFA4BA6-7C42-40C4-9BEC-A854D2207C78}" presName="sibTrans" presStyleCnt="0"/>
      <dgm:spPr/>
    </dgm:pt>
    <dgm:pt modelId="{4949F46A-C8EA-4CDC-A0A5-D814E6CCE707}" type="pres">
      <dgm:prSet presAssocID="{E6D51F0B-9C55-40E3-939A-524E0EF4D85C}" presName="node" presStyleLbl="node1" presStyleIdx="2" presStyleCnt="4">
        <dgm:presLayoutVars>
          <dgm:bulletEnabled val="1"/>
        </dgm:presLayoutVars>
      </dgm:prSet>
      <dgm:spPr/>
    </dgm:pt>
    <dgm:pt modelId="{8F460CFF-E84C-475B-8383-25DA14D02657}" type="pres">
      <dgm:prSet presAssocID="{E5B5C912-6632-4776-9020-D7E2FB830739}" presName="sibTrans" presStyleCnt="0"/>
      <dgm:spPr/>
    </dgm:pt>
    <dgm:pt modelId="{89B9849A-7F9E-4C40-9FE1-F5DDD8C4D349}" type="pres">
      <dgm:prSet presAssocID="{0C765759-4A07-4697-8284-475895F1E5CB}" presName="node" presStyleLbl="node1" presStyleIdx="3" presStyleCnt="4">
        <dgm:presLayoutVars>
          <dgm:bulletEnabled val="1"/>
        </dgm:presLayoutVars>
      </dgm:prSet>
      <dgm:spPr/>
    </dgm:pt>
  </dgm:ptLst>
  <dgm:cxnLst>
    <dgm:cxn modelId="{B3CC8000-A1BB-41BC-8BAE-4A3CF2F0B389}" srcId="{4AEC2474-C44F-4A80-B328-4AA8EA081661}" destId="{ED495A5A-1E55-4A80-8A02-7BA35D8D1531}" srcOrd="1" destOrd="0" parTransId="{346D8CF3-BA93-43D7-941D-2FFD97065CF3}" sibTransId="{9BC2B5D3-CBCD-458C-AC10-C12CD85BEF4A}"/>
    <dgm:cxn modelId="{35714E03-31FF-41D8-A9C5-04208C06B088}" type="presOf" srcId="{21250E30-CE42-470C-A746-FAECF6E5749F}" destId="{733EEEFA-8D75-4AF3-95A0-134022A46C7C}" srcOrd="0" destOrd="1" presId="urn:microsoft.com/office/officeart/2005/8/layout/default"/>
    <dgm:cxn modelId="{5D6C450B-6912-49E9-A32C-F4FB6EE76A87}" type="presOf" srcId="{49E445CC-B162-4485-AAB3-AC0EC2D8536A}" destId="{4949F46A-C8EA-4CDC-A0A5-D814E6CCE707}" srcOrd="0" destOrd="2" presId="urn:microsoft.com/office/officeart/2005/8/layout/default"/>
    <dgm:cxn modelId="{0EC5730E-9BB4-432E-825E-3CBE0F2ED718}" srcId="{69B23471-1D1B-4F1E-9D41-52D17BFAF094}" destId="{88BD1D0D-BB7A-4D13-BC97-449501DA8784}" srcOrd="1" destOrd="0" parTransId="{76AA8A40-F586-4B92-B42C-F107CBCE41E5}" sibTransId="{7CFA4BA6-7C42-40C4-9BEC-A854D2207C78}"/>
    <dgm:cxn modelId="{6E4A8F12-1F14-4A62-8A50-B6219A572E17}" srcId="{69B23471-1D1B-4F1E-9D41-52D17BFAF094}" destId="{E6D51F0B-9C55-40E3-939A-524E0EF4D85C}" srcOrd="2" destOrd="0" parTransId="{9D52937F-C706-44F1-9632-B85BFADC6E6C}" sibTransId="{E5B5C912-6632-4776-9020-D7E2FB830739}"/>
    <dgm:cxn modelId="{74DC6616-3CA2-455F-A1BE-EF7E72DE19F4}" type="presOf" srcId="{ED495A5A-1E55-4A80-8A02-7BA35D8D1531}" destId="{733EEEFA-8D75-4AF3-95A0-134022A46C7C}" srcOrd="0" destOrd="2" presId="urn:microsoft.com/office/officeart/2005/8/layout/default"/>
    <dgm:cxn modelId="{0C979224-5AE4-4444-84B9-81649841B814}" srcId="{69B23471-1D1B-4F1E-9D41-52D17BFAF094}" destId="{4AEC2474-C44F-4A80-B328-4AA8EA081661}" srcOrd="0" destOrd="0" parTransId="{2D25CC3E-B994-4737-9254-E5EB324FA334}" sibTransId="{7C8A107E-75A5-4888-A34C-B5006A25BC17}"/>
    <dgm:cxn modelId="{CCB6EC2C-6A01-4AD9-A853-C3F71BA52714}" type="presOf" srcId="{E2A7F451-4543-40ED-ABBB-F23CE517117D}" destId="{62CC3085-F6A9-4B70-AB15-D231DEDA21C5}" srcOrd="0" destOrd="2" presId="urn:microsoft.com/office/officeart/2005/8/layout/default"/>
    <dgm:cxn modelId="{8266193F-ABCA-46E8-AD47-7AF9F95B9FAD}" srcId="{E6D51F0B-9C55-40E3-939A-524E0EF4D85C}" destId="{49E445CC-B162-4485-AAB3-AC0EC2D8536A}" srcOrd="1" destOrd="0" parTransId="{CB7A8500-274E-42AA-B084-DDB746EEDCFF}" sibTransId="{A64B2384-D6CD-4E59-80A8-3E6908EB6656}"/>
    <dgm:cxn modelId="{FF49AD46-EC7D-4E06-B981-5F4924486FB3}" srcId="{69B23471-1D1B-4F1E-9D41-52D17BFAF094}" destId="{0C765759-4A07-4697-8284-475895F1E5CB}" srcOrd="3" destOrd="0" parTransId="{B78D218E-7E0E-416F-8C62-84C7AF176F64}" sibTransId="{C49B5B88-7492-429F-B276-D94C21FBEA90}"/>
    <dgm:cxn modelId="{FDB62F4E-AF55-4CB8-A5EA-68F823E224FF}" srcId="{E6D51F0B-9C55-40E3-939A-524E0EF4D85C}" destId="{5F8D02E4-7BBB-4CDD-8DB8-2DC2D229657B}" srcOrd="0" destOrd="0" parTransId="{0872BD9E-078D-4AAB-B957-D2D0232E34C3}" sibTransId="{9F2343A7-38D6-4CED-A6CA-E457DF42633A}"/>
    <dgm:cxn modelId="{BE8F3657-BC1D-4074-9164-7F680910EDD7}" srcId="{88BD1D0D-BB7A-4D13-BC97-449501DA8784}" destId="{E2A7F451-4543-40ED-ABBB-F23CE517117D}" srcOrd="1" destOrd="0" parTransId="{BEDA8B16-5C84-4677-9252-03BE6CEA5CC1}" sibTransId="{C51A34B3-68D3-4CCC-9FB0-2F168D86DADD}"/>
    <dgm:cxn modelId="{966DB858-C6DB-44E4-8EB3-18C79EE93495}" srcId="{88BD1D0D-BB7A-4D13-BC97-449501DA8784}" destId="{1EFF3AC5-DECF-447D-9B6B-C1DAB835DE89}" srcOrd="0" destOrd="0" parTransId="{DB235A0D-A79E-4C52-932E-1DA7F994665E}" sibTransId="{022D6CDC-D308-4137-9F2A-D89C8BEB4EAD}"/>
    <dgm:cxn modelId="{5656686F-329E-4C6B-8C7C-DF0AB81D6823}" type="presOf" srcId="{DCFEDC6E-70D0-4CB1-80E3-D0E62E72B647}" destId="{89B9849A-7F9E-4C40-9FE1-F5DDD8C4D349}" srcOrd="0" destOrd="2" presId="urn:microsoft.com/office/officeart/2005/8/layout/default"/>
    <dgm:cxn modelId="{FDDB7887-F463-A742-A202-B77F952378EC}" srcId="{88BD1D0D-BB7A-4D13-BC97-449501DA8784}" destId="{CA2602A8-788F-AF44-A2DB-5036CBF3239B}" srcOrd="2" destOrd="0" parTransId="{DEF919BB-6C22-8149-AF7B-733D2B3A4CB6}" sibTransId="{E8FBBBB4-D1B4-8D4D-B218-7C1D47DF963C}"/>
    <dgm:cxn modelId="{333D608F-80EA-460A-B042-467C904C0531}" srcId="{0C765759-4A07-4697-8284-475895F1E5CB}" destId="{AF58B51C-DD89-4D90-9854-735B999A7BB4}" srcOrd="0" destOrd="0" parTransId="{26AD7B92-1A10-4754-BFF9-98C2330091E5}" sibTransId="{7B8DA73C-6101-4599-A4D5-57ACDB4C7257}"/>
    <dgm:cxn modelId="{C7AA72A2-A1CA-4017-B922-9DE8F300BC5E}" type="presOf" srcId="{0C765759-4A07-4697-8284-475895F1E5CB}" destId="{89B9849A-7F9E-4C40-9FE1-F5DDD8C4D349}" srcOrd="0" destOrd="0" presId="urn:microsoft.com/office/officeart/2005/8/layout/default"/>
    <dgm:cxn modelId="{E42D6BAA-8E32-4F6D-B76C-06F0EF0094D8}" srcId="{4AEC2474-C44F-4A80-B328-4AA8EA081661}" destId="{21250E30-CE42-470C-A746-FAECF6E5749F}" srcOrd="0" destOrd="0" parTransId="{8D3F1AF9-366F-4DF6-90FD-53B08E2AA219}" sibTransId="{8D06E6B3-9A86-4F6B-B9CA-FF9A06950F35}"/>
    <dgm:cxn modelId="{643552B5-7126-4F27-BAD3-B419DFCA243D}" type="presOf" srcId="{88BD1D0D-BB7A-4D13-BC97-449501DA8784}" destId="{62CC3085-F6A9-4B70-AB15-D231DEDA21C5}" srcOrd="0" destOrd="0" presId="urn:microsoft.com/office/officeart/2005/8/layout/default"/>
    <dgm:cxn modelId="{ED5B3FC8-E032-4A42-9AE1-F935CC1A687F}" srcId="{0C765759-4A07-4697-8284-475895F1E5CB}" destId="{DCFEDC6E-70D0-4CB1-80E3-D0E62E72B647}" srcOrd="1" destOrd="0" parTransId="{B911EDD4-B490-4993-92BF-5958D0F466E5}" sibTransId="{97B3ED4B-7E90-447E-A75A-74F366C491F9}"/>
    <dgm:cxn modelId="{16B81CDA-3FDB-4C74-98D6-F6602EE0D51B}" type="presOf" srcId="{4AEC2474-C44F-4A80-B328-4AA8EA081661}" destId="{733EEEFA-8D75-4AF3-95A0-134022A46C7C}" srcOrd="0" destOrd="0" presId="urn:microsoft.com/office/officeart/2005/8/layout/default"/>
    <dgm:cxn modelId="{B16250DC-8301-49FD-8B34-92C7725D8961}" type="presOf" srcId="{AF58B51C-DD89-4D90-9854-735B999A7BB4}" destId="{89B9849A-7F9E-4C40-9FE1-F5DDD8C4D349}" srcOrd="0" destOrd="1" presId="urn:microsoft.com/office/officeart/2005/8/layout/default"/>
    <dgm:cxn modelId="{9059E9E7-14EF-4A00-B346-EF28BE765722}" type="presOf" srcId="{E6D51F0B-9C55-40E3-939A-524E0EF4D85C}" destId="{4949F46A-C8EA-4CDC-A0A5-D814E6CCE707}" srcOrd="0" destOrd="0" presId="urn:microsoft.com/office/officeart/2005/8/layout/default"/>
    <dgm:cxn modelId="{0242AEE8-00D2-4B1C-85AF-9071BDDDA653}" type="presOf" srcId="{5F8D02E4-7BBB-4CDD-8DB8-2DC2D229657B}" destId="{4949F46A-C8EA-4CDC-A0A5-D814E6CCE707}" srcOrd="0" destOrd="1" presId="urn:microsoft.com/office/officeart/2005/8/layout/default"/>
    <dgm:cxn modelId="{E63D00EB-FE1C-4105-BFEB-712D971A6446}" type="presOf" srcId="{69B23471-1D1B-4F1E-9D41-52D17BFAF094}" destId="{63A1B95D-156C-4998-89D8-71C833FF7200}" srcOrd="0" destOrd="0" presId="urn:microsoft.com/office/officeart/2005/8/layout/default"/>
    <dgm:cxn modelId="{0DE643FE-E9B3-497E-9EBE-3846C0C44950}" type="presOf" srcId="{1EFF3AC5-DECF-447D-9B6B-C1DAB835DE89}" destId="{62CC3085-F6A9-4B70-AB15-D231DEDA21C5}" srcOrd="0" destOrd="1" presId="urn:microsoft.com/office/officeart/2005/8/layout/default"/>
    <dgm:cxn modelId="{271CA4FE-D11D-5D4D-B6C4-16A14E3B7107}" type="presOf" srcId="{CA2602A8-788F-AF44-A2DB-5036CBF3239B}" destId="{62CC3085-F6A9-4B70-AB15-D231DEDA21C5}" srcOrd="0" destOrd="3" presId="urn:microsoft.com/office/officeart/2005/8/layout/default"/>
    <dgm:cxn modelId="{C32D4E94-3F0F-41A1-AD02-CAF806FDB277}" type="presParOf" srcId="{63A1B95D-156C-4998-89D8-71C833FF7200}" destId="{733EEEFA-8D75-4AF3-95A0-134022A46C7C}" srcOrd="0" destOrd="0" presId="urn:microsoft.com/office/officeart/2005/8/layout/default"/>
    <dgm:cxn modelId="{835E24A6-096D-4140-A70B-776ACC30CB18}" type="presParOf" srcId="{63A1B95D-156C-4998-89D8-71C833FF7200}" destId="{05818A26-38F4-402D-B2F5-E9CF380D545E}" srcOrd="1" destOrd="0" presId="urn:microsoft.com/office/officeart/2005/8/layout/default"/>
    <dgm:cxn modelId="{40B0D49D-11A1-4A0D-8611-263A50C6F8C6}" type="presParOf" srcId="{63A1B95D-156C-4998-89D8-71C833FF7200}" destId="{62CC3085-F6A9-4B70-AB15-D231DEDA21C5}" srcOrd="2" destOrd="0" presId="urn:microsoft.com/office/officeart/2005/8/layout/default"/>
    <dgm:cxn modelId="{D09CC507-33ED-4C09-A5BF-EC22EE31E661}" type="presParOf" srcId="{63A1B95D-156C-4998-89D8-71C833FF7200}" destId="{F045805B-448B-4AB5-BF84-9F9056B4B4DA}" srcOrd="3" destOrd="0" presId="urn:microsoft.com/office/officeart/2005/8/layout/default"/>
    <dgm:cxn modelId="{FEAF46B7-D6B4-44C8-8787-FDC09E7F93CA}" type="presParOf" srcId="{63A1B95D-156C-4998-89D8-71C833FF7200}" destId="{4949F46A-C8EA-4CDC-A0A5-D814E6CCE707}" srcOrd="4" destOrd="0" presId="urn:microsoft.com/office/officeart/2005/8/layout/default"/>
    <dgm:cxn modelId="{4207AF6A-634D-4A23-B335-EF95BDB15553}" type="presParOf" srcId="{63A1B95D-156C-4998-89D8-71C833FF7200}" destId="{8F460CFF-E84C-475B-8383-25DA14D02657}" srcOrd="5" destOrd="0" presId="urn:microsoft.com/office/officeart/2005/8/layout/default"/>
    <dgm:cxn modelId="{AEB42234-7447-4BF3-B3DC-88ED63290CCD}" type="presParOf" srcId="{63A1B95D-156C-4998-89D8-71C833FF7200}" destId="{89B9849A-7F9E-4C40-9FE1-F5DDD8C4D349}"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F8381-DD72-40DE-9427-56F1434D886A}">
      <dsp:nvSpPr>
        <dsp:cNvPr id="0" name=""/>
        <dsp:cNvSpPr/>
      </dsp:nvSpPr>
      <dsp:spPr>
        <a:xfrm>
          <a:off x="2388" y="306647"/>
          <a:ext cx="2328825" cy="4608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kern="1200" dirty="0"/>
            <a:t>Early years</a:t>
          </a:r>
        </a:p>
      </dsp:txBody>
      <dsp:txXfrm>
        <a:off x="2388" y="306647"/>
        <a:ext cx="2328825" cy="460800"/>
      </dsp:txXfrm>
    </dsp:sp>
    <dsp:sp modelId="{6CAACD30-9444-45C1-9C25-15B96034D22E}">
      <dsp:nvSpPr>
        <dsp:cNvPr id="0" name=""/>
        <dsp:cNvSpPr/>
      </dsp:nvSpPr>
      <dsp:spPr>
        <a:xfrm>
          <a:off x="2388" y="767447"/>
          <a:ext cx="2328825" cy="326655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a:t>Children under 5 are particularly vulnerable.</a:t>
          </a:r>
        </a:p>
        <a:p>
          <a:pPr marL="171450" lvl="1" indent="-171450" algn="l" defTabSz="711200">
            <a:lnSpc>
              <a:spcPct val="90000"/>
            </a:lnSpc>
            <a:spcBef>
              <a:spcPct val="0"/>
            </a:spcBef>
            <a:spcAft>
              <a:spcPct val="15000"/>
            </a:spcAft>
            <a:buChar char="•"/>
          </a:pPr>
          <a:r>
            <a:rPr lang="en-GB" sz="1600" kern="1200" dirty="0"/>
            <a:t>Neglect in this age group often involved missed health appointments, inadequate home conditions, and lack of supervision, contributing to serious harm or death.</a:t>
          </a:r>
        </a:p>
      </dsp:txBody>
      <dsp:txXfrm>
        <a:off x="2388" y="767447"/>
        <a:ext cx="2328825" cy="3266550"/>
      </dsp:txXfrm>
    </dsp:sp>
    <dsp:sp modelId="{8015CC6A-4E9D-4F64-B97A-E847F59C8976}">
      <dsp:nvSpPr>
        <dsp:cNvPr id="0" name=""/>
        <dsp:cNvSpPr/>
      </dsp:nvSpPr>
      <dsp:spPr>
        <a:xfrm>
          <a:off x="2657249" y="306647"/>
          <a:ext cx="2328825" cy="4608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kern="1200" dirty="0"/>
            <a:t>Primary school age</a:t>
          </a:r>
        </a:p>
      </dsp:txBody>
      <dsp:txXfrm>
        <a:off x="2657249" y="306647"/>
        <a:ext cx="2328825" cy="460800"/>
      </dsp:txXfrm>
    </dsp:sp>
    <dsp:sp modelId="{D1C5B2B6-B5DF-4883-A7D0-9538069F223A}">
      <dsp:nvSpPr>
        <dsp:cNvPr id="0" name=""/>
        <dsp:cNvSpPr/>
      </dsp:nvSpPr>
      <dsp:spPr>
        <a:xfrm>
          <a:off x="2657249" y="767447"/>
          <a:ext cx="2328825" cy="326655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a:t>Neglected children aged 5–11 often struggle with peer relationships, exhibit low self-esteem, and face academic challenges.</a:t>
          </a:r>
        </a:p>
        <a:p>
          <a:pPr marL="171450" lvl="1" indent="-171450" algn="l" defTabSz="711200">
            <a:lnSpc>
              <a:spcPct val="90000"/>
            </a:lnSpc>
            <a:spcBef>
              <a:spcPct val="0"/>
            </a:spcBef>
            <a:spcAft>
              <a:spcPct val="15000"/>
            </a:spcAft>
            <a:buChar char="•"/>
          </a:pPr>
          <a:r>
            <a:rPr lang="en-GB" sz="1600" kern="1200" dirty="0"/>
            <a:t>Neglect in this age group was frequently overlooked due to episodic responses and a lack of cumulative risk assessment </a:t>
          </a:r>
        </a:p>
      </dsp:txBody>
      <dsp:txXfrm>
        <a:off x="2657249" y="767447"/>
        <a:ext cx="2328825" cy="3266550"/>
      </dsp:txXfrm>
    </dsp:sp>
    <dsp:sp modelId="{0D64BA8B-352A-4624-A623-45CAA0C59770}">
      <dsp:nvSpPr>
        <dsp:cNvPr id="0" name=""/>
        <dsp:cNvSpPr/>
      </dsp:nvSpPr>
      <dsp:spPr>
        <a:xfrm>
          <a:off x="5312110" y="306647"/>
          <a:ext cx="2328825" cy="4608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kern="1200" dirty="0"/>
            <a:t>Adolescents</a:t>
          </a:r>
        </a:p>
      </dsp:txBody>
      <dsp:txXfrm>
        <a:off x="5312110" y="306647"/>
        <a:ext cx="2328825" cy="460800"/>
      </dsp:txXfrm>
    </dsp:sp>
    <dsp:sp modelId="{B4AA4005-DDD8-4E25-88E7-A9D0FD6E9C44}">
      <dsp:nvSpPr>
        <dsp:cNvPr id="0" name=""/>
        <dsp:cNvSpPr/>
      </dsp:nvSpPr>
      <dsp:spPr>
        <a:xfrm>
          <a:off x="5312110" y="767447"/>
          <a:ext cx="2328825" cy="326655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a:t>Neglect in adolescence is associated with externalising behaviours. </a:t>
          </a:r>
        </a:p>
        <a:p>
          <a:pPr marL="171450" lvl="1" indent="-171450" algn="l" defTabSz="711200">
            <a:lnSpc>
              <a:spcPct val="90000"/>
            </a:lnSpc>
            <a:spcBef>
              <a:spcPct val="0"/>
            </a:spcBef>
            <a:spcAft>
              <a:spcPct val="15000"/>
            </a:spcAft>
            <a:buChar char="•"/>
          </a:pPr>
          <a:r>
            <a:rPr lang="en-GB" sz="1600" kern="1200" dirty="0"/>
            <a:t>These include aggression, substance misuse, delinquency. </a:t>
          </a:r>
        </a:p>
        <a:p>
          <a:pPr marL="171450" lvl="1" indent="-171450" algn="l" defTabSz="711200">
            <a:lnSpc>
              <a:spcPct val="90000"/>
            </a:lnSpc>
            <a:spcBef>
              <a:spcPct val="0"/>
            </a:spcBef>
            <a:spcAft>
              <a:spcPct val="15000"/>
            </a:spcAft>
            <a:buChar char="•"/>
          </a:pPr>
          <a:r>
            <a:rPr lang="en-GB" sz="1600" kern="1200" dirty="0"/>
            <a:t>It is also associated with internalising symptoms, such as depression, anxiety, PTSD.</a:t>
          </a:r>
        </a:p>
      </dsp:txBody>
      <dsp:txXfrm>
        <a:off x="5312110" y="767447"/>
        <a:ext cx="2328825" cy="32665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3EEEFA-8D75-4AF3-95A0-134022A46C7C}">
      <dsp:nvSpPr>
        <dsp:cNvPr id="0" name=""/>
        <dsp:cNvSpPr/>
      </dsp:nvSpPr>
      <dsp:spPr>
        <a:xfrm>
          <a:off x="439140" y="97"/>
          <a:ext cx="3532570" cy="211954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b="1" kern="1200"/>
            <a:t>Systemic and strategic oversight</a:t>
          </a:r>
          <a:endParaRPr lang="en-US" sz="1700" kern="1200"/>
        </a:p>
        <a:p>
          <a:pPr marL="114300" lvl="1" indent="-114300" algn="l" defTabSz="577850">
            <a:lnSpc>
              <a:spcPct val="90000"/>
            </a:lnSpc>
            <a:spcBef>
              <a:spcPct val="0"/>
            </a:spcBef>
            <a:spcAft>
              <a:spcPct val="15000"/>
            </a:spcAft>
            <a:buChar char="•"/>
          </a:pPr>
          <a:r>
            <a:rPr lang="en-GB" sz="1300" kern="1200" dirty="0"/>
            <a:t>How do we ensure consistency in how neglect is defined and understood across agencies within our Safeguarding Partnership?</a:t>
          </a:r>
          <a:endParaRPr lang="en-US" sz="1300" kern="1200" dirty="0"/>
        </a:p>
        <a:p>
          <a:pPr marL="114300" lvl="1" indent="-114300" algn="l" defTabSz="577850">
            <a:lnSpc>
              <a:spcPct val="90000"/>
            </a:lnSpc>
            <a:spcBef>
              <a:spcPct val="0"/>
            </a:spcBef>
            <a:spcAft>
              <a:spcPct val="15000"/>
            </a:spcAft>
            <a:buChar char="•"/>
          </a:pPr>
          <a:r>
            <a:rPr lang="en-GB" sz="1300" kern="1200" dirty="0"/>
            <a:t>Are our thresholds for intervention clear, consistent, and responsive to cumulative harm?  How do we know that?</a:t>
          </a:r>
          <a:endParaRPr lang="en-US" sz="1300" kern="1200" dirty="0"/>
        </a:p>
      </dsp:txBody>
      <dsp:txXfrm>
        <a:off x="439140" y="97"/>
        <a:ext cx="3532570" cy="2119542"/>
      </dsp:txXfrm>
    </dsp:sp>
    <dsp:sp modelId="{62CC3085-F6A9-4B70-AB15-D231DEDA21C5}">
      <dsp:nvSpPr>
        <dsp:cNvPr id="0" name=""/>
        <dsp:cNvSpPr/>
      </dsp:nvSpPr>
      <dsp:spPr>
        <a:xfrm>
          <a:off x="4324968" y="97"/>
          <a:ext cx="3532570" cy="211954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b="1" kern="1200" dirty="0"/>
            <a:t>Leadership and culture</a:t>
          </a:r>
          <a:endParaRPr lang="en-US" sz="1700" kern="1200" dirty="0"/>
        </a:p>
        <a:p>
          <a:pPr marL="114300" lvl="1" indent="-114300" algn="l" defTabSz="577850">
            <a:lnSpc>
              <a:spcPct val="90000"/>
            </a:lnSpc>
            <a:spcBef>
              <a:spcPct val="0"/>
            </a:spcBef>
            <a:spcAft>
              <a:spcPct val="15000"/>
            </a:spcAft>
            <a:buChar char="•"/>
          </a:pPr>
          <a:r>
            <a:rPr lang="en-GB" sz="1300" kern="1200" dirty="0"/>
            <a:t>What culture exists in our organisation around naming and responding to neglect? Are staff supported to act early?</a:t>
          </a:r>
          <a:endParaRPr lang="en-US" sz="1300" kern="1200" dirty="0"/>
        </a:p>
        <a:p>
          <a:pPr marL="114300" lvl="1" indent="-114300" algn="l" defTabSz="577850">
            <a:lnSpc>
              <a:spcPct val="90000"/>
            </a:lnSpc>
            <a:spcBef>
              <a:spcPct val="0"/>
            </a:spcBef>
            <a:spcAft>
              <a:spcPct val="15000"/>
            </a:spcAft>
            <a:buChar char="•"/>
          </a:pPr>
          <a:r>
            <a:rPr lang="en-GB" sz="1300" kern="1200" dirty="0"/>
            <a:t>Are we fostering a learning environment where practitioners feel safe to reflect on and challenge poor practice around neglect?</a:t>
          </a:r>
          <a:endParaRPr lang="en-US" sz="1300" kern="1200" dirty="0"/>
        </a:p>
        <a:p>
          <a:pPr marL="114300" lvl="1" indent="-114300" algn="l" defTabSz="577850">
            <a:lnSpc>
              <a:spcPct val="90000"/>
            </a:lnSpc>
            <a:spcBef>
              <a:spcPct val="0"/>
            </a:spcBef>
            <a:spcAft>
              <a:spcPct val="15000"/>
            </a:spcAft>
            <a:buChar char="•"/>
          </a:pPr>
          <a:r>
            <a:rPr lang="en-US" sz="1300" kern="1200" dirty="0"/>
            <a:t>Are we confident that, when caseloads are high, decisions are based on risk rather than demand?</a:t>
          </a:r>
        </a:p>
      </dsp:txBody>
      <dsp:txXfrm>
        <a:off x="4324968" y="97"/>
        <a:ext cx="3532570" cy="2119542"/>
      </dsp:txXfrm>
    </dsp:sp>
    <dsp:sp modelId="{4949F46A-C8EA-4CDC-A0A5-D814E6CCE707}">
      <dsp:nvSpPr>
        <dsp:cNvPr id="0" name=""/>
        <dsp:cNvSpPr/>
      </dsp:nvSpPr>
      <dsp:spPr>
        <a:xfrm>
          <a:off x="439140" y="2472897"/>
          <a:ext cx="3532570" cy="211954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b="1" kern="1200"/>
            <a:t>Multi-agency collaboration</a:t>
          </a:r>
          <a:endParaRPr lang="en-US" sz="1700" kern="1200"/>
        </a:p>
        <a:p>
          <a:pPr marL="114300" lvl="1" indent="-114300" algn="l" defTabSz="577850">
            <a:lnSpc>
              <a:spcPct val="90000"/>
            </a:lnSpc>
            <a:spcBef>
              <a:spcPct val="0"/>
            </a:spcBef>
            <a:spcAft>
              <a:spcPct val="15000"/>
            </a:spcAft>
            <a:buChar char="•"/>
          </a:pPr>
          <a:r>
            <a:rPr lang="en-GB" sz="1300" kern="1200" dirty="0"/>
            <a:t>How well does our Multi-Agency Safeguarding Hub (MASH) respond to neglect concerns? Are cumulative harms considered?</a:t>
          </a:r>
          <a:endParaRPr lang="en-US" sz="1300" kern="1200" dirty="0"/>
        </a:p>
        <a:p>
          <a:pPr marL="114300" lvl="1" indent="-114300" algn="l" defTabSz="577850">
            <a:lnSpc>
              <a:spcPct val="90000"/>
            </a:lnSpc>
            <a:spcBef>
              <a:spcPct val="0"/>
            </a:spcBef>
            <a:spcAft>
              <a:spcPct val="15000"/>
            </a:spcAft>
            <a:buChar char="•"/>
          </a:pPr>
          <a:r>
            <a:rPr lang="en-GB" sz="1300" kern="1200"/>
            <a:t>Are neglect tools and frameworks embedded in practice across agencies? How do we monitor their use and effectiveness?</a:t>
          </a:r>
          <a:endParaRPr lang="en-US" sz="1300" kern="1200"/>
        </a:p>
      </dsp:txBody>
      <dsp:txXfrm>
        <a:off x="439140" y="2472897"/>
        <a:ext cx="3532570" cy="2119542"/>
      </dsp:txXfrm>
    </dsp:sp>
    <dsp:sp modelId="{89B9849A-7F9E-4C40-9FE1-F5DDD8C4D349}">
      <dsp:nvSpPr>
        <dsp:cNvPr id="0" name=""/>
        <dsp:cNvSpPr/>
      </dsp:nvSpPr>
      <dsp:spPr>
        <a:xfrm>
          <a:off x="4324968" y="2472897"/>
          <a:ext cx="3532570" cy="211954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b="1" kern="1200" dirty="0"/>
            <a:t>Monitoring and improvement</a:t>
          </a:r>
          <a:endParaRPr lang="en-US" sz="1700" kern="1200" dirty="0"/>
        </a:p>
        <a:p>
          <a:pPr marL="114300" lvl="1" indent="-114300" algn="l" defTabSz="577850">
            <a:lnSpc>
              <a:spcPct val="90000"/>
            </a:lnSpc>
            <a:spcBef>
              <a:spcPct val="0"/>
            </a:spcBef>
            <a:spcAft>
              <a:spcPct val="15000"/>
            </a:spcAft>
            <a:buChar char="•"/>
          </a:pPr>
          <a:r>
            <a:rPr lang="en-GB" sz="1300" kern="1200" dirty="0"/>
            <a:t>Are we tracking outcomes for children who receive early help or child in need plans? What does the data tell us about our effectiveness in tackling early signs of neglect?</a:t>
          </a:r>
          <a:endParaRPr lang="en-US" sz="1300" kern="1200" dirty="0"/>
        </a:p>
        <a:p>
          <a:pPr marL="114300" lvl="1" indent="-114300" algn="l" defTabSz="577850">
            <a:lnSpc>
              <a:spcPct val="90000"/>
            </a:lnSpc>
            <a:spcBef>
              <a:spcPct val="0"/>
            </a:spcBef>
            <a:spcAft>
              <a:spcPct val="15000"/>
            </a:spcAft>
            <a:buChar char="•"/>
          </a:pPr>
          <a:r>
            <a:rPr lang="en-GB" sz="1300" kern="1200" dirty="0"/>
            <a:t>What feedback do we receive from children and families about their experiences with our services where we have intervened in relation to concerns about neglect?</a:t>
          </a:r>
          <a:endParaRPr lang="en-US" sz="1300" kern="1200" dirty="0"/>
        </a:p>
      </dsp:txBody>
      <dsp:txXfrm>
        <a:off x="4324968" y="2472897"/>
        <a:ext cx="3532570" cy="211954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55213D-F511-4B32-B31C-BAF4E4817E02}" type="datetimeFigureOut">
              <a:rPr lang="en-GB" smtClean="0"/>
              <a:t>11/05/2026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B641E-3C17-4E26-8495-071A70FF9B52}" type="slidenum">
              <a:rPr lang="en-GB" smtClean="0"/>
              <a:t>‹#›</a:t>
            </a:fld>
            <a:endParaRPr lang="en-GB"/>
          </a:p>
        </p:txBody>
      </p:sp>
    </p:spTree>
    <p:extLst>
      <p:ext uri="{BB962C8B-B14F-4D97-AF65-F5344CB8AC3E}">
        <p14:creationId xmlns:p14="http://schemas.microsoft.com/office/powerpoint/2010/main" val="4061815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37D45A-34BD-44AB-825C-6958B8C04CAE}" type="slidenum">
              <a:rPr lang="en-GB" smtClean="0"/>
              <a:t>37</a:t>
            </a:fld>
            <a:endParaRPr lang="en-GB"/>
          </a:p>
        </p:txBody>
      </p:sp>
    </p:spTree>
    <p:extLst>
      <p:ext uri="{BB962C8B-B14F-4D97-AF65-F5344CB8AC3E}">
        <p14:creationId xmlns:p14="http://schemas.microsoft.com/office/powerpoint/2010/main" val="41833391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ue">
    <p:spTree>
      <p:nvGrpSpPr>
        <p:cNvPr id="1" name=""/>
        <p:cNvGrpSpPr/>
        <p:nvPr/>
      </p:nvGrpSpPr>
      <p:grpSpPr>
        <a:xfrm>
          <a:off x="0" y="0"/>
          <a:ext cx="0" cy="0"/>
          <a:chOff x="0" y="0"/>
          <a:chExt cx="0" cy="0"/>
        </a:xfrm>
      </p:grpSpPr>
      <p:pic>
        <p:nvPicPr>
          <p:cNvPr id="12" name="Picture 11" descr="The Child Safeguarding Practice Review Panel.">
            <a:extLst>
              <a:ext uri="{FF2B5EF4-FFF2-40B4-BE49-F238E27FC236}">
                <a16:creationId xmlns:a16="http://schemas.microsoft.com/office/drawing/2014/main" id="{27CDCF65-692B-21F5-52D5-411322369C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9143998" cy="6857999"/>
          </a:xfrm>
          <a:prstGeom prst="rect">
            <a:avLst/>
          </a:prstGeom>
        </p:spPr>
      </p:pic>
      <p:sp>
        <p:nvSpPr>
          <p:cNvPr id="2" name="Title 1"/>
          <p:cNvSpPr>
            <a:spLocks noGrp="1"/>
          </p:cNvSpPr>
          <p:nvPr>
            <p:ph type="ctrTitle"/>
          </p:nvPr>
        </p:nvSpPr>
        <p:spPr>
          <a:xfrm>
            <a:off x="360462" y="2700000"/>
            <a:ext cx="6480000" cy="1440000"/>
          </a:xfrm>
        </p:spPr>
        <p:txBody>
          <a:bodyPr anchor="t" anchorCtr="0"/>
          <a:lstStyle>
            <a:lvl1pPr algn="l">
              <a:lnSpc>
                <a:spcPct val="100000"/>
              </a:lnSpc>
              <a:spcBef>
                <a:spcPts val="0"/>
              </a:spcBef>
              <a:spcAft>
                <a:spcPts val="0"/>
              </a:spcAft>
              <a:defRPr sz="3800">
                <a:solidFill>
                  <a:schemeClr val="tx1"/>
                </a:solidFill>
              </a:defRPr>
            </a:lvl1pPr>
          </a:lstStyle>
          <a:p>
            <a:r>
              <a:rPr lang="en-GB"/>
              <a:t>Click to edit Master title style</a:t>
            </a:r>
            <a:endParaRPr lang="en-US"/>
          </a:p>
        </p:txBody>
      </p:sp>
      <p:sp>
        <p:nvSpPr>
          <p:cNvPr id="3" name="Subtitle 2"/>
          <p:cNvSpPr>
            <a:spLocks noGrp="1"/>
          </p:cNvSpPr>
          <p:nvPr>
            <p:ph type="subTitle" idx="1"/>
          </p:nvPr>
        </p:nvSpPr>
        <p:spPr>
          <a:xfrm>
            <a:off x="360462" y="4248000"/>
            <a:ext cx="4680000" cy="720000"/>
          </a:xfrm>
        </p:spPr>
        <p:txBody>
          <a:bodyPr/>
          <a:lstStyle>
            <a:lvl1pPr marL="0" indent="0" algn="l">
              <a:lnSpc>
                <a:spcPct val="100000"/>
              </a:lnSpc>
              <a:spcBef>
                <a:spcPts val="0"/>
              </a:spcBef>
              <a:spcAft>
                <a:spcPts val="0"/>
              </a:spcAft>
              <a:buNone/>
              <a:defRPr sz="2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Text Placeholder 9">
            <a:extLst>
              <a:ext uri="{FF2B5EF4-FFF2-40B4-BE49-F238E27FC236}">
                <a16:creationId xmlns:a16="http://schemas.microsoft.com/office/drawing/2014/main" id="{A29769D8-EC20-4C6B-5DA6-BB279B5E1A29}"/>
              </a:ext>
            </a:extLst>
          </p:cNvPr>
          <p:cNvSpPr>
            <a:spLocks noGrp="1"/>
          </p:cNvSpPr>
          <p:nvPr>
            <p:ph type="body" sz="quarter" idx="10" hasCustomPrompt="1"/>
          </p:nvPr>
        </p:nvSpPr>
        <p:spPr>
          <a:xfrm>
            <a:off x="360362" y="6300000"/>
            <a:ext cx="4320000" cy="360000"/>
          </a:xfrm>
        </p:spPr>
        <p:txBody>
          <a:bodyPr/>
          <a:lstStyle>
            <a:lvl1pPr>
              <a:lnSpc>
                <a:spcPct val="100000"/>
              </a:lnSpc>
              <a:spcBef>
                <a:spcPts val="0"/>
              </a:spcBef>
              <a:spcAft>
                <a:spcPts val="0"/>
              </a:spcAft>
              <a:defRPr sz="1600"/>
            </a:lvl1pPr>
            <a:lvl2pPr>
              <a:buNone/>
              <a:defRPr/>
            </a:lvl2pPr>
          </a:lstStyle>
          <a:p>
            <a:pPr lvl="0"/>
            <a:r>
              <a:rPr lang="en-GB"/>
              <a:t>Month YYYY</a:t>
            </a:r>
          </a:p>
        </p:txBody>
      </p:sp>
    </p:spTree>
    <p:extLst>
      <p:ext uri="{BB962C8B-B14F-4D97-AF65-F5344CB8AC3E}">
        <p14:creationId xmlns:p14="http://schemas.microsoft.com/office/powerpoint/2010/main" val="2605120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 yellow">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C5B3FB6-C8E6-267E-013F-1E412DE5D26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7999"/>
          </a:xfrm>
          <a:prstGeom prst="rect">
            <a:avLst/>
          </a:prstGeom>
        </p:spPr>
      </p:pic>
      <p:sp>
        <p:nvSpPr>
          <p:cNvPr id="2" name="Title 1"/>
          <p:cNvSpPr>
            <a:spLocks noGrp="1"/>
          </p:cNvSpPr>
          <p:nvPr>
            <p:ph type="title"/>
          </p:nvPr>
        </p:nvSpPr>
        <p:spPr>
          <a:xfrm>
            <a:off x="360000" y="1800000"/>
            <a:ext cx="5760000" cy="1440000"/>
          </a:xfrm>
        </p:spPr>
        <p:txBody>
          <a:bodyPr anchor="b"/>
          <a:lstStyle>
            <a:lvl1pPr>
              <a:lnSpc>
                <a:spcPct val="100000"/>
              </a:lnSpc>
              <a:spcBef>
                <a:spcPts val="0"/>
              </a:spcBef>
              <a:spcAft>
                <a:spcPts val="0"/>
              </a:spcAft>
              <a:defRPr sz="3600">
                <a:solidFill>
                  <a:schemeClr val="tx1"/>
                </a:solidFill>
              </a:defRPr>
            </a:lvl1pPr>
          </a:lstStyle>
          <a:p>
            <a:r>
              <a:rPr lang="en-GB"/>
              <a:t>Click to edit Master title style</a:t>
            </a:r>
            <a:endParaRPr lang="en-US"/>
          </a:p>
        </p:txBody>
      </p:sp>
      <p:sp>
        <p:nvSpPr>
          <p:cNvPr id="3" name="Text Placeholder 2"/>
          <p:cNvSpPr>
            <a:spLocks noGrp="1"/>
          </p:cNvSpPr>
          <p:nvPr>
            <p:ph type="body" idx="1"/>
          </p:nvPr>
        </p:nvSpPr>
        <p:spPr>
          <a:xfrm>
            <a:off x="360000" y="3497802"/>
            <a:ext cx="5760000" cy="900000"/>
          </a:xfrm>
        </p:spPr>
        <p:txBody>
          <a:bodyPr/>
          <a:lstStyle>
            <a:lvl1pPr marL="0" indent="0">
              <a:lnSpc>
                <a:spcPct val="100000"/>
              </a:lnSpc>
              <a:spcBef>
                <a:spcPts val="0"/>
              </a:spcBef>
              <a:spcAft>
                <a:spcPts val="0"/>
              </a:spcAft>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1152632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nel Members">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243082E9-5716-01B5-7E2A-F0AC20597C2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30" name="Picture Placeholder 29">
            <a:extLst>
              <a:ext uri="{FF2B5EF4-FFF2-40B4-BE49-F238E27FC236}">
                <a16:creationId xmlns:a16="http://schemas.microsoft.com/office/drawing/2014/main" id="{D5C3076C-2E7C-3C3C-A773-6D1630178E20}"/>
              </a:ext>
            </a:extLst>
          </p:cNvPr>
          <p:cNvSpPr>
            <a:spLocks noGrp="1"/>
          </p:cNvSpPr>
          <p:nvPr>
            <p:ph type="pic" sz="quarter" idx="24"/>
          </p:nvPr>
        </p:nvSpPr>
        <p:spPr>
          <a:xfrm>
            <a:off x="399485" y="1722599"/>
            <a:ext cx="1731600" cy="2590769"/>
          </a:xfrm>
          <a:custGeom>
            <a:avLst/>
            <a:gdLst>
              <a:gd name="connsiteX0" fmla="*/ 865800 w 1731600"/>
              <a:gd name="connsiteY0" fmla="*/ 0 h 2590769"/>
              <a:gd name="connsiteX1" fmla="*/ 1731600 w 1731600"/>
              <a:gd name="connsiteY1" fmla="*/ 853388 h 2590769"/>
              <a:gd name="connsiteX2" fmla="*/ 1727130 w 1731600"/>
              <a:gd name="connsiteY2" fmla="*/ 940642 h 2590769"/>
              <a:gd name="connsiteX3" fmla="*/ 1726970 w 1731600"/>
              <a:gd name="connsiteY3" fmla="*/ 941673 h 2590769"/>
              <a:gd name="connsiteX4" fmla="*/ 1726970 w 1731600"/>
              <a:gd name="connsiteY4" fmla="*/ 2590769 h 2590769"/>
              <a:gd name="connsiteX5" fmla="*/ 0 w 1731600"/>
              <a:gd name="connsiteY5" fmla="*/ 2590769 h 2590769"/>
              <a:gd name="connsiteX6" fmla="*/ 0 w 1731600"/>
              <a:gd name="connsiteY6" fmla="*/ 853388 h 2590769"/>
              <a:gd name="connsiteX7" fmla="*/ 0 w 1731600"/>
              <a:gd name="connsiteY7" fmla="*/ 852251 h 2590769"/>
              <a:gd name="connsiteX8" fmla="*/ 59 w 1731600"/>
              <a:gd name="connsiteY8" fmla="*/ 852251 h 2590769"/>
              <a:gd name="connsiteX9" fmla="*/ 4470 w 1731600"/>
              <a:gd name="connsiteY9" fmla="*/ 766133 h 2590769"/>
              <a:gd name="connsiteX10" fmla="*/ 865800 w 1731600"/>
              <a:gd name="connsiteY10" fmla="*/ 0 h 259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1600" h="2590769">
                <a:moveTo>
                  <a:pt x="865800" y="0"/>
                </a:moveTo>
                <a:cubicBezTo>
                  <a:pt x="1343969" y="0"/>
                  <a:pt x="1731600" y="382074"/>
                  <a:pt x="1731600" y="853388"/>
                </a:cubicBezTo>
                <a:cubicBezTo>
                  <a:pt x="1731600" y="882845"/>
                  <a:pt x="1730086" y="911953"/>
                  <a:pt x="1727130" y="940642"/>
                </a:cubicBezTo>
                <a:lnTo>
                  <a:pt x="1726970" y="941673"/>
                </a:lnTo>
                <a:lnTo>
                  <a:pt x="1726970" y="2590769"/>
                </a:lnTo>
                <a:lnTo>
                  <a:pt x="0" y="2590769"/>
                </a:lnTo>
                <a:lnTo>
                  <a:pt x="0" y="853388"/>
                </a:lnTo>
                <a:lnTo>
                  <a:pt x="0" y="852251"/>
                </a:lnTo>
                <a:lnTo>
                  <a:pt x="59" y="852251"/>
                </a:lnTo>
                <a:lnTo>
                  <a:pt x="4470" y="766133"/>
                </a:lnTo>
                <a:cubicBezTo>
                  <a:pt x="48808" y="335808"/>
                  <a:pt x="417517" y="0"/>
                  <a:pt x="865800" y="0"/>
                </a:cubicBezTo>
                <a:close/>
              </a:path>
            </a:pathLst>
          </a:custGeom>
          <a:ln w="38100">
            <a:solidFill>
              <a:schemeClr val="accent1"/>
            </a:solidFill>
          </a:ln>
        </p:spPr>
        <p:txBody>
          <a:bodyPr wrap="square">
            <a:noAutofit/>
          </a:bodyPr>
          <a:lstStyle/>
          <a:p>
            <a:r>
              <a:rPr lang="en-GB"/>
              <a:t>Click icon to add picture</a:t>
            </a:r>
          </a:p>
        </p:txBody>
      </p:sp>
      <p:sp>
        <p:nvSpPr>
          <p:cNvPr id="35" name="Text Placeholder 34">
            <a:extLst>
              <a:ext uri="{FF2B5EF4-FFF2-40B4-BE49-F238E27FC236}">
                <a16:creationId xmlns:a16="http://schemas.microsoft.com/office/drawing/2014/main" id="{CDA290FE-0C30-CCA1-2076-57DDCC9AD5BD}"/>
              </a:ext>
            </a:extLst>
          </p:cNvPr>
          <p:cNvSpPr>
            <a:spLocks noGrp="1"/>
          </p:cNvSpPr>
          <p:nvPr>
            <p:ph type="body" sz="quarter" idx="25" hasCustomPrompt="1"/>
          </p:nvPr>
        </p:nvSpPr>
        <p:spPr>
          <a:xfrm>
            <a:off x="399484" y="4415837"/>
            <a:ext cx="1731599" cy="180000"/>
          </a:xfrm>
        </p:spPr>
        <p:txBody>
          <a:bodyPr/>
          <a:lstStyle>
            <a:lvl1pPr algn="ctr">
              <a:spcAft>
                <a:spcPts val="0"/>
              </a:spcAft>
              <a:defRPr sz="1000" b="1" kern="0" baseline="0">
                <a:solidFill>
                  <a:schemeClr val="accent3"/>
                </a:solidFill>
              </a:defRPr>
            </a:lvl1pPr>
          </a:lstStyle>
          <a:p>
            <a:pPr lvl="0"/>
            <a:r>
              <a:rPr lang="en-GB"/>
              <a:t>Name</a:t>
            </a:r>
          </a:p>
        </p:txBody>
      </p:sp>
      <p:sp>
        <p:nvSpPr>
          <p:cNvPr id="13" name="Picture Placeholder 12">
            <a:extLst>
              <a:ext uri="{FF2B5EF4-FFF2-40B4-BE49-F238E27FC236}">
                <a16:creationId xmlns:a16="http://schemas.microsoft.com/office/drawing/2014/main" id="{A0E85CD0-237E-BBEF-B586-98B96C1DA16E}"/>
              </a:ext>
            </a:extLst>
          </p:cNvPr>
          <p:cNvSpPr>
            <a:spLocks noGrp="1"/>
          </p:cNvSpPr>
          <p:nvPr>
            <p:ph type="pic" sz="quarter" idx="13"/>
          </p:nvPr>
        </p:nvSpPr>
        <p:spPr>
          <a:xfrm>
            <a:off x="2509620" y="1764845"/>
            <a:ext cx="1080000" cy="1080000"/>
          </a:xfrm>
          <a:custGeom>
            <a:avLst/>
            <a:gdLst>
              <a:gd name="connsiteX0" fmla="*/ 612950 w 1225900"/>
              <a:gd name="connsiteY0" fmla="*/ 0 h 1225900"/>
              <a:gd name="connsiteX1" fmla="*/ 1225900 w 1225900"/>
              <a:gd name="connsiteY1" fmla="*/ 612950 h 1225900"/>
              <a:gd name="connsiteX2" fmla="*/ 612950 w 1225900"/>
              <a:gd name="connsiteY2" fmla="*/ 1225900 h 1225900"/>
              <a:gd name="connsiteX3" fmla="*/ 0 w 1225900"/>
              <a:gd name="connsiteY3" fmla="*/ 612950 h 1225900"/>
              <a:gd name="connsiteX4" fmla="*/ 612950 w 1225900"/>
              <a:gd name="connsiteY4" fmla="*/ 0 h 122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00" h="1225900">
                <a:moveTo>
                  <a:pt x="612950" y="0"/>
                </a:moveTo>
                <a:cubicBezTo>
                  <a:pt x="951473" y="0"/>
                  <a:pt x="1225900" y="274427"/>
                  <a:pt x="1225900" y="612950"/>
                </a:cubicBezTo>
                <a:cubicBezTo>
                  <a:pt x="1225900" y="951473"/>
                  <a:pt x="951473" y="1225900"/>
                  <a:pt x="612950" y="1225900"/>
                </a:cubicBezTo>
                <a:cubicBezTo>
                  <a:pt x="274427" y="1225900"/>
                  <a:pt x="0" y="951473"/>
                  <a:pt x="0" y="612950"/>
                </a:cubicBezTo>
                <a:cubicBezTo>
                  <a:pt x="0" y="274427"/>
                  <a:pt x="274427" y="0"/>
                  <a:pt x="612950" y="0"/>
                </a:cubicBezTo>
                <a:close/>
              </a:path>
            </a:pathLst>
          </a:custGeom>
          <a:ln w="38100">
            <a:solidFill>
              <a:schemeClr val="accent1"/>
            </a:solidFill>
          </a:ln>
        </p:spPr>
        <p:txBody>
          <a:bodyPr wrap="square">
            <a:noAutofit/>
          </a:bodyPr>
          <a:lstStyle/>
          <a:p>
            <a:r>
              <a:rPr lang="en-GB"/>
              <a:t>Click icon to add picture</a:t>
            </a:r>
          </a:p>
        </p:txBody>
      </p:sp>
      <p:sp>
        <p:nvSpPr>
          <p:cNvPr id="36" name="Text Placeholder 34">
            <a:extLst>
              <a:ext uri="{FF2B5EF4-FFF2-40B4-BE49-F238E27FC236}">
                <a16:creationId xmlns:a16="http://schemas.microsoft.com/office/drawing/2014/main" id="{F98BC2F6-9D0C-ED5E-7C58-8FD1446B93CF}"/>
              </a:ext>
            </a:extLst>
          </p:cNvPr>
          <p:cNvSpPr>
            <a:spLocks noGrp="1"/>
          </p:cNvSpPr>
          <p:nvPr>
            <p:ph type="body" sz="quarter" idx="26" hasCustomPrompt="1"/>
          </p:nvPr>
        </p:nvSpPr>
        <p:spPr>
          <a:xfrm>
            <a:off x="2509621" y="2946470"/>
            <a:ext cx="1080000" cy="180000"/>
          </a:xfrm>
        </p:spPr>
        <p:txBody>
          <a:bodyPr/>
          <a:lstStyle>
            <a:lvl1pPr algn="ctr">
              <a:spcAft>
                <a:spcPts val="0"/>
              </a:spcAft>
              <a:defRPr sz="1000" b="1" kern="0" baseline="0">
                <a:solidFill>
                  <a:schemeClr val="accent3"/>
                </a:solidFill>
              </a:defRPr>
            </a:lvl1pPr>
          </a:lstStyle>
          <a:p>
            <a:pPr lvl="0"/>
            <a:r>
              <a:rPr lang="en-GB"/>
              <a:t>Name</a:t>
            </a:r>
          </a:p>
        </p:txBody>
      </p:sp>
      <p:sp>
        <p:nvSpPr>
          <p:cNvPr id="14" name="Picture Placeholder 13">
            <a:extLst>
              <a:ext uri="{FF2B5EF4-FFF2-40B4-BE49-F238E27FC236}">
                <a16:creationId xmlns:a16="http://schemas.microsoft.com/office/drawing/2014/main" id="{F0F4542D-0FD3-05EA-F41B-F604777C5D65}"/>
              </a:ext>
            </a:extLst>
          </p:cNvPr>
          <p:cNvSpPr>
            <a:spLocks noGrp="1"/>
          </p:cNvSpPr>
          <p:nvPr>
            <p:ph type="pic" sz="quarter" idx="14"/>
          </p:nvPr>
        </p:nvSpPr>
        <p:spPr>
          <a:xfrm>
            <a:off x="3809417" y="1764845"/>
            <a:ext cx="1080000" cy="1080000"/>
          </a:xfrm>
          <a:custGeom>
            <a:avLst/>
            <a:gdLst>
              <a:gd name="connsiteX0" fmla="*/ 612950 w 1225900"/>
              <a:gd name="connsiteY0" fmla="*/ 0 h 1225900"/>
              <a:gd name="connsiteX1" fmla="*/ 1225900 w 1225900"/>
              <a:gd name="connsiteY1" fmla="*/ 612950 h 1225900"/>
              <a:gd name="connsiteX2" fmla="*/ 612950 w 1225900"/>
              <a:gd name="connsiteY2" fmla="*/ 1225900 h 1225900"/>
              <a:gd name="connsiteX3" fmla="*/ 0 w 1225900"/>
              <a:gd name="connsiteY3" fmla="*/ 612950 h 1225900"/>
              <a:gd name="connsiteX4" fmla="*/ 612950 w 1225900"/>
              <a:gd name="connsiteY4" fmla="*/ 0 h 122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00" h="1225900">
                <a:moveTo>
                  <a:pt x="612950" y="0"/>
                </a:moveTo>
                <a:cubicBezTo>
                  <a:pt x="951473" y="0"/>
                  <a:pt x="1225900" y="274427"/>
                  <a:pt x="1225900" y="612950"/>
                </a:cubicBezTo>
                <a:cubicBezTo>
                  <a:pt x="1225900" y="951473"/>
                  <a:pt x="951473" y="1225900"/>
                  <a:pt x="612950" y="1225900"/>
                </a:cubicBezTo>
                <a:cubicBezTo>
                  <a:pt x="274427" y="1225900"/>
                  <a:pt x="0" y="951473"/>
                  <a:pt x="0" y="612950"/>
                </a:cubicBezTo>
                <a:cubicBezTo>
                  <a:pt x="0" y="274427"/>
                  <a:pt x="274427" y="0"/>
                  <a:pt x="612950" y="0"/>
                </a:cubicBezTo>
                <a:close/>
              </a:path>
            </a:pathLst>
          </a:custGeom>
          <a:ln w="38100">
            <a:solidFill>
              <a:schemeClr val="accent1"/>
            </a:solidFill>
          </a:ln>
        </p:spPr>
        <p:txBody>
          <a:bodyPr wrap="square">
            <a:noAutofit/>
          </a:bodyPr>
          <a:lstStyle/>
          <a:p>
            <a:r>
              <a:rPr lang="en-GB"/>
              <a:t>Click icon to add picture</a:t>
            </a:r>
          </a:p>
        </p:txBody>
      </p:sp>
      <p:sp>
        <p:nvSpPr>
          <p:cNvPr id="37" name="Text Placeholder 34">
            <a:extLst>
              <a:ext uri="{FF2B5EF4-FFF2-40B4-BE49-F238E27FC236}">
                <a16:creationId xmlns:a16="http://schemas.microsoft.com/office/drawing/2014/main" id="{C1184A18-461D-120B-64EA-34D33369B72A}"/>
              </a:ext>
            </a:extLst>
          </p:cNvPr>
          <p:cNvSpPr>
            <a:spLocks noGrp="1"/>
          </p:cNvSpPr>
          <p:nvPr>
            <p:ph type="body" sz="quarter" idx="27" hasCustomPrompt="1"/>
          </p:nvPr>
        </p:nvSpPr>
        <p:spPr>
          <a:xfrm>
            <a:off x="3809417" y="2946470"/>
            <a:ext cx="1080000" cy="180000"/>
          </a:xfrm>
        </p:spPr>
        <p:txBody>
          <a:bodyPr/>
          <a:lstStyle>
            <a:lvl1pPr algn="ctr">
              <a:spcAft>
                <a:spcPts val="0"/>
              </a:spcAft>
              <a:defRPr sz="1000" b="1" kern="0" baseline="0">
                <a:solidFill>
                  <a:schemeClr val="accent3"/>
                </a:solidFill>
              </a:defRPr>
            </a:lvl1pPr>
          </a:lstStyle>
          <a:p>
            <a:pPr lvl="0"/>
            <a:r>
              <a:rPr lang="en-GB"/>
              <a:t>Name</a:t>
            </a:r>
          </a:p>
        </p:txBody>
      </p:sp>
      <p:sp>
        <p:nvSpPr>
          <p:cNvPr id="15" name="Picture Placeholder 14">
            <a:extLst>
              <a:ext uri="{FF2B5EF4-FFF2-40B4-BE49-F238E27FC236}">
                <a16:creationId xmlns:a16="http://schemas.microsoft.com/office/drawing/2014/main" id="{B35C7635-B02A-F721-930B-BB17E2CC6141}"/>
              </a:ext>
            </a:extLst>
          </p:cNvPr>
          <p:cNvSpPr>
            <a:spLocks noGrp="1"/>
          </p:cNvSpPr>
          <p:nvPr>
            <p:ph type="pic" sz="quarter" idx="15"/>
          </p:nvPr>
        </p:nvSpPr>
        <p:spPr>
          <a:xfrm>
            <a:off x="5109214" y="1764845"/>
            <a:ext cx="1080000" cy="1080000"/>
          </a:xfrm>
          <a:custGeom>
            <a:avLst/>
            <a:gdLst>
              <a:gd name="connsiteX0" fmla="*/ 612950 w 1225900"/>
              <a:gd name="connsiteY0" fmla="*/ 0 h 1225900"/>
              <a:gd name="connsiteX1" fmla="*/ 1225900 w 1225900"/>
              <a:gd name="connsiteY1" fmla="*/ 612950 h 1225900"/>
              <a:gd name="connsiteX2" fmla="*/ 612950 w 1225900"/>
              <a:gd name="connsiteY2" fmla="*/ 1225900 h 1225900"/>
              <a:gd name="connsiteX3" fmla="*/ 0 w 1225900"/>
              <a:gd name="connsiteY3" fmla="*/ 612950 h 1225900"/>
              <a:gd name="connsiteX4" fmla="*/ 612950 w 1225900"/>
              <a:gd name="connsiteY4" fmla="*/ 0 h 122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00" h="1225900">
                <a:moveTo>
                  <a:pt x="612950" y="0"/>
                </a:moveTo>
                <a:cubicBezTo>
                  <a:pt x="951473" y="0"/>
                  <a:pt x="1225900" y="274427"/>
                  <a:pt x="1225900" y="612950"/>
                </a:cubicBezTo>
                <a:cubicBezTo>
                  <a:pt x="1225900" y="951473"/>
                  <a:pt x="951473" y="1225900"/>
                  <a:pt x="612950" y="1225900"/>
                </a:cubicBezTo>
                <a:cubicBezTo>
                  <a:pt x="274427" y="1225900"/>
                  <a:pt x="0" y="951473"/>
                  <a:pt x="0" y="612950"/>
                </a:cubicBezTo>
                <a:cubicBezTo>
                  <a:pt x="0" y="274427"/>
                  <a:pt x="274427" y="0"/>
                  <a:pt x="612950" y="0"/>
                </a:cubicBezTo>
                <a:close/>
              </a:path>
            </a:pathLst>
          </a:custGeom>
          <a:ln w="38100">
            <a:solidFill>
              <a:schemeClr val="accent1"/>
            </a:solidFill>
          </a:ln>
        </p:spPr>
        <p:txBody>
          <a:bodyPr wrap="square">
            <a:noAutofit/>
          </a:bodyPr>
          <a:lstStyle/>
          <a:p>
            <a:r>
              <a:rPr lang="en-GB"/>
              <a:t>Click icon to add picture</a:t>
            </a:r>
          </a:p>
        </p:txBody>
      </p:sp>
      <p:sp>
        <p:nvSpPr>
          <p:cNvPr id="38" name="Text Placeholder 34">
            <a:extLst>
              <a:ext uri="{FF2B5EF4-FFF2-40B4-BE49-F238E27FC236}">
                <a16:creationId xmlns:a16="http://schemas.microsoft.com/office/drawing/2014/main" id="{A15D5051-B37F-C482-281E-54F3AE363094}"/>
              </a:ext>
            </a:extLst>
          </p:cNvPr>
          <p:cNvSpPr>
            <a:spLocks noGrp="1"/>
          </p:cNvSpPr>
          <p:nvPr>
            <p:ph type="body" sz="quarter" idx="28" hasCustomPrompt="1"/>
          </p:nvPr>
        </p:nvSpPr>
        <p:spPr>
          <a:xfrm>
            <a:off x="5109214" y="2946470"/>
            <a:ext cx="1080000" cy="180000"/>
          </a:xfrm>
        </p:spPr>
        <p:txBody>
          <a:bodyPr/>
          <a:lstStyle>
            <a:lvl1pPr algn="ctr">
              <a:spcAft>
                <a:spcPts val="0"/>
              </a:spcAft>
              <a:defRPr sz="1000" b="1" kern="0" baseline="0">
                <a:solidFill>
                  <a:schemeClr val="accent3"/>
                </a:solidFill>
              </a:defRPr>
            </a:lvl1pPr>
          </a:lstStyle>
          <a:p>
            <a:pPr lvl="0"/>
            <a:r>
              <a:rPr lang="en-GB"/>
              <a:t>Name</a:t>
            </a:r>
          </a:p>
        </p:txBody>
      </p:sp>
      <p:sp>
        <p:nvSpPr>
          <p:cNvPr id="16" name="Picture Placeholder 15">
            <a:extLst>
              <a:ext uri="{FF2B5EF4-FFF2-40B4-BE49-F238E27FC236}">
                <a16:creationId xmlns:a16="http://schemas.microsoft.com/office/drawing/2014/main" id="{CA6EA257-C939-590A-E9C6-DD0C3D1CBC4C}"/>
              </a:ext>
            </a:extLst>
          </p:cNvPr>
          <p:cNvSpPr>
            <a:spLocks noGrp="1"/>
          </p:cNvSpPr>
          <p:nvPr>
            <p:ph type="pic" sz="quarter" idx="16"/>
          </p:nvPr>
        </p:nvSpPr>
        <p:spPr>
          <a:xfrm>
            <a:off x="6409011" y="1764845"/>
            <a:ext cx="1080000" cy="1080000"/>
          </a:xfrm>
          <a:custGeom>
            <a:avLst/>
            <a:gdLst>
              <a:gd name="connsiteX0" fmla="*/ 612950 w 1225900"/>
              <a:gd name="connsiteY0" fmla="*/ 0 h 1225900"/>
              <a:gd name="connsiteX1" fmla="*/ 1225900 w 1225900"/>
              <a:gd name="connsiteY1" fmla="*/ 612950 h 1225900"/>
              <a:gd name="connsiteX2" fmla="*/ 612950 w 1225900"/>
              <a:gd name="connsiteY2" fmla="*/ 1225900 h 1225900"/>
              <a:gd name="connsiteX3" fmla="*/ 0 w 1225900"/>
              <a:gd name="connsiteY3" fmla="*/ 612950 h 1225900"/>
              <a:gd name="connsiteX4" fmla="*/ 612950 w 1225900"/>
              <a:gd name="connsiteY4" fmla="*/ 0 h 122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00" h="1225900">
                <a:moveTo>
                  <a:pt x="612950" y="0"/>
                </a:moveTo>
                <a:cubicBezTo>
                  <a:pt x="951473" y="0"/>
                  <a:pt x="1225900" y="274427"/>
                  <a:pt x="1225900" y="612950"/>
                </a:cubicBezTo>
                <a:cubicBezTo>
                  <a:pt x="1225900" y="951473"/>
                  <a:pt x="951473" y="1225900"/>
                  <a:pt x="612950" y="1225900"/>
                </a:cubicBezTo>
                <a:cubicBezTo>
                  <a:pt x="274427" y="1225900"/>
                  <a:pt x="0" y="951473"/>
                  <a:pt x="0" y="612950"/>
                </a:cubicBezTo>
                <a:cubicBezTo>
                  <a:pt x="0" y="274427"/>
                  <a:pt x="274427" y="0"/>
                  <a:pt x="612950" y="0"/>
                </a:cubicBezTo>
                <a:close/>
              </a:path>
            </a:pathLst>
          </a:custGeom>
          <a:ln w="38100">
            <a:solidFill>
              <a:schemeClr val="accent1"/>
            </a:solidFill>
          </a:ln>
        </p:spPr>
        <p:txBody>
          <a:bodyPr wrap="square">
            <a:noAutofit/>
          </a:bodyPr>
          <a:lstStyle/>
          <a:p>
            <a:r>
              <a:rPr lang="en-GB"/>
              <a:t>Click icon to add picture</a:t>
            </a:r>
          </a:p>
        </p:txBody>
      </p:sp>
      <p:sp>
        <p:nvSpPr>
          <p:cNvPr id="39" name="Text Placeholder 34">
            <a:extLst>
              <a:ext uri="{FF2B5EF4-FFF2-40B4-BE49-F238E27FC236}">
                <a16:creationId xmlns:a16="http://schemas.microsoft.com/office/drawing/2014/main" id="{BB8E0F94-3570-E1FE-49B5-799AFA4E1A1A}"/>
              </a:ext>
            </a:extLst>
          </p:cNvPr>
          <p:cNvSpPr>
            <a:spLocks noGrp="1"/>
          </p:cNvSpPr>
          <p:nvPr>
            <p:ph type="body" sz="quarter" idx="29" hasCustomPrompt="1"/>
          </p:nvPr>
        </p:nvSpPr>
        <p:spPr>
          <a:xfrm>
            <a:off x="6409011" y="2946470"/>
            <a:ext cx="1080000" cy="180000"/>
          </a:xfrm>
        </p:spPr>
        <p:txBody>
          <a:bodyPr/>
          <a:lstStyle>
            <a:lvl1pPr algn="ctr">
              <a:spcAft>
                <a:spcPts val="0"/>
              </a:spcAft>
              <a:defRPr sz="1000" b="1" kern="0" baseline="0">
                <a:solidFill>
                  <a:schemeClr val="accent3"/>
                </a:solidFill>
              </a:defRPr>
            </a:lvl1pPr>
          </a:lstStyle>
          <a:p>
            <a:pPr lvl="0"/>
            <a:r>
              <a:rPr lang="en-GB"/>
              <a:t>Name</a:t>
            </a:r>
          </a:p>
        </p:txBody>
      </p:sp>
      <p:sp>
        <p:nvSpPr>
          <p:cNvPr id="17" name="Picture Placeholder 16">
            <a:extLst>
              <a:ext uri="{FF2B5EF4-FFF2-40B4-BE49-F238E27FC236}">
                <a16:creationId xmlns:a16="http://schemas.microsoft.com/office/drawing/2014/main" id="{B82CBFBB-A9E4-36E2-EF99-EA7038955C85}"/>
              </a:ext>
            </a:extLst>
          </p:cNvPr>
          <p:cNvSpPr>
            <a:spLocks noGrp="1"/>
          </p:cNvSpPr>
          <p:nvPr>
            <p:ph type="pic" sz="quarter" idx="17"/>
          </p:nvPr>
        </p:nvSpPr>
        <p:spPr>
          <a:xfrm>
            <a:off x="7708808" y="1764845"/>
            <a:ext cx="1080000" cy="1080000"/>
          </a:xfrm>
          <a:custGeom>
            <a:avLst/>
            <a:gdLst>
              <a:gd name="connsiteX0" fmla="*/ 612950 w 1225900"/>
              <a:gd name="connsiteY0" fmla="*/ 0 h 1225900"/>
              <a:gd name="connsiteX1" fmla="*/ 1225900 w 1225900"/>
              <a:gd name="connsiteY1" fmla="*/ 612950 h 1225900"/>
              <a:gd name="connsiteX2" fmla="*/ 612950 w 1225900"/>
              <a:gd name="connsiteY2" fmla="*/ 1225900 h 1225900"/>
              <a:gd name="connsiteX3" fmla="*/ 0 w 1225900"/>
              <a:gd name="connsiteY3" fmla="*/ 612950 h 1225900"/>
              <a:gd name="connsiteX4" fmla="*/ 612950 w 1225900"/>
              <a:gd name="connsiteY4" fmla="*/ 0 h 122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00" h="1225900">
                <a:moveTo>
                  <a:pt x="612950" y="0"/>
                </a:moveTo>
                <a:cubicBezTo>
                  <a:pt x="951473" y="0"/>
                  <a:pt x="1225900" y="274427"/>
                  <a:pt x="1225900" y="612950"/>
                </a:cubicBezTo>
                <a:cubicBezTo>
                  <a:pt x="1225900" y="951473"/>
                  <a:pt x="951473" y="1225900"/>
                  <a:pt x="612950" y="1225900"/>
                </a:cubicBezTo>
                <a:cubicBezTo>
                  <a:pt x="274427" y="1225900"/>
                  <a:pt x="0" y="951473"/>
                  <a:pt x="0" y="612950"/>
                </a:cubicBezTo>
                <a:cubicBezTo>
                  <a:pt x="0" y="274427"/>
                  <a:pt x="274427" y="0"/>
                  <a:pt x="612950" y="0"/>
                </a:cubicBezTo>
                <a:close/>
              </a:path>
            </a:pathLst>
          </a:custGeom>
          <a:ln w="38100">
            <a:solidFill>
              <a:schemeClr val="accent1"/>
            </a:solidFill>
          </a:ln>
        </p:spPr>
        <p:txBody>
          <a:bodyPr wrap="square">
            <a:noAutofit/>
          </a:bodyPr>
          <a:lstStyle/>
          <a:p>
            <a:r>
              <a:rPr lang="en-GB"/>
              <a:t>Click icon to add picture</a:t>
            </a:r>
          </a:p>
        </p:txBody>
      </p:sp>
      <p:sp>
        <p:nvSpPr>
          <p:cNvPr id="40" name="Text Placeholder 34">
            <a:extLst>
              <a:ext uri="{FF2B5EF4-FFF2-40B4-BE49-F238E27FC236}">
                <a16:creationId xmlns:a16="http://schemas.microsoft.com/office/drawing/2014/main" id="{B31618DF-4165-6964-498A-84326F635DEF}"/>
              </a:ext>
            </a:extLst>
          </p:cNvPr>
          <p:cNvSpPr>
            <a:spLocks noGrp="1"/>
          </p:cNvSpPr>
          <p:nvPr>
            <p:ph type="body" sz="quarter" idx="30" hasCustomPrompt="1"/>
          </p:nvPr>
        </p:nvSpPr>
        <p:spPr>
          <a:xfrm>
            <a:off x="7664515" y="2946470"/>
            <a:ext cx="1080000" cy="180000"/>
          </a:xfrm>
        </p:spPr>
        <p:txBody>
          <a:bodyPr/>
          <a:lstStyle>
            <a:lvl1pPr algn="ctr">
              <a:spcAft>
                <a:spcPts val="0"/>
              </a:spcAft>
              <a:defRPr sz="1000" b="1" kern="0" baseline="0">
                <a:solidFill>
                  <a:schemeClr val="accent3"/>
                </a:solidFill>
              </a:defRPr>
            </a:lvl1pPr>
          </a:lstStyle>
          <a:p>
            <a:pPr lvl="0"/>
            <a:r>
              <a:rPr lang="en-GB"/>
              <a:t>Name</a:t>
            </a:r>
          </a:p>
        </p:txBody>
      </p:sp>
      <p:sp>
        <p:nvSpPr>
          <p:cNvPr id="18" name="Picture Placeholder 17">
            <a:extLst>
              <a:ext uri="{FF2B5EF4-FFF2-40B4-BE49-F238E27FC236}">
                <a16:creationId xmlns:a16="http://schemas.microsoft.com/office/drawing/2014/main" id="{08DCC942-6F78-D93D-FD4A-C6795E8331E6}"/>
              </a:ext>
            </a:extLst>
          </p:cNvPr>
          <p:cNvSpPr>
            <a:spLocks noGrp="1"/>
          </p:cNvSpPr>
          <p:nvPr>
            <p:ph type="pic" sz="quarter" idx="18"/>
          </p:nvPr>
        </p:nvSpPr>
        <p:spPr>
          <a:xfrm>
            <a:off x="2509620" y="3233369"/>
            <a:ext cx="1080000" cy="1080000"/>
          </a:xfrm>
          <a:custGeom>
            <a:avLst/>
            <a:gdLst>
              <a:gd name="connsiteX0" fmla="*/ 612950 w 1225900"/>
              <a:gd name="connsiteY0" fmla="*/ 0 h 1225900"/>
              <a:gd name="connsiteX1" fmla="*/ 1225900 w 1225900"/>
              <a:gd name="connsiteY1" fmla="*/ 612950 h 1225900"/>
              <a:gd name="connsiteX2" fmla="*/ 612950 w 1225900"/>
              <a:gd name="connsiteY2" fmla="*/ 1225900 h 1225900"/>
              <a:gd name="connsiteX3" fmla="*/ 0 w 1225900"/>
              <a:gd name="connsiteY3" fmla="*/ 612950 h 1225900"/>
              <a:gd name="connsiteX4" fmla="*/ 612950 w 1225900"/>
              <a:gd name="connsiteY4" fmla="*/ 0 h 122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00" h="1225900">
                <a:moveTo>
                  <a:pt x="612950" y="0"/>
                </a:moveTo>
                <a:cubicBezTo>
                  <a:pt x="951473" y="0"/>
                  <a:pt x="1225900" y="274427"/>
                  <a:pt x="1225900" y="612950"/>
                </a:cubicBezTo>
                <a:cubicBezTo>
                  <a:pt x="1225900" y="951473"/>
                  <a:pt x="951473" y="1225900"/>
                  <a:pt x="612950" y="1225900"/>
                </a:cubicBezTo>
                <a:cubicBezTo>
                  <a:pt x="274427" y="1225900"/>
                  <a:pt x="0" y="951473"/>
                  <a:pt x="0" y="612950"/>
                </a:cubicBezTo>
                <a:cubicBezTo>
                  <a:pt x="0" y="274427"/>
                  <a:pt x="274427" y="0"/>
                  <a:pt x="612950" y="0"/>
                </a:cubicBezTo>
                <a:close/>
              </a:path>
            </a:pathLst>
          </a:custGeom>
          <a:ln w="38100">
            <a:solidFill>
              <a:schemeClr val="accent1"/>
            </a:solidFill>
          </a:ln>
        </p:spPr>
        <p:txBody>
          <a:bodyPr wrap="square">
            <a:noAutofit/>
          </a:bodyPr>
          <a:lstStyle/>
          <a:p>
            <a:r>
              <a:rPr lang="en-GB"/>
              <a:t>Click icon to add picture</a:t>
            </a:r>
          </a:p>
        </p:txBody>
      </p:sp>
      <p:sp>
        <p:nvSpPr>
          <p:cNvPr id="41" name="Text Placeholder 34">
            <a:extLst>
              <a:ext uri="{FF2B5EF4-FFF2-40B4-BE49-F238E27FC236}">
                <a16:creationId xmlns:a16="http://schemas.microsoft.com/office/drawing/2014/main" id="{E17CA978-AE26-BBD2-4E5F-C8260A3ED9B9}"/>
              </a:ext>
            </a:extLst>
          </p:cNvPr>
          <p:cNvSpPr>
            <a:spLocks noGrp="1"/>
          </p:cNvSpPr>
          <p:nvPr>
            <p:ph type="body" sz="quarter" idx="31" hasCustomPrompt="1"/>
          </p:nvPr>
        </p:nvSpPr>
        <p:spPr>
          <a:xfrm>
            <a:off x="2509620" y="4423700"/>
            <a:ext cx="1080000" cy="180000"/>
          </a:xfrm>
        </p:spPr>
        <p:txBody>
          <a:bodyPr/>
          <a:lstStyle>
            <a:lvl1pPr algn="ctr">
              <a:spcAft>
                <a:spcPts val="0"/>
              </a:spcAft>
              <a:defRPr sz="1000" b="1" kern="0" baseline="0">
                <a:solidFill>
                  <a:schemeClr val="accent3"/>
                </a:solidFill>
              </a:defRPr>
            </a:lvl1pPr>
          </a:lstStyle>
          <a:p>
            <a:pPr lvl="0"/>
            <a:r>
              <a:rPr lang="en-GB"/>
              <a:t>Name</a:t>
            </a:r>
          </a:p>
        </p:txBody>
      </p:sp>
      <p:sp>
        <p:nvSpPr>
          <p:cNvPr id="19" name="Picture Placeholder 18">
            <a:extLst>
              <a:ext uri="{FF2B5EF4-FFF2-40B4-BE49-F238E27FC236}">
                <a16:creationId xmlns:a16="http://schemas.microsoft.com/office/drawing/2014/main" id="{0863ABE1-13CA-DAB0-38B2-F5D35EB6155A}"/>
              </a:ext>
            </a:extLst>
          </p:cNvPr>
          <p:cNvSpPr>
            <a:spLocks noGrp="1"/>
          </p:cNvSpPr>
          <p:nvPr>
            <p:ph type="pic" sz="quarter" idx="19"/>
          </p:nvPr>
        </p:nvSpPr>
        <p:spPr>
          <a:xfrm>
            <a:off x="3809417" y="3233369"/>
            <a:ext cx="1080000" cy="1080000"/>
          </a:xfrm>
          <a:custGeom>
            <a:avLst/>
            <a:gdLst>
              <a:gd name="connsiteX0" fmla="*/ 612950 w 1225900"/>
              <a:gd name="connsiteY0" fmla="*/ 0 h 1225900"/>
              <a:gd name="connsiteX1" fmla="*/ 1225900 w 1225900"/>
              <a:gd name="connsiteY1" fmla="*/ 612950 h 1225900"/>
              <a:gd name="connsiteX2" fmla="*/ 612950 w 1225900"/>
              <a:gd name="connsiteY2" fmla="*/ 1225900 h 1225900"/>
              <a:gd name="connsiteX3" fmla="*/ 0 w 1225900"/>
              <a:gd name="connsiteY3" fmla="*/ 612950 h 1225900"/>
              <a:gd name="connsiteX4" fmla="*/ 612950 w 1225900"/>
              <a:gd name="connsiteY4" fmla="*/ 0 h 122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00" h="1225900">
                <a:moveTo>
                  <a:pt x="612950" y="0"/>
                </a:moveTo>
                <a:cubicBezTo>
                  <a:pt x="951473" y="0"/>
                  <a:pt x="1225900" y="274427"/>
                  <a:pt x="1225900" y="612950"/>
                </a:cubicBezTo>
                <a:cubicBezTo>
                  <a:pt x="1225900" y="951473"/>
                  <a:pt x="951473" y="1225900"/>
                  <a:pt x="612950" y="1225900"/>
                </a:cubicBezTo>
                <a:cubicBezTo>
                  <a:pt x="274427" y="1225900"/>
                  <a:pt x="0" y="951473"/>
                  <a:pt x="0" y="612950"/>
                </a:cubicBezTo>
                <a:cubicBezTo>
                  <a:pt x="0" y="274427"/>
                  <a:pt x="274427" y="0"/>
                  <a:pt x="612950" y="0"/>
                </a:cubicBezTo>
                <a:close/>
              </a:path>
            </a:pathLst>
          </a:custGeom>
          <a:ln w="38100">
            <a:solidFill>
              <a:schemeClr val="accent1"/>
            </a:solidFill>
          </a:ln>
        </p:spPr>
        <p:txBody>
          <a:bodyPr wrap="square">
            <a:noAutofit/>
          </a:bodyPr>
          <a:lstStyle/>
          <a:p>
            <a:r>
              <a:rPr lang="en-GB"/>
              <a:t>Click icon to add picture</a:t>
            </a:r>
          </a:p>
        </p:txBody>
      </p:sp>
      <p:sp>
        <p:nvSpPr>
          <p:cNvPr id="42" name="Text Placeholder 34">
            <a:extLst>
              <a:ext uri="{FF2B5EF4-FFF2-40B4-BE49-F238E27FC236}">
                <a16:creationId xmlns:a16="http://schemas.microsoft.com/office/drawing/2014/main" id="{F428DC04-CFB9-C49E-0CDE-D184E44D2108}"/>
              </a:ext>
            </a:extLst>
          </p:cNvPr>
          <p:cNvSpPr>
            <a:spLocks noGrp="1"/>
          </p:cNvSpPr>
          <p:nvPr>
            <p:ph type="body" sz="quarter" idx="32" hasCustomPrompt="1"/>
          </p:nvPr>
        </p:nvSpPr>
        <p:spPr>
          <a:xfrm>
            <a:off x="3809416" y="4423700"/>
            <a:ext cx="1080000" cy="180000"/>
          </a:xfrm>
        </p:spPr>
        <p:txBody>
          <a:bodyPr/>
          <a:lstStyle>
            <a:lvl1pPr algn="ctr">
              <a:spcAft>
                <a:spcPts val="0"/>
              </a:spcAft>
              <a:defRPr sz="1000" b="1" kern="0" baseline="0">
                <a:solidFill>
                  <a:schemeClr val="accent3"/>
                </a:solidFill>
              </a:defRPr>
            </a:lvl1pPr>
          </a:lstStyle>
          <a:p>
            <a:pPr lvl="0"/>
            <a:r>
              <a:rPr lang="en-GB"/>
              <a:t>Name</a:t>
            </a:r>
          </a:p>
        </p:txBody>
      </p:sp>
      <p:sp>
        <p:nvSpPr>
          <p:cNvPr id="20" name="Picture Placeholder 19">
            <a:extLst>
              <a:ext uri="{FF2B5EF4-FFF2-40B4-BE49-F238E27FC236}">
                <a16:creationId xmlns:a16="http://schemas.microsoft.com/office/drawing/2014/main" id="{42F32A37-9E85-65B2-281F-73279DC52E9E}"/>
              </a:ext>
            </a:extLst>
          </p:cNvPr>
          <p:cNvSpPr>
            <a:spLocks noGrp="1"/>
          </p:cNvSpPr>
          <p:nvPr>
            <p:ph type="pic" sz="quarter" idx="20"/>
          </p:nvPr>
        </p:nvSpPr>
        <p:spPr>
          <a:xfrm>
            <a:off x="5109214" y="3233369"/>
            <a:ext cx="1080000" cy="1080000"/>
          </a:xfrm>
          <a:custGeom>
            <a:avLst/>
            <a:gdLst>
              <a:gd name="connsiteX0" fmla="*/ 612950 w 1225900"/>
              <a:gd name="connsiteY0" fmla="*/ 0 h 1225900"/>
              <a:gd name="connsiteX1" fmla="*/ 1225900 w 1225900"/>
              <a:gd name="connsiteY1" fmla="*/ 612950 h 1225900"/>
              <a:gd name="connsiteX2" fmla="*/ 612950 w 1225900"/>
              <a:gd name="connsiteY2" fmla="*/ 1225900 h 1225900"/>
              <a:gd name="connsiteX3" fmla="*/ 0 w 1225900"/>
              <a:gd name="connsiteY3" fmla="*/ 612950 h 1225900"/>
              <a:gd name="connsiteX4" fmla="*/ 612950 w 1225900"/>
              <a:gd name="connsiteY4" fmla="*/ 0 h 122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00" h="1225900">
                <a:moveTo>
                  <a:pt x="612950" y="0"/>
                </a:moveTo>
                <a:cubicBezTo>
                  <a:pt x="951473" y="0"/>
                  <a:pt x="1225900" y="274427"/>
                  <a:pt x="1225900" y="612950"/>
                </a:cubicBezTo>
                <a:cubicBezTo>
                  <a:pt x="1225900" y="951473"/>
                  <a:pt x="951473" y="1225900"/>
                  <a:pt x="612950" y="1225900"/>
                </a:cubicBezTo>
                <a:cubicBezTo>
                  <a:pt x="274427" y="1225900"/>
                  <a:pt x="0" y="951473"/>
                  <a:pt x="0" y="612950"/>
                </a:cubicBezTo>
                <a:cubicBezTo>
                  <a:pt x="0" y="274427"/>
                  <a:pt x="274427" y="0"/>
                  <a:pt x="612950" y="0"/>
                </a:cubicBezTo>
                <a:close/>
              </a:path>
            </a:pathLst>
          </a:custGeom>
          <a:ln w="38100">
            <a:solidFill>
              <a:schemeClr val="accent1"/>
            </a:solidFill>
          </a:ln>
        </p:spPr>
        <p:txBody>
          <a:bodyPr wrap="square">
            <a:noAutofit/>
          </a:bodyPr>
          <a:lstStyle/>
          <a:p>
            <a:r>
              <a:rPr lang="en-GB"/>
              <a:t>Click icon to add picture</a:t>
            </a:r>
          </a:p>
        </p:txBody>
      </p:sp>
      <p:sp>
        <p:nvSpPr>
          <p:cNvPr id="43" name="Text Placeholder 34">
            <a:extLst>
              <a:ext uri="{FF2B5EF4-FFF2-40B4-BE49-F238E27FC236}">
                <a16:creationId xmlns:a16="http://schemas.microsoft.com/office/drawing/2014/main" id="{C462340E-1018-B729-5F76-568D91A35C23}"/>
              </a:ext>
            </a:extLst>
          </p:cNvPr>
          <p:cNvSpPr>
            <a:spLocks noGrp="1"/>
          </p:cNvSpPr>
          <p:nvPr>
            <p:ph type="body" sz="quarter" idx="33" hasCustomPrompt="1"/>
          </p:nvPr>
        </p:nvSpPr>
        <p:spPr>
          <a:xfrm>
            <a:off x="5109213" y="4423700"/>
            <a:ext cx="1080000" cy="180000"/>
          </a:xfrm>
        </p:spPr>
        <p:txBody>
          <a:bodyPr/>
          <a:lstStyle>
            <a:lvl1pPr algn="ctr">
              <a:spcAft>
                <a:spcPts val="0"/>
              </a:spcAft>
              <a:defRPr sz="1000" b="1" kern="0" baseline="0">
                <a:solidFill>
                  <a:schemeClr val="accent3"/>
                </a:solidFill>
              </a:defRPr>
            </a:lvl1pPr>
          </a:lstStyle>
          <a:p>
            <a:pPr lvl="0"/>
            <a:r>
              <a:rPr lang="en-GB"/>
              <a:t>Name</a:t>
            </a:r>
          </a:p>
        </p:txBody>
      </p:sp>
      <p:sp>
        <p:nvSpPr>
          <p:cNvPr id="21" name="Picture Placeholder 20">
            <a:extLst>
              <a:ext uri="{FF2B5EF4-FFF2-40B4-BE49-F238E27FC236}">
                <a16:creationId xmlns:a16="http://schemas.microsoft.com/office/drawing/2014/main" id="{6DF3F373-2FD7-494B-DE34-851ED516C4CD}"/>
              </a:ext>
            </a:extLst>
          </p:cNvPr>
          <p:cNvSpPr>
            <a:spLocks noGrp="1"/>
          </p:cNvSpPr>
          <p:nvPr>
            <p:ph type="pic" sz="quarter" idx="21"/>
          </p:nvPr>
        </p:nvSpPr>
        <p:spPr>
          <a:xfrm>
            <a:off x="6409011" y="3233369"/>
            <a:ext cx="1080000" cy="1080000"/>
          </a:xfrm>
          <a:custGeom>
            <a:avLst/>
            <a:gdLst>
              <a:gd name="connsiteX0" fmla="*/ 612950 w 1225900"/>
              <a:gd name="connsiteY0" fmla="*/ 0 h 1225900"/>
              <a:gd name="connsiteX1" fmla="*/ 1225900 w 1225900"/>
              <a:gd name="connsiteY1" fmla="*/ 612950 h 1225900"/>
              <a:gd name="connsiteX2" fmla="*/ 612950 w 1225900"/>
              <a:gd name="connsiteY2" fmla="*/ 1225900 h 1225900"/>
              <a:gd name="connsiteX3" fmla="*/ 0 w 1225900"/>
              <a:gd name="connsiteY3" fmla="*/ 612950 h 1225900"/>
              <a:gd name="connsiteX4" fmla="*/ 612950 w 1225900"/>
              <a:gd name="connsiteY4" fmla="*/ 0 h 122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00" h="1225900">
                <a:moveTo>
                  <a:pt x="612950" y="0"/>
                </a:moveTo>
                <a:cubicBezTo>
                  <a:pt x="951473" y="0"/>
                  <a:pt x="1225900" y="274427"/>
                  <a:pt x="1225900" y="612950"/>
                </a:cubicBezTo>
                <a:cubicBezTo>
                  <a:pt x="1225900" y="951473"/>
                  <a:pt x="951473" y="1225900"/>
                  <a:pt x="612950" y="1225900"/>
                </a:cubicBezTo>
                <a:cubicBezTo>
                  <a:pt x="274427" y="1225900"/>
                  <a:pt x="0" y="951473"/>
                  <a:pt x="0" y="612950"/>
                </a:cubicBezTo>
                <a:cubicBezTo>
                  <a:pt x="0" y="274427"/>
                  <a:pt x="274427" y="0"/>
                  <a:pt x="612950" y="0"/>
                </a:cubicBezTo>
                <a:close/>
              </a:path>
            </a:pathLst>
          </a:custGeom>
          <a:ln w="38100">
            <a:solidFill>
              <a:schemeClr val="accent1"/>
            </a:solidFill>
          </a:ln>
        </p:spPr>
        <p:txBody>
          <a:bodyPr wrap="square">
            <a:noAutofit/>
          </a:bodyPr>
          <a:lstStyle/>
          <a:p>
            <a:r>
              <a:rPr lang="en-GB"/>
              <a:t>Click icon to add picture</a:t>
            </a:r>
          </a:p>
        </p:txBody>
      </p:sp>
      <p:sp>
        <p:nvSpPr>
          <p:cNvPr id="44" name="Text Placeholder 34">
            <a:extLst>
              <a:ext uri="{FF2B5EF4-FFF2-40B4-BE49-F238E27FC236}">
                <a16:creationId xmlns:a16="http://schemas.microsoft.com/office/drawing/2014/main" id="{D4557F8E-0F21-EED1-132B-3FEB44060A79}"/>
              </a:ext>
            </a:extLst>
          </p:cNvPr>
          <p:cNvSpPr>
            <a:spLocks noGrp="1"/>
          </p:cNvSpPr>
          <p:nvPr>
            <p:ph type="body" sz="quarter" idx="34" hasCustomPrompt="1"/>
          </p:nvPr>
        </p:nvSpPr>
        <p:spPr>
          <a:xfrm>
            <a:off x="6409010" y="4423700"/>
            <a:ext cx="1080000" cy="180000"/>
          </a:xfrm>
        </p:spPr>
        <p:txBody>
          <a:bodyPr/>
          <a:lstStyle>
            <a:lvl1pPr algn="ctr">
              <a:spcAft>
                <a:spcPts val="0"/>
              </a:spcAft>
              <a:defRPr sz="1000" b="1" kern="0" baseline="0">
                <a:solidFill>
                  <a:schemeClr val="accent3"/>
                </a:solidFill>
              </a:defRPr>
            </a:lvl1pPr>
          </a:lstStyle>
          <a:p>
            <a:pPr lvl="0"/>
            <a:r>
              <a:rPr lang="en-GB"/>
              <a:t>Name</a:t>
            </a:r>
          </a:p>
        </p:txBody>
      </p:sp>
      <p:sp>
        <p:nvSpPr>
          <p:cNvPr id="22" name="Picture Placeholder 21">
            <a:extLst>
              <a:ext uri="{FF2B5EF4-FFF2-40B4-BE49-F238E27FC236}">
                <a16:creationId xmlns:a16="http://schemas.microsoft.com/office/drawing/2014/main" id="{3F609E2A-B1CB-A53C-9E87-78391B87AAE2}"/>
              </a:ext>
            </a:extLst>
          </p:cNvPr>
          <p:cNvSpPr>
            <a:spLocks noGrp="1"/>
          </p:cNvSpPr>
          <p:nvPr>
            <p:ph type="pic" sz="quarter" idx="22"/>
          </p:nvPr>
        </p:nvSpPr>
        <p:spPr>
          <a:xfrm>
            <a:off x="7708808" y="3233369"/>
            <a:ext cx="1080000" cy="1080000"/>
          </a:xfrm>
          <a:custGeom>
            <a:avLst/>
            <a:gdLst>
              <a:gd name="connsiteX0" fmla="*/ 612950 w 1225900"/>
              <a:gd name="connsiteY0" fmla="*/ 0 h 1225900"/>
              <a:gd name="connsiteX1" fmla="*/ 1225900 w 1225900"/>
              <a:gd name="connsiteY1" fmla="*/ 612950 h 1225900"/>
              <a:gd name="connsiteX2" fmla="*/ 612950 w 1225900"/>
              <a:gd name="connsiteY2" fmla="*/ 1225900 h 1225900"/>
              <a:gd name="connsiteX3" fmla="*/ 0 w 1225900"/>
              <a:gd name="connsiteY3" fmla="*/ 612950 h 1225900"/>
              <a:gd name="connsiteX4" fmla="*/ 612950 w 1225900"/>
              <a:gd name="connsiteY4" fmla="*/ 0 h 122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00" h="1225900">
                <a:moveTo>
                  <a:pt x="612950" y="0"/>
                </a:moveTo>
                <a:cubicBezTo>
                  <a:pt x="951473" y="0"/>
                  <a:pt x="1225900" y="274427"/>
                  <a:pt x="1225900" y="612950"/>
                </a:cubicBezTo>
                <a:cubicBezTo>
                  <a:pt x="1225900" y="951473"/>
                  <a:pt x="951473" y="1225900"/>
                  <a:pt x="612950" y="1225900"/>
                </a:cubicBezTo>
                <a:cubicBezTo>
                  <a:pt x="274427" y="1225900"/>
                  <a:pt x="0" y="951473"/>
                  <a:pt x="0" y="612950"/>
                </a:cubicBezTo>
                <a:cubicBezTo>
                  <a:pt x="0" y="274427"/>
                  <a:pt x="274427" y="0"/>
                  <a:pt x="612950" y="0"/>
                </a:cubicBezTo>
                <a:close/>
              </a:path>
            </a:pathLst>
          </a:custGeom>
          <a:ln w="38100">
            <a:solidFill>
              <a:schemeClr val="accent1"/>
            </a:solidFill>
          </a:ln>
        </p:spPr>
        <p:txBody>
          <a:bodyPr wrap="square">
            <a:noAutofit/>
          </a:bodyPr>
          <a:lstStyle/>
          <a:p>
            <a:r>
              <a:rPr lang="en-GB"/>
              <a:t>Click icon to add picture</a:t>
            </a:r>
          </a:p>
        </p:txBody>
      </p:sp>
      <p:sp>
        <p:nvSpPr>
          <p:cNvPr id="45" name="Text Placeholder 34">
            <a:extLst>
              <a:ext uri="{FF2B5EF4-FFF2-40B4-BE49-F238E27FC236}">
                <a16:creationId xmlns:a16="http://schemas.microsoft.com/office/drawing/2014/main" id="{514F48BE-81A0-9A3D-FC11-294C659CCE99}"/>
              </a:ext>
            </a:extLst>
          </p:cNvPr>
          <p:cNvSpPr>
            <a:spLocks noGrp="1"/>
          </p:cNvSpPr>
          <p:nvPr>
            <p:ph type="body" sz="quarter" idx="35" hasCustomPrompt="1"/>
          </p:nvPr>
        </p:nvSpPr>
        <p:spPr>
          <a:xfrm>
            <a:off x="7664514" y="4423700"/>
            <a:ext cx="1080000" cy="180000"/>
          </a:xfrm>
        </p:spPr>
        <p:txBody>
          <a:bodyPr/>
          <a:lstStyle>
            <a:lvl1pPr algn="ctr">
              <a:spcAft>
                <a:spcPts val="0"/>
              </a:spcAft>
              <a:defRPr sz="1000" b="1" kern="0" baseline="0">
                <a:solidFill>
                  <a:schemeClr val="accent3"/>
                </a:solidFill>
              </a:defRPr>
            </a:lvl1pPr>
          </a:lstStyle>
          <a:p>
            <a:pPr lvl="0"/>
            <a:r>
              <a:rPr lang="en-GB"/>
              <a:t>Name</a:t>
            </a:r>
          </a:p>
        </p:txBody>
      </p:sp>
      <p:sp>
        <p:nvSpPr>
          <p:cNvPr id="24" name="Text Placeholder 23">
            <a:extLst>
              <a:ext uri="{FF2B5EF4-FFF2-40B4-BE49-F238E27FC236}">
                <a16:creationId xmlns:a16="http://schemas.microsoft.com/office/drawing/2014/main" id="{06655203-CC5C-EBED-07CB-E528FCA26F6B}"/>
              </a:ext>
            </a:extLst>
          </p:cNvPr>
          <p:cNvSpPr>
            <a:spLocks noGrp="1"/>
          </p:cNvSpPr>
          <p:nvPr>
            <p:ph type="body" sz="quarter" idx="23"/>
          </p:nvPr>
        </p:nvSpPr>
        <p:spPr>
          <a:xfrm>
            <a:off x="370798" y="4929930"/>
            <a:ext cx="8418010" cy="1185408"/>
          </a:xfrm>
        </p:spPr>
        <p:txBody>
          <a:bodyPr/>
          <a:lstStyle>
            <a:lvl1pPr>
              <a:defRPr sz="1400"/>
            </a:lvl1pPr>
            <a:lvl2pPr>
              <a:defRPr sz="1400"/>
            </a:lvl2pPr>
            <a:lvl3pPr>
              <a:defRPr sz="14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p:cNvSpPr>
            <a:spLocks noGrp="1"/>
          </p:cNvSpPr>
          <p:nvPr>
            <p:ph type="ftr" sz="quarter" idx="11"/>
          </p:nvPr>
        </p:nvSpPr>
        <p:spPr/>
        <p:txBody>
          <a:bodyPr/>
          <a:lstStyle/>
          <a:p>
            <a:r>
              <a:rPr lang="en-GB"/>
              <a:t>Identifying and addressing child neglect</a:t>
            </a:r>
          </a:p>
        </p:txBody>
      </p:sp>
      <p:sp>
        <p:nvSpPr>
          <p:cNvPr id="4" name="Date Placeholder 3"/>
          <p:cNvSpPr>
            <a:spLocks noGrp="1"/>
          </p:cNvSpPr>
          <p:nvPr>
            <p:ph type="dt" sz="half" idx="10"/>
          </p:nvPr>
        </p:nvSpPr>
        <p:spPr/>
        <p:txBody>
          <a:bodyPr/>
          <a:lstStyle/>
          <a:p>
            <a:fld id="{1B9B54F7-766F-4113-9B76-6B080F69C5D3}" type="datetime1">
              <a:rPr lang="en-GB" smtClean="0"/>
              <a:t>11/05/2026</a:t>
            </a:fld>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6CE6FAB-1EBD-4B7C-9F52-D167A0873C56}" type="slidenum">
              <a:rPr lang="en-GB" smtClean="0"/>
              <a:pPr/>
              <a:t>‹#›</a:t>
            </a:fld>
            <a:endParaRPr lang="en-GB"/>
          </a:p>
        </p:txBody>
      </p:sp>
    </p:spTree>
    <p:extLst>
      <p:ext uri="{BB962C8B-B14F-4D97-AF65-F5344CB8AC3E}">
        <p14:creationId xmlns:p14="http://schemas.microsoft.com/office/powerpoint/2010/main" val="1246686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58FBF25-8ED1-D2BE-8D43-AB0C675BC82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p>
            <a:r>
              <a:rPr lang="en-GB"/>
              <a:t>Identifying and addressing child neglect</a:t>
            </a:r>
          </a:p>
        </p:txBody>
      </p:sp>
      <p:sp>
        <p:nvSpPr>
          <p:cNvPr id="4" name="Date Placeholder 3"/>
          <p:cNvSpPr>
            <a:spLocks noGrp="1"/>
          </p:cNvSpPr>
          <p:nvPr>
            <p:ph type="dt" sz="half" idx="10"/>
          </p:nvPr>
        </p:nvSpPr>
        <p:spPr/>
        <p:txBody>
          <a:bodyPr/>
          <a:lstStyle/>
          <a:p>
            <a:fld id="{AB976157-4A9F-4413-BC76-3EC7BC93D26D}" type="datetime1">
              <a:rPr lang="en-GB" smtClean="0"/>
              <a:t>11/05/2026</a:t>
            </a:fld>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6CE6FAB-1EBD-4B7C-9F52-D167A0873C56}" type="slidenum">
              <a:rPr lang="en-GB" smtClean="0"/>
              <a:pPr/>
              <a:t>‹#›</a:t>
            </a:fld>
            <a:endParaRPr lang="en-GB"/>
          </a:p>
        </p:txBody>
      </p:sp>
    </p:spTree>
    <p:extLst>
      <p:ext uri="{BB962C8B-B14F-4D97-AF65-F5344CB8AC3E}">
        <p14:creationId xmlns:p14="http://schemas.microsoft.com/office/powerpoint/2010/main" val="4230429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A6F99E-E51F-1A6E-DD49-7120F8A2577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70800" y="1764000"/>
            <a:ext cx="39600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813200" y="1764000"/>
            <a:ext cx="39600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11"/>
          </p:nvPr>
        </p:nvSpPr>
        <p:spPr/>
        <p:txBody>
          <a:bodyPr/>
          <a:lstStyle/>
          <a:p>
            <a:r>
              <a:rPr lang="en-GB"/>
              <a:t>Identifying and addressing child neglect</a:t>
            </a:r>
          </a:p>
        </p:txBody>
      </p:sp>
      <p:sp>
        <p:nvSpPr>
          <p:cNvPr id="5" name="Date Placeholder 4"/>
          <p:cNvSpPr>
            <a:spLocks noGrp="1"/>
          </p:cNvSpPr>
          <p:nvPr>
            <p:ph type="dt" sz="half" idx="10"/>
          </p:nvPr>
        </p:nvSpPr>
        <p:spPr/>
        <p:txBody>
          <a:bodyPr/>
          <a:lstStyle/>
          <a:p>
            <a:fld id="{79399063-ECE9-4E21-9C22-059B46D05CEA}" type="datetime1">
              <a:rPr lang="en-GB" smtClean="0"/>
              <a:t>11/05/2026</a:t>
            </a:fld>
            <a:endParaRPr lang="en-GB"/>
          </a:p>
        </p:txBody>
      </p:sp>
      <p:sp>
        <p:nvSpPr>
          <p:cNvPr id="7" name="Slide Number Placeholder 6"/>
          <p:cNvSpPr>
            <a:spLocks noGrp="1"/>
          </p:cNvSpPr>
          <p:nvPr>
            <p:ph type="sldNum" sz="quarter" idx="12"/>
          </p:nvPr>
        </p:nvSpPr>
        <p:spPr/>
        <p:txBody>
          <a:bodyPr/>
          <a:lstStyle/>
          <a:p>
            <a:fld id="{36CE6FAB-1EBD-4B7C-9F52-D167A0873C56}" type="slidenum">
              <a:rPr lang="en-GB" smtClean="0"/>
              <a:t>‹#›</a:t>
            </a:fld>
            <a:endParaRPr lang="en-GB"/>
          </a:p>
        </p:txBody>
      </p:sp>
    </p:spTree>
    <p:extLst>
      <p:ext uri="{BB962C8B-B14F-4D97-AF65-F5344CB8AC3E}">
        <p14:creationId xmlns:p14="http://schemas.microsoft.com/office/powerpoint/2010/main" val="2484354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BD96731-6BF4-45C3-76A7-CB9B849D50E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70800" y="442800"/>
            <a:ext cx="8402400" cy="1080001"/>
          </a:xfrm>
        </p:spPr>
        <p:txBody>
          <a:bodyPr/>
          <a:lstStyle/>
          <a:p>
            <a:r>
              <a:rPr lang="en-GB"/>
              <a:t>Click to edit Master title style</a:t>
            </a:r>
            <a:endParaRPr lang="en-US"/>
          </a:p>
        </p:txBody>
      </p:sp>
      <p:sp>
        <p:nvSpPr>
          <p:cNvPr id="3" name="Content Placeholder 2"/>
          <p:cNvSpPr>
            <a:spLocks noGrp="1"/>
          </p:cNvSpPr>
          <p:nvPr>
            <p:ph sz="half" idx="1"/>
          </p:nvPr>
        </p:nvSpPr>
        <p:spPr>
          <a:xfrm>
            <a:off x="370800" y="1764000"/>
            <a:ext cx="39600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Picture Placeholder 15">
            <a:extLst>
              <a:ext uri="{FF2B5EF4-FFF2-40B4-BE49-F238E27FC236}">
                <a16:creationId xmlns:a16="http://schemas.microsoft.com/office/drawing/2014/main" id="{E484C872-8B31-A719-6EC9-3FF5081209C7}"/>
              </a:ext>
            </a:extLst>
          </p:cNvPr>
          <p:cNvSpPr>
            <a:spLocks noGrp="1"/>
          </p:cNvSpPr>
          <p:nvPr>
            <p:ph type="pic" sz="quarter" idx="13"/>
          </p:nvPr>
        </p:nvSpPr>
        <p:spPr>
          <a:xfrm>
            <a:off x="4824150" y="2545201"/>
            <a:ext cx="4758762" cy="2916519"/>
          </a:xfrm>
          <a:custGeom>
            <a:avLst/>
            <a:gdLst>
              <a:gd name="connsiteX0" fmla="*/ 1525476 w 4462724"/>
              <a:gd name="connsiteY0" fmla="*/ 0 h 2916519"/>
              <a:gd name="connsiteX1" fmla="*/ 4462724 w 4462724"/>
              <a:gd name="connsiteY1" fmla="*/ 0 h 2916519"/>
              <a:gd name="connsiteX2" fmla="*/ 4462724 w 4462724"/>
              <a:gd name="connsiteY2" fmla="*/ 2916000 h 2916519"/>
              <a:gd name="connsiteX3" fmla="*/ 1525476 w 4462724"/>
              <a:gd name="connsiteY3" fmla="*/ 2916000 h 2916519"/>
              <a:gd name="connsiteX4" fmla="*/ 1525476 w 4462724"/>
              <a:gd name="connsiteY4" fmla="*/ 2915578 h 2916519"/>
              <a:gd name="connsiteX5" fmla="*/ 1506222 w 4462724"/>
              <a:gd name="connsiteY5" fmla="*/ 2916519 h 2916519"/>
              <a:gd name="connsiteX6" fmla="*/ 0 w 4462724"/>
              <a:gd name="connsiteY6" fmla="*/ 1458519 h 2916519"/>
              <a:gd name="connsiteX7" fmla="*/ 1506222 w 4462724"/>
              <a:gd name="connsiteY7" fmla="*/ 519 h 2916519"/>
              <a:gd name="connsiteX8" fmla="*/ 1525476 w 4462724"/>
              <a:gd name="connsiteY8" fmla="*/ 1460 h 29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2724" h="2916519">
                <a:moveTo>
                  <a:pt x="1525476" y="0"/>
                </a:moveTo>
                <a:lnTo>
                  <a:pt x="4462724" y="0"/>
                </a:lnTo>
                <a:lnTo>
                  <a:pt x="4462724" y="2916000"/>
                </a:lnTo>
                <a:lnTo>
                  <a:pt x="1525476" y="2916000"/>
                </a:lnTo>
                <a:lnTo>
                  <a:pt x="1525476" y="2915578"/>
                </a:lnTo>
                <a:lnTo>
                  <a:pt x="1506222" y="2916519"/>
                </a:lnTo>
                <a:cubicBezTo>
                  <a:pt x="674359" y="2916519"/>
                  <a:pt x="0" y="2263750"/>
                  <a:pt x="0" y="1458519"/>
                </a:cubicBezTo>
                <a:cubicBezTo>
                  <a:pt x="0" y="653288"/>
                  <a:pt x="674359" y="519"/>
                  <a:pt x="1506222" y="519"/>
                </a:cubicBezTo>
                <a:lnTo>
                  <a:pt x="1525476" y="1460"/>
                </a:lnTo>
                <a:close/>
              </a:path>
            </a:pathLst>
          </a:custGeom>
          <a:ln w="171450">
            <a:solidFill>
              <a:schemeClr val="accent1"/>
            </a:solidFill>
            <a:prstDash val="solid"/>
          </a:ln>
        </p:spPr>
        <p:txBody>
          <a:bodyPr wrap="square" anchor="ctr" anchorCtr="0">
            <a:noAutofit/>
          </a:bodyPr>
          <a:lstStyle>
            <a:lvl1pPr algn="ctr">
              <a:defRPr/>
            </a:lvl1pPr>
          </a:lstStyle>
          <a:p>
            <a:r>
              <a:rPr lang="en-GB"/>
              <a:t>Click icon to add picture</a:t>
            </a:r>
          </a:p>
        </p:txBody>
      </p:sp>
      <p:sp>
        <p:nvSpPr>
          <p:cNvPr id="6" name="Footer Placeholder 5"/>
          <p:cNvSpPr>
            <a:spLocks noGrp="1"/>
          </p:cNvSpPr>
          <p:nvPr>
            <p:ph type="ftr" sz="quarter" idx="11"/>
          </p:nvPr>
        </p:nvSpPr>
        <p:spPr>
          <a:xfrm>
            <a:off x="360000" y="6516000"/>
            <a:ext cx="5400000" cy="180000"/>
          </a:xfrm>
        </p:spPr>
        <p:txBody>
          <a:bodyPr lIns="0" tIns="0" rIns="0" bIns="0"/>
          <a:lstStyle>
            <a:lvl1pPr algn="l">
              <a:defRPr>
                <a:solidFill>
                  <a:schemeClr val="tx1"/>
                </a:solidFill>
              </a:defRPr>
            </a:lvl1pPr>
          </a:lstStyle>
          <a:p>
            <a:r>
              <a:rPr lang="en-GB"/>
              <a:t>Identifying and addressing child neglect</a:t>
            </a:r>
          </a:p>
        </p:txBody>
      </p:sp>
      <p:sp>
        <p:nvSpPr>
          <p:cNvPr id="5" name="Date Placeholder 4"/>
          <p:cNvSpPr>
            <a:spLocks noGrp="1"/>
          </p:cNvSpPr>
          <p:nvPr>
            <p:ph type="dt" sz="half" idx="10"/>
          </p:nvPr>
        </p:nvSpPr>
        <p:spPr>
          <a:xfrm>
            <a:off x="5868000" y="6516000"/>
            <a:ext cx="1800000" cy="180000"/>
          </a:xfrm>
        </p:spPr>
        <p:txBody>
          <a:bodyPr lIns="0" tIns="0" rIns="0" bIns="0"/>
          <a:lstStyle>
            <a:lvl1pPr algn="r">
              <a:defRPr>
                <a:solidFill>
                  <a:schemeClr val="tx1"/>
                </a:solidFill>
              </a:defRPr>
            </a:lvl1pPr>
          </a:lstStyle>
          <a:p>
            <a:fld id="{9E681BBE-232D-4D42-B56F-CE73A74B72C8}" type="datetime1">
              <a:rPr lang="en-GB" smtClean="0"/>
              <a:t>11/05/2026</a:t>
            </a:fld>
            <a:endParaRPr lang="en-GB"/>
          </a:p>
        </p:txBody>
      </p:sp>
      <p:sp>
        <p:nvSpPr>
          <p:cNvPr id="7" name="Slide Number Placeholder 6"/>
          <p:cNvSpPr>
            <a:spLocks noGrp="1"/>
          </p:cNvSpPr>
          <p:nvPr>
            <p:ph type="sldNum" sz="quarter" idx="12"/>
          </p:nvPr>
        </p:nvSpPr>
        <p:spPr>
          <a:xfrm>
            <a:off x="8660422" y="6516000"/>
            <a:ext cx="360000" cy="180000"/>
          </a:xfrm>
        </p:spPr>
        <p:txBody>
          <a:bodyPr lIns="0" tIns="0" rIns="0" bIns="0"/>
          <a:lstStyle>
            <a:lvl1pPr algn="l">
              <a:defRPr sz="1200">
                <a:solidFill>
                  <a:schemeClr val="tx1"/>
                </a:solidFill>
              </a:defRPr>
            </a:lvl1pPr>
          </a:lstStyle>
          <a:p>
            <a:fld id="{36CE6FAB-1EBD-4B7C-9F52-D167A0873C56}" type="slidenum">
              <a:rPr lang="en-GB" smtClean="0"/>
              <a:pPr/>
              <a:t>‹#›</a:t>
            </a:fld>
            <a:endParaRPr lang="en-GB"/>
          </a:p>
        </p:txBody>
      </p:sp>
    </p:spTree>
    <p:extLst>
      <p:ext uri="{BB962C8B-B14F-4D97-AF65-F5344CB8AC3E}">
        <p14:creationId xmlns:p14="http://schemas.microsoft.com/office/powerpoint/2010/main" val="3324748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E2725E-9F63-39AC-375E-954C1508CFD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60000" y="2581200"/>
            <a:ext cx="5760000" cy="3600000"/>
          </a:xfrm>
        </p:spPr>
        <p:txBody>
          <a:bodyPr anchor="b"/>
          <a:lstStyle>
            <a:lvl1pPr>
              <a:lnSpc>
                <a:spcPct val="100000"/>
              </a:lnSpc>
              <a:spcBef>
                <a:spcPts val="0"/>
              </a:spcBef>
              <a:spcAft>
                <a:spcPts val="0"/>
              </a:spcAft>
              <a:defRPr sz="1800" b="0">
                <a:solidFill>
                  <a:schemeClr val="tx1"/>
                </a:solidFill>
              </a:defRPr>
            </a:lvl1pPr>
          </a:lstStyle>
          <a:p>
            <a:r>
              <a:rPr lang="en-GB"/>
              <a:t>Click to edit Master title style</a:t>
            </a:r>
            <a:endParaRPr lang="en-US"/>
          </a:p>
        </p:txBody>
      </p:sp>
    </p:spTree>
    <p:extLst>
      <p:ext uri="{BB962C8B-B14F-4D97-AF65-F5344CB8AC3E}">
        <p14:creationId xmlns:p14="http://schemas.microsoft.com/office/powerpoint/2010/main" val="279048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green">
    <p:spTree>
      <p:nvGrpSpPr>
        <p:cNvPr id="1" name=""/>
        <p:cNvGrpSpPr/>
        <p:nvPr/>
      </p:nvGrpSpPr>
      <p:grpSpPr>
        <a:xfrm>
          <a:off x="0" y="0"/>
          <a:ext cx="0" cy="0"/>
          <a:chOff x="0" y="0"/>
          <a:chExt cx="0" cy="0"/>
        </a:xfrm>
      </p:grpSpPr>
      <p:pic>
        <p:nvPicPr>
          <p:cNvPr id="12" name="Picture 11" descr="The Child Safeguarding Practice Review Panel.">
            <a:extLst>
              <a:ext uri="{FF2B5EF4-FFF2-40B4-BE49-F238E27FC236}">
                <a16:creationId xmlns:a16="http://schemas.microsoft.com/office/drawing/2014/main" id="{27CDCF65-692B-21F5-52D5-411322369C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9143998" cy="6857999"/>
          </a:xfrm>
          <a:prstGeom prst="rect">
            <a:avLst/>
          </a:prstGeom>
        </p:spPr>
      </p:pic>
      <p:sp>
        <p:nvSpPr>
          <p:cNvPr id="2" name="Title 1"/>
          <p:cNvSpPr>
            <a:spLocks noGrp="1"/>
          </p:cNvSpPr>
          <p:nvPr>
            <p:ph type="ctrTitle"/>
          </p:nvPr>
        </p:nvSpPr>
        <p:spPr>
          <a:xfrm>
            <a:off x="360462" y="2700000"/>
            <a:ext cx="6480000" cy="1440000"/>
          </a:xfrm>
        </p:spPr>
        <p:txBody>
          <a:bodyPr anchor="t" anchorCtr="0"/>
          <a:lstStyle>
            <a:lvl1pPr algn="l">
              <a:lnSpc>
                <a:spcPct val="100000"/>
              </a:lnSpc>
              <a:spcBef>
                <a:spcPts val="0"/>
              </a:spcBef>
              <a:spcAft>
                <a:spcPts val="0"/>
              </a:spcAft>
              <a:defRPr sz="3800">
                <a:solidFill>
                  <a:schemeClr val="tx1"/>
                </a:solidFill>
              </a:defRPr>
            </a:lvl1pPr>
          </a:lstStyle>
          <a:p>
            <a:r>
              <a:rPr lang="en-GB"/>
              <a:t>Click to edit Master title style</a:t>
            </a:r>
            <a:endParaRPr lang="en-US"/>
          </a:p>
        </p:txBody>
      </p:sp>
      <p:sp>
        <p:nvSpPr>
          <p:cNvPr id="3" name="Subtitle 2"/>
          <p:cNvSpPr>
            <a:spLocks noGrp="1"/>
          </p:cNvSpPr>
          <p:nvPr>
            <p:ph type="subTitle" idx="1"/>
          </p:nvPr>
        </p:nvSpPr>
        <p:spPr>
          <a:xfrm>
            <a:off x="360462" y="4248000"/>
            <a:ext cx="4680000" cy="720000"/>
          </a:xfrm>
        </p:spPr>
        <p:txBody>
          <a:bodyPr/>
          <a:lstStyle>
            <a:lvl1pPr marL="0" indent="0" algn="l">
              <a:lnSpc>
                <a:spcPct val="100000"/>
              </a:lnSpc>
              <a:spcBef>
                <a:spcPts val="0"/>
              </a:spcBef>
              <a:spcAft>
                <a:spcPts val="0"/>
              </a:spcAft>
              <a:buNone/>
              <a:defRPr sz="2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Text Placeholder 9">
            <a:extLst>
              <a:ext uri="{FF2B5EF4-FFF2-40B4-BE49-F238E27FC236}">
                <a16:creationId xmlns:a16="http://schemas.microsoft.com/office/drawing/2014/main" id="{A29769D8-EC20-4C6B-5DA6-BB279B5E1A29}"/>
              </a:ext>
            </a:extLst>
          </p:cNvPr>
          <p:cNvSpPr>
            <a:spLocks noGrp="1"/>
          </p:cNvSpPr>
          <p:nvPr>
            <p:ph type="body" sz="quarter" idx="10" hasCustomPrompt="1"/>
          </p:nvPr>
        </p:nvSpPr>
        <p:spPr>
          <a:xfrm>
            <a:off x="360362" y="6300000"/>
            <a:ext cx="4320000" cy="360000"/>
          </a:xfrm>
        </p:spPr>
        <p:txBody>
          <a:bodyPr/>
          <a:lstStyle>
            <a:lvl1pPr>
              <a:lnSpc>
                <a:spcPct val="100000"/>
              </a:lnSpc>
              <a:spcBef>
                <a:spcPts val="0"/>
              </a:spcBef>
              <a:spcAft>
                <a:spcPts val="0"/>
              </a:spcAft>
              <a:defRPr sz="1600"/>
            </a:lvl1pPr>
            <a:lvl2pPr>
              <a:buNone/>
              <a:defRPr/>
            </a:lvl2pPr>
          </a:lstStyle>
          <a:p>
            <a:pPr lvl="0"/>
            <a:r>
              <a:rPr lang="en-GB"/>
              <a:t>Month YYYY</a:t>
            </a:r>
          </a:p>
        </p:txBody>
      </p:sp>
    </p:spTree>
    <p:extLst>
      <p:ext uri="{BB962C8B-B14F-4D97-AF65-F5344CB8AC3E}">
        <p14:creationId xmlns:p14="http://schemas.microsoft.com/office/powerpoint/2010/main" val="4007102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pink">
    <p:spTree>
      <p:nvGrpSpPr>
        <p:cNvPr id="1" name=""/>
        <p:cNvGrpSpPr/>
        <p:nvPr/>
      </p:nvGrpSpPr>
      <p:grpSpPr>
        <a:xfrm>
          <a:off x="0" y="0"/>
          <a:ext cx="0" cy="0"/>
          <a:chOff x="0" y="0"/>
          <a:chExt cx="0" cy="0"/>
        </a:xfrm>
      </p:grpSpPr>
      <p:pic>
        <p:nvPicPr>
          <p:cNvPr id="12" name="Picture 11" descr="The Child Safeguarding Practice Review Panel.">
            <a:extLst>
              <a:ext uri="{FF2B5EF4-FFF2-40B4-BE49-F238E27FC236}">
                <a16:creationId xmlns:a16="http://schemas.microsoft.com/office/drawing/2014/main" id="{27CDCF65-692B-21F5-52D5-411322369C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7999"/>
          </a:xfrm>
          <a:prstGeom prst="rect">
            <a:avLst/>
          </a:prstGeom>
        </p:spPr>
      </p:pic>
      <p:sp>
        <p:nvSpPr>
          <p:cNvPr id="2" name="Title 1"/>
          <p:cNvSpPr>
            <a:spLocks noGrp="1"/>
          </p:cNvSpPr>
          <p:nvPr>
            <p:ph type="ctrTitle"/>
          </p:nvPr>
        </p:nvSpPr>
        <p:spPr>
          <a:xfrm>
            <a:off x="360462" y="2700000"/>
            <a:ext cx="6480000" cy="1440000"/>
          </a:xfrm>
        </p:spPr>
        <p:txBody>
          <a:bodyPr anchor="t" anchorCtr="0"/>
          <a:lstStyle>
            <a:lvl1pPr algn="l">
              <a:lnSpc>
                <a:spcPct val="100000"/>
              </a:lnSpc>
              <a:spcBef>
                <a:spcPts val="0"/>
              </a:spcBef>
              <a:spcAft>
                <a:spcPts val="0"/>
              </a:spcAft>
              <a:defRPr sz="3800" kern="0" baseline="0">
                <a:solidFill>
                  <a:schemeClr val="tx1"/>
                </a:solidFill>
              </a:defRPr>
            </a:lvl1pPr>
          </a:lstStyle>
          <a:p>
            <a:r>
              <a:rPr lang="en-GB" noProof="0"/>
              <a:t>Click to edit Master title style</a:t>
            </a:r>
          </a:p>
        </p:txBody>
      </p:sp>
      <p:sp>
        <p:nvSpPr>
          <p:cNvPr id="3" name="Subtitle 2"/>
          <p:cNvSpPr>
            <a:spLocks noGrp="1"/>
          </p:cNvSpPr>
          <p:nvPr>
            <p:ph type="subTitle" idx="1"/>
          </p:nvPr>
        </p:nvSpPr>
        <p:spPr>
          <a:xfrm>
            <a:off x="360462" y="4248000"/>
            <a:ext cx="4680000" cy="720000"/>
          </a:xfrm>
        </p:spPr>
        <p:txBody>
          <a:bodyPr/>
          <a:lstStyle>
            <a:lvl1pPr marL="0" indent="0" algn="l">
              <a:spcBef>
                <a:spcPts val="0"/>
              </a:spcBef>
              <a:spcAft>
                <a:spcPts val="0"/>
              </a:spcAft>
              <a:buNone/>
              <a:defRPr sz="2100" kern="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10" name="Text Placeholder 9">
            <a:extLst>
              <a:ext uri="{FF2B5EF4-FFF2-40B4-BE49-F238E27FC236}">
                <a16:creationId xmlns:a16="http://schemas.microsoft.com/office/drawing/2014/main" id="{A29769D8-EC20-4C6B-5DA6-BB279B5E1A29}"/>
              </a:ext>
            </a:extLst>
          </p:cNvPr>
          <p:cNvSpPr>
            <a:spLocks noGrp="1"/>
          </p:cNvSpPr>
          <p:nvPr>
            <p:ph type="body" sz="quarter" idx="10" hasCustomPrompt="1"/>
          </p:nvPr>
        </p:nvSpPr>
        <p:spPr>
          <a:xfrm>
            <a:off x="360362" y="6300000"/>
            <a:ext cx="4320000" cy="360000"/>
          </a:xfrm>
        </p:spPr>
        <p:txBody>
          <a:bodyPr/>
          <a:lstStyle>
            <a:lvl1pPr>
              <a:spcBef>
                <a:spcPts val="0"/>
              </a:spcBef>
              <a:spcAft>
                <a:spcPts val="0"/>
              </a:spcAft>
              <a:defRPr sz="1600" kern="0" baseline="0"/>
            </a:lvl1pPr>
            <a:lvl2pPr>
              <a:buNone/>
              <a:defRPr/>
            </a:lvl2pPr>
          </a:lstStyle>
          <a:p>
            <a:pPr lvl="0"/>
            <a:r>
              <a:rPr lang="en-GB" noProof="0"/>
              <a:t>Month YYYY</a:t>
            </a:r>
          </a:p>
        </p:txBody>
      </p:sp>
    </p:spTree>
    <p:extLst>
      <p:ext uri="{BB962C8B-B14F-4D97-AF65-F5344CB8AC3E}">
        <p14:creationId xmlns:p14="http://schemas.microsoft.com/office/powerpoint/2010/main" val="2841900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orange">
    <p:spTree>
      <p:nvGrpSpPr>
        <p:cNvPr id="1" name=""/>
        <p:cNvGrpSpPr/>
        <p:nvPr/>
      </p:nvGrpSpPr>
      <p:grpSpPr>
        <a:xfrm>
          <a:off x="0" y="0"/>
          <a:ext cx="0" cy="0"/>
          <a:chOff x="0" y="0"/>
          <a:chExt cx="0" cy="0"/>
        </a:xfrm>
      </p:grpSpPr>
      <p:pic>
        <p:nvPicPr>
          <p:cNvPr id="12" name="Picture 11" descr="The Child Safeguarding Practice Review Panel.">
            <a:extLst>
              <a:ext uri="{FF2B5EF4-FFF2-40B4-BE49-F238E27FC236}">
                <a16:creationId xmlns:a16="http://schemas.microsoft.com/office/drawing/2014/main" id="{27CDCF65-692B-21F5-52D5-411322369C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9143998" cy="6857999"/>
          </a:xfrm>
          <a:prstGeom prst="rect">
            <a:avLst/>
          </a:prstGeom>
        </p:spPr>
      </p:pic>
      <p:sp>
        <p:nvSpPr>
          <p:cNvPr id="2" name="Title 1"/>
          <p:cNvSpPr>
            <a:spLocks noGrp="1"/>
          </p:cNvSpPr>
          <p:nvPr>
            <p:ph type="ctrTitle"/>
          </p:nvPr>
        </p:nvSpPr>
        <p:spPr>
          <a:xfrm>
            <a:off x="360462" y="2700000"/>
            <a:ext cx="6480000" cy="1440000"/>
          </a:xfrm>
        </p:spPr>
        <p:txBody>
          <a:bodyPr anchor="t" anchorCtr="0"/>
          <a:lstStyle>
            <a:lvl1pPr algn="l">
              <a:lnSpc>
                <a:spcPct val="100000"/>
              </a:lnSpc>
              <a:spcBef>
                <a:spcPts val="0"/>
              </a:spcBef>
              <a:spcAft>
                <a:spcPts val="0"/>
              </a:spcAft>
              <a:defRPr sz="3800">
                <a:solidFill>
                  <a:schemeClr val="tx1"/>
                </a:solidFill>
              </a:defRPr>
            </a:lvl1pPr>
          </a:lstStyle>
          <a:p>
            <a:r>
              <a:rPr lang="en-GB"/>
              <a:t>Click to edit Master title style</a:t>
            </a:r>
            <a:endParaRPr lang="en-US"/>
          </a:p>
        </p:txBody>
      </p:sp>
      <p:sp>
        <p:nvSpPr>
          <p:cNvPr id="3" name="Subtitle 2"/>
          <p:cNvSpPr>
            <a:spLocks noGrp="1"/>
          </p:cNvSpPr>
          <p:nvPr>
            <p:ph type="subTitle" idx="1"/>
          </p:nvPr>
        </p:nvSpPr>
        <p:spPr>
          <a:xfrm>
            <a:off x="360462" y="4248000"/>
            <a:ext cx="4680000" cy="720000"/>
          </a:xfrm>
        </p:spPr>
        <p:txBody>
          <a:bodyPr/>
          <a:lstStyle>
            <a:lvl1pPr marL="0" indent="0" algn="l">
              <a:lnSpc>
                <a:spcPct val="100000"/>
              </a:lnSpc>
              <a:spcBef>
                <a:spcPts val="0"/>
              </a:spcBef>
              <a:spcAft>
                <a:spcPts val="0"/>
              </a:spcAft>
              <a:buNone/>
              <a:defRPr sz="2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Text Placeholder 9">
            <a:extLst>
              <a:ext uri="{FF2B5EF4-FFF2-40B4-BE49-F238E27FC236}">
                <a16:creationId xmlns:a16="http://schemas.microsoft.com/office/drawing/2014/main" id="{A29769D8-EC20-4C6B-5DA6-BB279B5E1A29}"/>
              </a:ext>
            </a:extLst>
          </p:cNvPr>
          <p:cNvSpPr>
            <a:spLocks noGrp="1"/>
          </p:cNvSpPr>
          <p:nvPr>
            <p:ph type="body" sz="quarter" idx="10" hasCustomPrompt="1"/>
          </p:nvPr>
        </p:nvSpPr>
        <p:spPr>
          <a:xfrm>
            <a:off x="360362" y="6300000"/>
            <a:ext cx="4320000" cy="360000"/>
          </a:xfrm>
        </p:spPr>
        <p:txBody>
          <a:bodyPr/>
          <a:lstStyle>
            <a:lvl1pPr>
              <a:lnSpc>
                <a:spcPct val="100000"/>
              </a:lnSpc>
              <a:spcBef>
                <a:spcPts val="0"/>
              </a:spcBef>
              <a:spcAft>
                <a:spcPts val="0"/>
              </a:spcAft>
              <a:defRPr sz="1600"/>
            </a:lvl1pPr>
            <a:lvl2pPr>
              <a:buNone/>
              <a:defRPr/>
            </a:lvl2pPr>
          </a:lstStyle>
          <a:p>
            <a:pPr lvl="0"/>
            <a:r>
              <a:rPr lang="en-GB"/>
              <a:t>Month YYYY</a:t>
            </a:r>
          </a:p>
        </p:txBody>
      </p:sp>
    </p:spTree>
    <p:extLst>
      <p:ext uri="{BB962C8B-B14F-4D97-AF65-F5344CB8AC3E}">
        <p14:creationId xmlns:p14="http://schemas.microsoft.com/office/powerpoint/2010/main" val="3842527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yellow">
    <p:spTree>
      <p:nvGrpSpPr>
        <p:cNvPr id="1" name=""/>
        <p:cNvGrpSpPr/>
        <p:nvPr/>
      </p:nvGrpSpPr>
      <p:grpSpPr>
        <a:xfrm>
          <a:off x="0" y="0"/>
          <a:ext cx="0" cy="0"/>
          <a:chOff x="0" y="0"/>
          <a:chExt cx="0" cy="0"/>
        </a:xfrm>
      </p:grpSpPr>
      <p:pic>
        <p:nvPicPr>
          <p:cNvPr id="12" name="Picture 11" descr="The Child Safeguarding Practice Review Panel.">
            <a:extLst>
              <a:ext uri="{FF2B5EF4-FFF2-40B4-BE49-F238E27FC236}">
                <a16:creationId xmlns:a16="http://schemas.microsoft.com/office/drawing/2014/main" id="{27CDCF65-692B-21F5-52D5-411322369C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9143998" cy="6857999"/>
          </a:xfrm>
          <a:prstGeom prst="rect">
            <a:avLst/>
          </a:prstGeom>
        </p:spPr>
      </p:pic>
      <p:sp>
        <p:nvSpPr>
          <p:cNvPr id="2" name="Title 1"/>
          <p:cNvSpPr>
            <a:spLocks noGrp="1"/>
          </p:cNvSpPr>
          <p:nvPr>
            <p:ph type="ctrTitle"/>
          </p:nvPr>
        </p:nvSpPr>
        <p:spPr>
          <a:xfrm>
            <a:off x="360462" y="2700000"/>
            <a:ext cx="6480000" cy="1440000"/>
          </a:xfrm>
        </p:spPr>
        <p:txBody>
          <a:bodyPr anchor="t" anchorCtr="0"/>
          <a:lstStyle>
            <a:lvl1pPr algn="l">
              <a:lnSpc>
                <a:spcPct val="100000"/>
              </a:lnSpc>
              <a:spcBef>
                <a:spcPts val="0"/>
              </a:spcBef>
              <a:spcAft>
                <a:spcPts val="0"/>
              </a:spcAft>
              <a:defRPr sz="3800">
                <a:solidFill>
                  <a:schemeClr val="tx1"/>
                </a:solidFill>
              </a:defRPr>
            </a:lvl1pPr>
          </a:lstStyle>
          <a:p>
            <a:r>
              <a:rPr lang="en-GB"/>
              <a:t>Click to edit Master title style</a:t>
            </a:r>
            <a:endParaRPr lang="en-US"/>
          </a:p>
        </p:txBody>
      </p:sp>
      <p:sp>
        <p:nvSpPr>
          <p:cNvPr id="3" name="Subtitle 2"/>
          <p:cNvSpPr>
            <a:spLocks noGrp="1"/>
          </p:cNvSpPr>
          <p:nvPr>
            <p:ph type="subTitle" idx="1"/>
          </p:nvPr>
        </p:nvSpPr>
        <p:spPr>
          <a:xfrm>
            <a:off x="360462" y="4248000"/>
            <a:ext cx="4680000" cy="720000"/>
          </a:xfrm>
        </p:spPr>
        <p:txBody>
          <a:bodyPr/>
          <a:lstStyle>
            <a:lvl1pPr marL="0" indent="0" algn="l">
              <a:lnSpc>
                <a:spcPct val="100000"/>
              </a:lnSpc>
              <a:spcBef>
                <a:spcPts val="0"/>
              </a:spcBef>
              <a:spcAft>
                <a:spcPts val="0"/>
              </a:spcAft>
              <a:buNone/>
              <a:defRPr sz="2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Text Placeholder 9">
            <a:extLst>
              <a:ext uri="{FF2B5EF4-FFF2-40B4-BE49-F238E27FC236}">
                <a16:creationId xmlns:a16="http://schemas.microsoft.com/office/drawing/2014/main" id="{A29769D8-EC20-4C6B-5DA6-BB279B5E1A29}"/>
              </a:ext>
            </a:extLst>
          </p:cNvPr>
          <p:cNvSpPr>
            <a:spLocks noGrp="1"/>
          </p:cNvSpPr>
          <p:nvPr>
            <p:ph type="body" sz="quarter" idx="10" hasCustomPrompt="1"/>
          </p:nvPr>
        </p:nvSpPr>
        <p:spPr>
          <a:xfrm>
            <a:off x="360362" y="6300000"/>
            <a:ext cx="4320000" cy="360000"/>
          </a:xfrm>
        </p:spPr>
        <p:txBody>
          <a:bodyPr/>
          <a:lstStyle>
            <a:lvl1pPr>
              <a:lnSpc>
                <a:spcPct val="100000"/>
              </a:lnSpc>
              <a:spcBef>
                <a:spcPts val="0"/>
              </a:spcBef>
              <a:spcAft>
                <a:spcPts val="0"/>
              </a:spcAft>
              <a:defRPr sz="1600"/>
            </a:lvl1pPr>
            <a:lvl2pPr>
              <a:buNone/>
              <a:defRPr/>
            </a:lvl2pPr>
          </a:lstStyle>
          <a:p>
            <a:pPr lvl="0"/>
            <a:r>
              <a:rPr lang="en-GB"/>
              <a:t>Month YYYY</a:t>
            </a:r>
          </a:p>
        </p:txBody>
      </p:sp>
    </p:spTree>
    <p:extLst>
      <p:ext uri="{BB962C8B-B14F-4D97-AF65-F5344CB8AC3E}">
        <p14:creationId xmlns:p14="http://schemas.microsoft.com/office/powerpoint/2010/main" val="1639921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 blu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C5B3FB6-C8E6-267E-013F-1E412DE5D26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60000" y="1800000"/>
            <a:ext cx="5760000" cy="1440000"/>
          </a:xfrm>
        </p:spPr>
        <p:txBody>
          <a:bodyPr anchor="b"/>
          <a:lstStyle>
            <a:lvl1pPr>
              <a:lnSpc>
                <a:spcPct val="100000"/>
              </a:lnSpc>
              <a:spcBef>
                <a:spcPts val="0"/>
              </a:spcBef>
              <a:spcAft>
                <a:spcPts val="0"/>
              </a:spcAft>
              <a:defRPr sz="3600">
                <a:solidFill>
                  <a:schemeClr val="tx1"/>
                </a:solidFill>
              </a:defRPr>
            </a:lvl1pPr>
          </a:lstStyle>
          <a:p>
            <a:r>
              <a:rPr lang="en-GB"/>
              <a:t>Click to edit Master title style</a:t>
            </a:r>
            <a:endParaRPr lang="en-US"/>
          </a:p>
        </p:txBody>
      </p:sp>
      <p:sp>
        <p:nvSpPr>
          <p:cNvPr id="3" name="Text Placeholder 2"/>
          <p:cNvSpPr>
            <a:spLocks noGrp="1"/>
          </p:cNvSpPr>
          <p:nvPr>
            <p:ph type="body" idx="1"/>
          </p:nvPr>
        </p:nvSpPr>
        <p:spPr>
          <a:xfrm>
            <a:off x="360000" y="3497802"/>
            <a:ext cx="5760000" cy="900000"/>
          </a:xfrm>
        </p:spPr>
        <p:txBody>
          <a:bodyPr/>
          <a:lstStyle>
            <a:lvl1pPr marL="0" indent="0">
              <a:lnSpc>
                <a:spcPct val="100000"/>
              </a:lnSpc>
              <a:spcBef>
                <a:spcPts val="0"/>
              </a:spcBef>
              <a:spcAft>
                <a:spcPts val="0"/>
              </a:spcAft>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3058686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 gree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C5B3FB6-C8E6-267E-013F-1E412DE5D26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7999"/>
          </a:xfrm>
          <a:prstGeom prst="rect">
            <a:avLst/>
          </a:prstGeom>
        </p:spPr>
      </p:pic>
      <p:sp>
        <p:nvSpPr>
          <p:cNvPr id="2" name="Title 1"/>
          <p:cNvSpPr>
            <a:spLocks noGrp="1"/>
          </p:cNvSpPr>
          <p:nvPr>
            <p:ph type="title"/>
          </p:nvPr>
        </p:nvSpPr>
        <p:spPr>
          <a:xfrm>
            <a:off x="360000" y="1800000"/>
            <a:ext cx="5760000" cy="1440000"/>
          </a:xfrm>
        </p:spPr>
        <p:txBody>
          <a:bodyPr anchor="b"/>
          <a:lstStyle>
            <a:lvl1pPr>
              <a:lnSpc>
                <a:spcPct val="100000"/>
              </a:lnSpc>
              <a:spcBef>
                <a:spcPts val="0"/>
              </a:spcBef>
              <a:spcAft>
                <a:spcPts val="0"/>
              </a:spcAft>
              <a:defRPr sz="3600">
                <a:solidFill>
                  <a:schemeClr val="tx1"/>
                </a:solidFill>
              </a:defRPr>
            </a:lvl1pPr>
          </a:lstStyle>
          <a:p>
            <a:r>
              <a:rPr lang="en-GB"/>
              <a:t>Click to edit Master title style</a:t>
            </a:r>
            <a:endParaRPr lang="en-US"/>
          </a:p>
        </p:txBody>
      </p:sp>
      <p:sp>
        <p:nvSpPr>
          <p:cNvPr id="3" name="Text Placeholder 2"/>
          <p:cNvSpPr>
            <a:spLocks noGrp="1"/>
          </p:cNvSpPr>
          <p:nvPr>
            <p:ph type="body" idx="1"/>
          </p:nvPr>
        </p:nvSpPr>
        <p:spPr>
          <a:xfrm>
            <a:off x="360000" y="3497802"/>
            <a:ext cx="5760000" cy="900000"/>
          </a:xfrm>
        </p:spPr>
        <p:txBody>
          <a:bodyPr/>
          <a:lstStyle>
            <a:lvl1pPr marL="0" indent="0">
              <a:lnSpc>
                <a:spcPct val="100000"/>
              </a:lnSpc>
              <a:spcBef>
                <a:spcPts val="0"/>
              </a:spcBef>
              <a:spcAft>
                <a:spcPts val="0"/>
              </a:spcAft>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563397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 pink">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C5B3FB6-C8E6-267E-013F-1E412DE5D26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7999"/>
          </a:xfrm>
          <a:prstGeom prst="rect">
            <a:avLst/>
          </a:prstGeom>
        </p:spPr>
      </p:pic>
      <p:sp>
        <p:nvSpPr>
          <p:cNvPr id="2" name="Title 1"/>
          <p:cNvSpPr>
            <a:spLocks noGrp="1"/>
          </p:cNvSpPr>
          <p:nvPr>
            <p:ph type="title"/>
          </p:nvPr>
        </p:nvSpPr>
        <p:spPr>
          <a:xfrm>
            <a:off x="360000" y="1800000"/>
            <a:ext cx="5760000" cy="1440000"/>
          </a:xfrm>
        </p:spPr>
        <p:txBody>
          <a:bodyPr anchor="b"/>
          <a:lstStyle>
            <a:lvl1pPr>
              <a:lnSpc>
                <a:spcPct val="100000"/>
              </a:lnSpc>
              <a:spcBef>
                <a:spcPts val="0"/>
              </a:spcBef>
              <a:spcAft>
                <a:spcPts val="0"/>
              </a:spcAft>
              <a:defRPr sz="3600">
                <a:solidFill>
                  <a:schemeClr val="tx1"/>
                </a:solidFill>
              </a:defRPr>
            </a:lvl1pPr>
          </a:lstStyle>
          <a:p>
            <a:r>
              <a:rPr lang="en-GB"/>
              <a:t>Click to edit Master title style</a:t>
            </a:r>
            <a:endParaRPr lang="en-US"/>
          </a:p>
        </p:txBody>
      </p:sp>
      <p:sp>
        <p:nvSpPr>
          <p:cNvPr id="3" name="Text Placeholder 2"/>
          <p:cNvSpPr>
            <a:spLocks noGrp="1"/>
          </p:cNvSpPr>
          <p:nvPr>
            <p:ph type="body" idx="1"/>
          </p:nvPr>
        </p:nvSpPr>
        <p:spPr>
          <a:xfrm>
            <a:off x="360000" y="3497802"/>
            <a:ext cx="5760000" cy="900000"/>
          </a:xfrm>
        </p:spPr>
        <p:txBody>
          <a:bodyPr/>
          <a:lstStyle>
            <a:lvl1pPr marL="0" indent="0">
              <a:lnSpc>
                <a:spcPct val="100000"/>
              </a:lnSpc>
              <a:spcBef>
                <a:spcPts val="0"/>
              </a:spcBef>
              <a:spcAft>
                <a:spcPts val="0"/>
              </a:spcAft>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2009801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 oran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C5B3FB6-C8E6-267E-013F-1E412DE5D26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7999"/>
          </a:xfrm>
          <a:prstGeom prst="rect">
            <a:avLst/>
          </a:prstGeom>
        </p:spPr>
      </p:pic>
      <p:sp>
        <p:nvSpPr>
          <p:cNvPr id="2" name="Title 1"/>
          <p:cNvSpPr>
            <a:spLocks noGrp="1"/>
          </p:cNvSpPr>
          <p:nvPr>
            <p:ph type="title"/>
          </p:nvPr>
        </p:nvSpPr>
        <p:spPr>
          <a:xfrm>
            <a:off x="360000" y="1800000"/>
            <a:ext cx="5760000" cy="1440000"/>
          </a:xfrm>
        </p:spPr>
        <p:txBody>
          <a:bodyPr anchor="b"/>
          <a:lstStyle>
            <a:lvl1pPr>
              <a:lnSpc>
                <a:spcPct val="100000"/>
              </a:lnSpc>
              <a:spcBef>
                <a:spcPts val="0"/>
              </a:spcBef>
              <a:spcAft>
                <a:spcPts val="0"/>
              </a:spcAft>
              <a:defRPr sz="3600">
                <a:solidFill>
                  <a:schemeClr val="tx1"/>
                </a:solidFill>
              </a:defRPr>
            </a:lvl1pPr>
          </a:lstStyle>
          <a:p>
            <a:r>
              <a:rPr lang="en-GB"/>
              <a:t>Click to edit Master title style</a:t>
            </a:r>
            <a:endParaRPr lang="en-US"/>
          </a:p>
        </p:txBody>
      </p:sp>
      <p:sp>
        <p:nvSpPr>
          <p:cNvPr id="3" name="Text Placeholder 2"/>
          <p:cNvSpPr>
            <a:spLocks noGrp="1"/>
          </p:cNvSpPr>
          <p:nvPr>
            <p:ph type="body" idx="1"/>
          </p:nvPr>
        </p:nvSpPr>
        <p:spPr>
          <a:xfrm>
            <a:off x="360000" y="3497802"/>
            <a:ext cx="5760000" cy="900000"/>
          </a:xfrm>
        </p:spPr>
        <p:txBody>
          <a:bodyPr/>
          <a:lstStyle>
            <a:lvl1pPr marL="0" indent="0">
              <a:lnSpc>
                <a:spcPct val="100000"/>
              </a:lnSpc>
              <a:spcBef>
                <a:spcPts val="0"/>
              </a:spcBef>
              <a:spcAft>
                <a:spcPts val="0"/>
              </a:spcAft>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109506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0800" y="442800"/>
            <a:ext cx="8402400" cy="1080000"/>
          </a:xfrm>
          <a:prstGeom prst="rect">
            <a:avLst/>
          </a:prstGeom>
        </p:spPr>
        <p:txBody>
          <a:bodyPr vert="horz" lIns="0" tIns="0" rIns="0" bIns="0" rtlCol="0" anchor="t" anchorCtr="0">
            <a:normAutofit/>
          </a:bodyPr>
          <a:lstStyle/>
          <a:p>
            <a:r>
              <a:rPr lang="en-GB"/>
              <a:t>Click to edit Master title style</a:t>
            </a:r>
            <a:endParaRPr lang="en-US"/>
          </a:p>
        </p:txBody>
      </p:sp>
      <p:sp>
        <p:nvSpPr>
          <p:cNvPr id="3" name="Text Placeholder 2"/>
          <p:cNvSpPr>
            <a:spLocks noGrp="1"/>
          </p:cNvSpPr>
          <p:nvPr>
            <p:ph type="body" idx="1"/>
          </p:nvPr>
        </p:nvSpPr>
        <p:spPr>
          <a:xfrm>
            <a:off x="370798" y="1764000"/>
            <a:ext cx="8402400" cy="4351338"/>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3"/>
          </p:nvPr>
        </p:nvSpPr>
        <p:spPr>
          <a:xfrm>
            <a:off x="360000" y="6516000"/>
            <a:ext cx="5400000" cy="180000"/>
          </a:xfrm>
          <a:prstGeom prst="rect">
            <a:avLst/>
          </a:prstGeom>
        </p:spPr>
        <p:txBody>
          <a:bodyPr vert="horz" lIns="0" tIns="0" rIns="0" bIns="0" rtlCol="0" anchor="ctr"/>
          <a:lstStyle>
            <a:lvl1pPr algn="l">
              <a:defRPr sz="1200">
                <a:solidFill>
                  <a:schemeClr val="tx1"/>
                </a:solidFill>
              </a:defRPr>
            </a:lvl1pPr>
          </a:lstStyle>
          <a:p>
            <a:r>
              <a:rPr lang="en-GB">
                <a:solidFill>
                  <a:schemeClr val="tx1"/>
                </a:solidFill>
              </a:rPr>
              <a:t>Identifying and addressing child neglect</a:t>
            </a:r>
          </a:p>
        </p:txBody>
      </p:sp>
      <p:sp>
        <p:nvSpPr>
          <p:cNvPr id="4" name="Date Placeholder 3"/>
          <p:cNvSpPr>
            <a:spLocks noGrp="1"/>
          </p:cNvSpPr>
          <p:nvPr>
            <p:ph type="dt" sz="half" idx="2"/>
          </p:nvPr>
        </p:nvSpPr>
        <p:spPr>
          <a:xfrm>
            <a:off x="5868000" y="6516000"/>
            <a:ext cx="1800000" cy="180000"/>
          </a:xfrm>
          <a:prstGeom prst="rect">
            <a:avLst/>
          </a:prstGeom>
        </p:spPr>
        <p:txBody>
          <a:bodyPr vert="horz" lIns="0" tIns="0" rIns="0" bIns="0" rtlCol="0" anchor="ctr"/>
          <a:lstStyle>
            <a:lvl1pPr algn="r">
              <a:defRPr sz="1200">
                <a:solidFill>
                  <a:schemeClr val="tx1"/>
                </a:solidFill>
              </a:defRPr>
            </a:lvl1pPr>
          </a:lstStyle>
          <a:p>
            <a:fld id="{CDA7BA55-C385-469A-9F5F-757E9AB538CF}" type="datetime1">
              <a:rPr lang="en-GB" smtClean="0"/>
              <a:t>11/05/2026</a:t>
            </a:fld>
            <a:endParaRPr lang="en-GB"/>
          </a:p>
        </p:txBody>
      </p:sp>
      <p:sp>
        <p:nvSpPr>
          <p:cNvPr id="6" name="Slide Number Placeholder 5"/>
          <p:cNvSpPr>
            <a:spLocks noGrp="1"/>
          </p:cNvSpPr>
          <p:nvPr>
            <p:ph type="sldNum" sz="quarter" idx="4"/>
          </p:nvPr>
        </p:nvSpPr>
        <p:spPr>
          <a:xfrm>
            <a:off x="8661600" y="6516000"/>
            <a:ext cx="360000" cy="180000"/>
          </a:xfrm>
          <a:prstGeom prst="rect">
            <a:avLst/>
          </a:prstGeom>
        </p:spPr>
        <p:txBody>
          <a:bodyPr vert="horz" lIns="0" tIns="0" rIns="0" bIns="0" rtlCol="0" anchor="ctr"/>
          <a:lstStyle>
            <a:lvl1pPr algn="l">
              <a:defRPr sz="1200">
                <a:solidFill>
                  <a:schemeClr val="tx1"/>
                </a:solidFill>
              </a:defRPr>
            </a:lvl1pPr>
          </a:lstStyle>
          <a:p>
            <a:fld id="{36CE6FAB-1EBD-4B7C-9F52-D167A0873C56}" type="slidenum">
              <a:rPr lang="en-GB" smtClean="0"/>
              <a:pPr/>
              <a:t>‹#›</a:t>
            </a:fld>
            <a:endParaRPr lang="en-GB"/>
          </a:p>
        </p:txBody>
      </p:sp>
    </p:spTree>
    <p:extLst>
      <p:ext uri="{BB962C8B-B14F-4D97-AF65-F5344CB8AC3E}">
        <p14:creationId xmlns:p14="http://schemas.microsoft.com/office/powerpoint/2010/main" val="2943258544"/>
      </p:ext>
    </p:extLst>
  </p:cSld>
  <p:clrMap bg1="lt1" tx1="dk1" bg2="lt2" tx2="dk2" accent1="accent1" accent2="accent2" accent3="accent3" accent4="accent4" accent5="accent5" accent6="accent6" hlink="hlink" folHlink="folHlink"/>
  <p:sldLayoutIdLst>
    <p:sldLayoutId id="2147483677" r:id="rId1"/>
    <p:sldLayoutId id="2147483674" r:id="rId2"/>
    <p:sldLayoutId id="2147483661" r:id="rId3"/>
    <p:sldLayoutId id="2147483675" r:id="rId4"/>
    <p:sldLayoutId id="2147483676" r:id="rId5"/>
    <p:sldLayoutId id="2147483663" r:id="rId6"/>
    <p:sldLayoutId id="2147483678" r:id="rId7"/>
    <p:sldLayoutId id="2147483679" r:id="rId8"/>
    <p:sldLayoutId id="2147483680" r:id="rId9"/>
    <p:sldLayoutId id="2147483681" r:id="rId10"/>
    <p:sldLayoutId id="2147483683" r:id="rId11"/>
    <p:sldLayoutId id="2147483662" r:id="rId12"/>
    <p:sldLayoutId id="2147483664" r:id="rId13"/>
    <p:sldLayoutId id="2147483673" r:id="rId14"/>
    <p:sldLayoutId id="2147483682" r:id="rId15"/>
  </p:sldLayoutIdLst>
  <p:hf hdr="0"/>
  <p:txStyles>
    <p:titleStyle>
      <a:lvl1pPr algn="l" defTabSz="914400" rtl="0" eaLnBrk="1" latinLnBrk="0" hangingPunct="1">
        <a:lnSpc>
          <a:spcPct val="90000"/>
        </a:lnSpc>
        <a:spcBef>
          <a:spcPct val="0"/>
        </a:spcBef>
        <a:buNone/>
        <a:defRPr sz="3300" b="1" kern="1200">
          <a:solidFill>
            <a:schemeClr val="accent3"/>
          </a:solidFill>
          <a:latin typeface="+mj-lt"/>
          <a:ea typeface="+mj-ea"/>
          <a:cs typeface="+mj-cs"/>
        </a:defRPr>
      </a:lvl1pPr>
    </p:titleStyle>
    <p:bodyStyle>
      <a:lvl1pPr marL="0" indent="0" algn="l" defTabSz="914400" rtl="0" eaLnBrk="1" latinLnBrk="0" hangingPunct="1">
        <a:lnSpc>
          <a:spcPct val="100000"/>
        </a:lnSpc>
        <a:spcBef>
          <a:spcPts val="0"/>
        </a:spcBef>
        <a:spcAft>
          <a:spcPts val="850"/>
        </a:spcAft>
        <a:buFont typeface="Arial" panose="020B0604020202020204" pitchFamily="34" charset="0"/>
        <a:buNone/>
        <a:defRPr sz="1800" kern="1200">
          <a:solidFill>
            <a:schemeClr val="tx1"/>
          </a:solidFill>
          <a:latin typeface="+mn-lt"/>
          <a:ea typeface="+mn-ea"/>
          <a:cs typeface="+mn-cs"/>
        </a:defRPr>
      </a:lvl1pPr>
      <a:lvl2pPr marL="252000" indent="-252000" algn="l" defTabSz="914400" rtl="0" eaLnBrk="1" latinLnBrk="0" hangingPunct="1">
        <a:lnSpc>
          <a:spcPct val="100000"/>
        </a:lnSpc>
        <a:spcBef>
          <a:spcPts val="0"/>
        </a:spcBef>
        <a:spcAft>
          <a:spcPts val="850"/>
        </a:spcAft>
        <a:buFont typeface="Arial" panose="020B0604020202020204" pitchFamily="34" charset="0"/>
        <a:buChar char="•"/>
        <a:defRPr sz="1800" kern="1200">
          <a:solidFill>
            <a:schemeClr val="tx1"/>
          </a:solidFill>
          <a:latin typeface="+mn-lt"/>
          <a:ea typeface="+mn-ea"/>
          <a:cs typeface="+mn-cs"/>
        </a:defRPr>
      </a:lvl2pPr>
      <a:lvl3pPr marL="504000" indent="-252000" algn="l" defTabSz="914400" rtl="0" eaLnBrk="1" latinLnBrk="0" hangingPunct="1">
        <a:lnSpc>
          <a:spcPct val="100000"/>
        </a:lnSpc>
        <a:spcBef>
          <a:spcPts val="0"/>
        </a:spcBef>
        <a:spcAft>
          <a:spcPts val="850"/>
        </a:spcAft>
        <a:buFont typeface="Arial" panose="020B0604020202020204" pitchFamily="34" charset="0"/>
        <a:buChar char="•"/>
        <a:defRPr sz="1800" kern="1200">
          <a:solidFill>
            <a:schemeClr val="tx1"/>
          </a:solidFill>
          <a:latin typeface="+mn-lt"/>
          <a:ea typeface="+mn-ea"/>
          <a:cs typeface="+mn-cs"/>
        </a:defRPr>
      </a:lvl3pPr>
      <a:lvl4pPr marL="756000" indent="-252000" algn="l" defTabSz="914400" rtl="0" eaLnBrk="1" latinLnBrk="0" hangingPunct="1">
        <a:lnSpc>
          <a:spcPct val="100000"/>
        </a:lnSpc>
        <a:spcBef>
          <a:spcPts val="0"/>
        </a:spcBef>
        <a:spcAft>
          <a:spcPts val="850"/>
        </a:spcAft>
        <a:buFont typeface="Arial" panose="020B0604020202020204" pitchFamily="34" charset="0"/>
        <a:buChar char="•"/>
        <a:defRPr sz="1800" kern="1200">
          <a:solidFill>
            <a:schemeClr val="tx1"/>
          </a:solidFill>
          <a:latin typeface="+mn-lt"/>
          <a:ea typeface="+mn-ea"/>
          <a:cs typeface="+mn-cs"/>
        </a:defRPr>
      </a:lvl4pPr>
      <a:lvl5pPr marL="1008000" indent="-252000" algn="l" defTabSz="914400" rtl="0" eaLnBrk="1" latinLnBrk="0" hangingPunct="1">
        <a:lnSpc>
          <a:spcPct val="100000"/>
        </a:lnSpc>
        <a:spcBef>
          <a:spcPts val="0"/>
        </a:spcBef>
        <a:spcAft>
          <a:spcPts val="85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hyperlink" Target="https://childsafeguarding.independent-panel.uk/publication/child-neglect-literature&#8211;review-abridged-version" TargetMode="External"/><Relationship Id="rId3" Type="http://schemas.openxmlformats.org/officeDocument/2006/relationships/diagramLayout" Target="../diagrams/layout1.xml"/><Relationship Id="rId7" Type="http://schemas.openxmlformats.org/officeDocument/2006/relationships/hyperlink" Target="https://childsafeguarding.independent-panel.uk/publication/child-neglect-literature-review" TargetMode="Externa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hyperlink" Target="https://childsafeguarding.independent-panel.uk/publication/child-neglect-literature&#8211;review-neglect-across-the-childhood-spectrum" TargetMode="External"/><Relationship Id="rId4" Type="http://schemas.openxmlformats.org/officeDocument/2006/relationships/diagramQuickStyle" Target="../diagrams/quickStyle1.xml"/><Relationship Id="rId9" Type="http://schemas.openxmlformats.org/officeDocument/2006/relationships/hyperlink" Target="https://childsafeguarding.independent-panel.uk/publication/child-neglect-literature&#8211;review-typologies-of-neglect"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hyperlink" Target="http://eepurl.com/g6z_Tf" TargetMode="External"/><Relationship Id="rId2" Type="http://schemas.openxmlformats.org/officeDocument/2006/relationships/hyperlink" Target="http://childsafeguarding.independent-panel.uk/" TargetMode="External"/><Relationship Id="rId1" Type="http://schemas.openxmlformats.org/officeDocument/2006/relationships/slideLayout" Target="../slideLayouts/slideLayout15.xml"/><Relationship Id="rId5" Type="http://schemas.openxmlformats.org/officeDocument/2006/relationships/hyperlink" Target="https://www.youtube.com/@childsafeguardingpanel/about" TargetMode="External"/><Relationship Id="rId4" Type="http://schemas.openxmlformats.org/officeDocument/2006/relationships/hyperlink" Target="https://www.linkedin.com/company/child-safeguarding-practice-review-pane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31F00-5B51-6E07-7A36-B1ED283225EC}"/>
              </a:ext>
            </a:extLst>
          </p:cNvPr>
          <p:cNvSpPr>
            <a:spLocks noGrp="1"/>
          </p:cNvSpPr>
          <p:nvPr>
            <p:ph type="ctrTitle"/>
          </p:nvPr>
        </p:nvSpPr>
        <p:spPr/>
        <p:txBody>
          <a:bodyPr>
            <a:normAutofit/>
          </a:bodyPr>
          <a:lstStyle/>
          <a:p>
            <a:r>
              <a:rPr lang="en-US" dirty="0"/>
              <a:t>Child neglect</a:t>
            </a:r>
            <a:endParaRPr lang="en-GB" dirty="0"/>
          </a:p>
        </p:txBody>
      </p:sp>
      <p:sp>
        <p:nvSpPr>
          <p:cNvPr id="4" name="Text Placeholder 3">
            <a:extLst>
              <a:ext uri="{FF2B5EF4-FFF2-40B4-BE49-F238E27FC236}">
                <a16:creationId xmlns:a16="http://schemas.microsoft.com/office/drawing/2014/main" id="{D641D64C-080D-85BB-16D7-3CF895DB187A}"/>
              </a:ext>
            </a:extLst>
          </p:cNvPr>
          <p:cNvSpPr>
            <a:spLocks noGrp="1"/>
          </p:cNvSpPr>
          <p:nvPr>
            <p:ph type="body" sz="quarter" idx="10"/>
          </p:nvPr>
        </p:nvSpPr>
        <p:spPr/>
        <p:txBody>
          <a:bodyPr/>
          <a:lstStyle/>
          <a:p>
            <a:r>
              <a:rPr lang="en-GB"/>
              <a:t>March 2026</a:t>
            </a:r>
          </a:p>
        </p:txBody>
      </p:sp>
      <p:sp>
        <p:nvSpPr>
          <p:cNvPr id="3" name="Subtitle 2">
            <a:extLst>
              <a:ext uri="{FF2B5EF4-FFF2-40B4-BE49-F238E27FC236}">
                <a16:creationId xmlns:a16="http://schemas.microsoft.com/office/drawing/2014/main" id="{64A4C820-7AC2-D5A2-1E37-788E5BFD5195}"/>
              </a:ext>
            </a:extLst>
          </p:cNvPr>
          <p:cNvSpPr>
            <a:spLocks noGrp="1"/>
          </p:cNvSpPr>
          <p:nvPr>
            <p:ph type="subTitle" idx="1"/>
          </p:nvPr>
        </p:nvSpPr>
        <p:spPr>
          <a:xfrm>
            <a:off x="360362" y="4140000"/>
            <a:ext cx="4680000" cy="955767"/>
          </a:xfrm>
        </p:spPr>
        <p:txBody>
          <a:bodyPr>
            <a:normAutofit fontScale="62500" lnSpcReduction="20000"/>
          </a:bodyPr>
          <a:lstStyle/>
          <a:p>
            <a:r>
              <a:rPr lang="en-GB" dirty="0"/>
              <a:t>These slides can be adapted by local safeguarding children partnerships and team leaders as a tool to reflect on your local practice to safeguard children experiencing neglect.</a:t>
            </a:r>
          </a:p>
          <a:p>
            <a:endParaRPr lang="en-GB" dirty="0"/>
          </a:p>
          <a:p>
            <a:r>
              <a:rPr lang="en-GB" dirty="0"/>
              <a:t>We encourage their use in team meetings or learning and development sessions among child safeguarding practitioners.</a:t>
            </a:r>
          </a:p>
        </p:txBody>
      </p:sp>
    </p:spTree>
    <p:extLst>
      <p:ext uri="{BB962C8B-B14F-4D97-AF65-F5344CB8AC3E}">
        <p14:creationId xmlns:p14="http://schemas.microsoft.com/office/powerpoint/2010/main" val="2098231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0F072-9C52-F066-F7F5-E6539C01B8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F722B2-4BC0-76D2-DEAB-5F5BA17A670F}"/>
              </a:ext>
            </a:extLst>
          </p:cNvPr>
          <p:cNvSpPr>
            <a:spLocks noGrp="1"/>
          </p:cNvSpPr>
          <p:nvPr>
            <p:ph type="title"/>
          </p:nvPr>
        </p:nvSpPr>
        <p:spPr/>
        <p:txBody>
          <a:bodyPr/>
          <a:lstStyle/>
          <a:p>
            <a:r>
              <a:rPr lang="en-GB" dirty="0"/>
              <a:t>Ambiguity and thresholds</a:t>
            </a:r>
          </a:p>
        </p:txBody>
      </p:sp>
      <p:sp>
        <p:nvSpPr>
          <p:cNvPr id="5" name="Date Placeholder 4">
            <a:extLst>
              <a:ext uri="{FF2B5EF4-FFF2-40B4-BE49-F238E27FC236}">
                <a16:creationId xmlns:a16="http://schemas.microsoft.com/office/drawing/2014/main" id="{99E3D4A0-431C-342E-BB64-A1B18E2E2D28}"/>
              </a:ext>
            </a:extLst>
          </p:cNvPr>
          <p:cNvSpPr>
            <a:spLocks noGrp="1"/>
          </p:cNvSpPr>
          <p:nvPr>
            <p:ph type="dt" sz="half" idx="10"/>
          </p:nvPr>
        </p:nvSpPr>
        <p:spPr/>
        <p:txBody>
          <a:bodyPr/>
          <a:lstStyle/>
          <a:p>
            <a:fld id="{C1405297-AC24-4E64-B41B-369441ECBDD7}" type="datetime1">
              <a:rPr lang="en-GB" smtClean="0"/>
              <a:t>11/05/2026</a:t>
            </a:fld>
            <a:endParaRPr lang="en-GB"/>
          </a:p>
        </p:txBody>
      </p:sp>
      <p:sp>
        <p:nvSpPr>
          <p:cNvPr id="6" name="Slide Number Placeholder 5">
            <a:extLst>
              <a:ext uri="{FF2B5EF4-FFF2-40B4-BE49-F238E27FC236}">
                <a16:creationId xmlns:a16="http://schemas.microsoft.com/office/drawing/2014/main" id="{44012AC7-1941-A922-7BEE-CB6310FDB40B}"/>
              </a:ext>
            </a:extLst>
          </p:cNvPr>
          <p:cNvSpPr>
            <a:spLocks noGrp="1"/>
          </p:cNvSpPr>
          <p:nvPr>
            <p:ph type="sldNum" sz="quarter" idx="12"/>
          </p:nvPr>
        </p:nvSpPr>
        <p:spPr/>
        <p:txBody>
          <a:bodyPr/>
          <a:lstStyle/>
          <a:p>
            <a:fld id="{36CE6FAB-1EBD-4B7C-9F52-D167A0873C56}" type="slidenum">
              <a:rPr lang="en-GB" smtClean="0"/>
              <a:pPr/>
              <a:t>10</a:t>
            </a:fld>
            <a:endParaRPr lang="en-GB"/>
          </a:p>
        </p:txBody>
      </p:sp>
      <p:sp>
        <p:nvSpPr>
          <p:cNvPr id="7" name="Footer Placeholder 3">
            <a:extLst>
              <a:ext uri="{FF2B5EF4-FFF2-40B4-BE49-F238E27FC236}">
                <a16:creationId xmlns:a16="http://schemas.microsoft.com/office/drawing/2014/main" id="{6433AAF9-5E57-E88F-F7D9-03486DC98721}"/>
              </a:ext>
            </a:extLst>
          </p:cNvPr>
          <p:cNvSpPr>
            <a:spLocks noGrp="1"/>
          </p:cNvSpPr>
          <p:nvPr>
            <p:ph type="ftr" sz="quarter" idx="11"/>
          </p:nvPr>
        </p:nvSpPr>
        <p:spPr>
          <a:xfrm>
            <a:off x="360000" y="6516000"/>
            <a:ext cx="5400000" cy="180000"/>
          </a:xfrm>
        </p:spPr>
        <p:txBody>
          <a:bodyPr/>
          <a:lstStyle/>
          <a:p>
            <a:r>
              <a:rPr lang="en-GB"/>
              <a:t>Identifying and addressing child neglect</a:t>
            </a:r>
          </a:p>
        </p:txBody>
      </p:sp>
      <p:sp>
        <p:nvSpPr>
          <p:cNvPr id="9" name="TextBox 8">
            <a:extLst>
              <a:ext uri="{FF2B5EF4-FFF2-40B4-BE49-F238E27FC236}">
                <a16:creationId xmlns:a16="http://schemas.microsoft.com/office/drawing/2014/main" id="{F503E8AB-B4AF-4DAE-58B6-CB91CED5DD25}"/>
              </a:ext>
            </a:extLst>
          </p:cNvPr>
          <p:cNvSpPr txBox="1"/>
          <p:nvPr/>
        </p:nvSpPr>
        <p:spPr>
          <a:xfrm>
            <a:off x="370800" y="1707502"/>
            <a:ext cx="8210938" cy="4801314"/>
          </a:xfrm>
          <a:prstGeom prst="rect">
            <a:avLst/>
          </a:prstGeom>
          <a:noFill/>
        </p:spPr>
        <p:txBody>
          <a:bodyPr wrap="square" rtlCol="0">
            <a:spAutoFit/>
          </a:bodyPr>
          <a:lstStyle/>
          <a:p>
            <a:r>
              <a:rPr lang="en-GB" dirty="0"/>
              <a:t>Practitioners reported uncertainty about what constitutes a “prolonged period” or how to assess “serious impairment”.</a:t>
            </a:r>
          </a:p>
          <a:p>
            <a:endParaRPr lang="en-GB" dirty="0"/>
          </a:p>
          <a:p>
            <a:endParaRPr lang="en-GB" dirty="0"/>
          </a:p>
          <a:p>
            <a:endParaRPr lang="en-GB" dirty="0"/>
          </a:p>
          <a:p>
            <a:endParaRPr lang="en-GB" dirty="0"/>
          </a:p>
          <a:p>
            <a:endParaRPr lang="en-GB" dirty="0"/>
          </a:p>
          <a:p>
            <a:r>
              <a:rPr lang="en-GB" dirty="0"/>
              <a:t>The focus on “serious impairment” also tends to prioritise physical harm, often at the expense of emotional and developmental wellbeing. As a result, long-term impacts may be missed when harm isn’t immediately visible.</a:t>
            </a:r>
          </a:p>
          <a:p>
            <a:endParaRPr lang="en-GB" dirty="0"/>
          </a:p>
          <a:p>
            <a:r>
              <a:rPr lang="en-GB" dirty="0"/>
              <a:t>Practitioners often describe a lack of clarity and consistency in how referrals for neglect were handled, in relation to ‘front door’ processes. Many referrals were rejected for not meeting the threshold for statutory intervention, even when there was evidence of cumulative harm.</a:t>
            </a:r>
          </a:p>
          <a:p>
            <a:endParaRPr lang="en-GB" dirty="0"/>
          </a:p>
          <a:p>
            <a:endParaRPr lang="en-GB" dirty="0"/>
          </a:p>
        </p:txBody>
      </p:sp>
      <p:sp>
        <p:nvSpPr>
          <p:cNvPr id="10" name="TextBox 9">
            <a:extLst>
              <a:ext uri="{FF2B5EF4-FFF2-40B4-BE49-F238E27FC236}">
                <a16:creationId xmlns:a16="http://schemas.microsoft.com/office/drawing/2014/main" id="{AC6064E5-1E12-6F7C-8438-3BAD156948EE}"/>
              </a:ext>
            </a:extLst>
          </p:cNvPr>
          <p:cNvSpPr txBox="1"/>
          <p:nvPr/>
        </p:nvSpPr>
        <p:spPr>
          <a:xfrm>
            <a:off x="475861" y="2376532"/>
            <a:ext cx="8105877" cy="1200329"/>
          </a:xfrm>
          <a:prstGeom prst="rect">
            <a:avLst/>
          </a:prstGeom>
          <a:noFill/>
        </p:spPr>
        <p:txBody>
          <a:bodyPr wrap="square" rtlCol="0">
            <a:spAutoFit/>
          </a:bodyPr>
          <a:lstStyle/>
          <a:p>
            <a:pPr marL="285750" indent="-285750">
              <a:buFont typeface="Arial" panose="020B0604020202020204" pitchFamily="34" charset="0"/>
              <a:buChar char="•"/>
            </a:pPr>
            <a:r>
              <a:rPr lang="en-GB" i="1" dirty="0"/>
              <a:t>Threshold driven culture</a:t>
            </a:r>
          </a:p>
          <a:p>
            <a:pPr marL="285750" indent="-285750">
              <a:buFont typeface="Arial" panose="020B0604020202020204" pitchFamily="34" charset="0"/>
              <a:buChar char="•"/>
            </a:pPr>
            <a:r>
              <a:rPr lang="en-GB" i="1" dirty="0"/>
              <a:t>Inconsistent supervision or emotional neglect—may be overlooked</a:t>
            </a:r>
          </a:p>
          <a:p>
            <a:pPr marL="285750" indent="-285750">
              <a:buFont typeface="Arial" panose="020B0604020202020204" pitchFamily="34" charset="0"/>
              <a:buChar char="•"/>
            </a:pPr>
            <a:r>
              <a:rPr lang="en-GB" i="1" dirty="0"/>
              <a:t>“How long has the neglect been going on?” – a question often asked during referrals. </a:t>
            </a:r>
          </a:p>
        </p:txBody>
      </p:sp>
    </p:spTree>
    <p:extLst>
      <p:ext uri="{BB962C8B-B14F-4D97-AF65-F5344CB8AC3E}">
        <p14:creationId xmlns:p14="http://schemas.microsoft.com/office/powerpoint/2010/main" val="3929091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C4B3D-A44E-6B7D-42A7-F54B493FDE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C4E2B0-FC8E-3F42-BA72-F732C182190E}"/>
              </a:ext>
            </a:extLst>
          </p:cNvPr>
          <p:cNvSpPr>
            <a:spLocks noGrp="1"/>
          </p:cNvSpPr>
          <p:nvPr>
            <p:ph type="title"/>
          </p:nvPr>
        </p:nvSpPr>
        <p:spPr/>
        <p:txBody>
          <a:bodyPr/>
          <a:lstStyle/>
          <a:p>
            <a:r>
              <a:rPr lang="en-GB" dirty="0"/>
              <a:t>Barriers to identifying neglect</a:t>
            </a:r>
          </a:p>
        </p:txBody>
      </p:sp>
      <p:sp>
        <p:nvSpPr>
          <p:cNvPr id="5" name="Date Placeholder 4">
            <a:extLst>
              <a:ext uri="{FF2B5EF4-FFF2-40B4-BE49-F238E27FC236}">
                <a16:creationId xmlns:a16="http://schemas.microsoft.com/office/drawing/2014/main" id="{1FE267FC-5489-BC91-A486-4F1DE2E6BDE3}"/>
              </a:ext>
            </a:extLst>
          </p:cNvPr>
          <p:cNvSpPr>
            <a:spLocks noGrp="1"/>
          </p:cNvSpPr>
          <p:nvPr>
            <p:ph type="dt" sz="half" idx="10"/>
          </p:nvPr>
        </p:nvSpPr>
        <p:spPr/>
        <p:txBody>
          <a:bodyPr/>
          <a:lstStyle/>
          <a:p>
            <a:fld id="{51046AE9-5124-4AD1-84BE-CD80C8BC69A4}" type="datetime1">
              <a:rPr lang="en-GB" smtClean="0"/>
              <a:t>11/05/2026</a:t>
            </a:fld>
            <a:endParaRPr lang="en-GB"/>
          </a:p>
        </p:txBody>
      </p:sp>
      <p:sp>
        <p:nvSpPr>
          <p:cNvPr id="6" name="Slide Number Placeholder 5">
            <a:extLst>
              <a:ext uri="{FF2B5EF4-FFF2-40B4-BE49-F238E27FC236}">
                <a16:creationId xmlns:a16="http://schemas.microsoft.com/office/drawing/2014/main" id="{BD4C76E8-4D5D-A993-0C34-D3C6258BCCAA}"/>
              </a:ext>
            </a:extLst>
          </p:cNvPr>
          <p:cNvSpPr>
            <a:spLocks noGrp="1"/>
          </p:cNvSpPr>
          <p:nvPr>
            <p:ph type="sldNum" sz="quarter" idx="12"/>
          </p:nvPr>
        </p:nvSpPr>
        <p:spPr/>
        <p:txBody>
          <a:bodyPr/>
          <a:lstStyle/>
          <a:p>
            <a:fld id="{36CE6FAB-1EBD-4B7C-9F52-D167A0873C56}" type="slidenum">
              <a:rPr lang="en-GB" smtClean="0"/>
              <a:pPr/>
              <a:t>11</a:t>
            </a:fld>
            <a:endParaRPr lang="en-GB"/>
          </a:p>
        </p:txBody>
      </p:sp>
      <p:sp>
        <p:nvSpPr>
          <p:cNvPr id="7" name="Footer Placeholder 3">
            <a:extLst>
              <a:ext uri="{FF2B5EF4-FFF2-40B4-BE49-F238E27FC236}">
                <a16:creationId xmlns:a16="http://schemas.microsoft.com/office/drawing/2014/main" id="{38B31A49-49CB-1A27-5157-E7FD1F3867E6}"/>
              </a:ext>
            </a:extLst>
          </p:cNvPr>
          <p:cNvSpPr>
            <a:spLocks noGrp="1"/>
          </p:cNvSpPr>
          <p:nvPr>
            <p:ph type="ftr" sz="quarter" idx="11"/>
          </p:nvPr>
        </p:nvSpPr>
        <p:spPr>
          <a:xfrm>
            <a:off x="360000" y="6516000"/>
            <a:ext cx="5400000" cy="180000"/>
          </a:xfrm>
        </p:spPr>
        <p:txBody>
          <a:bodyPr/>
          <a:lstStyle/>
          <a:p>
            <a:r>
              <a:rPr lang="en-GB"/>
              <a:t>Identifying and addressing child neglect</a:t>
            </a:r>
            <a:endParaRPr lang="en-GB" dirty="0"/>
          </a:p>
        </p:txBody>
      </p:sp>
      <p:sp>
        <p:nvSpPr>
          <p:cNvPr id="9" name="TextBox 8">
            <a:extLst>
              <a:ext uri="{FF2B5EF4-FFF2-40B4-BE49-F238E27FC236}">
                <a16:creationId xmlns:a16="http://schemas.microsoft.com/office/drawing/2014/main" id="{A0F281D9-3EA5-0473-1E37-E52153E4FC58}"/>
              </a:ext>
            </a:extLst>
          </p:cNvPr>
          <p:cNvSpPr txBox="1"/>
          <p:nvPr/>
        </p:nvSpPr>
        <p:spPr>
          <a:xfrm>
            <a:off x="370800" y="1472179"/>
            <a:ext cx="8210938" cy="507831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dirty="0"/>
              <a:t>A major barrier is the reluctance to explicitly </a:t>
            </a:r>
            <a:r>
              <a:rPr lang="en-GB" i="1" dirty="0"/>
              <a:t>name</a:t>
            </a:r>
            <a:r>
              <a:rPr lang="en-GB" dirty="0"/>
              <a:t> neglect. Professionals often use neutral terms like “unsafe sleeping practices” or “poor home conditions”.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relationship between poverty and child neglect is complex and often misunderstood. Not all children in poverty are neglected, but it can both mask and intensify neglectful parenting.</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Professionals may hesitate to label neglect when linked to poverty, out of fear of stigmatising those experienc</a:t>
            </a:r>
            <a:r>
              <a:rPr lang="en-GB"/>
              <a:t>ing difficulties due </a:t>
            </a:r>
            <a:r>
              <a:rPr lang="en-GB" dirty="0"/>
              <a:t>to structural inequalities.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Neglect also occurs in affluent families, where it may also be overlooked due to assumptions about socioeconomic status.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Practitioners must assess neglect based on children’s lived experiences, not just family circumstances.</a:t>
            </a:r>
          </a:p>
          <a:p>
            <a:endParaRPr lang="en-GB" dirty="0"/>
          </a:p>
        </p:txBody>
      </p:sp>
    </p:spTree>
    <p:extLst>
      <p:ext uri="{BB962C8B-B14F-4D97-AF65-F5344CB8AC3E}">
        <p14:creationId xmlns:p14="http://schemas.microsoft.com/office/powerpoint/2010/main" val="3721668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DB668-0C3C-23A2-36C1-5970D296AA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8E1DFE-587D-09BA-08CA-F15E5645A2DB}"/>
              </a:ext>
            </a:extLst>
          </p:cNvPr>
          <p:cNvSpPr>
            <a:spLocks noGrp="1"/>
          </p:cNvSpPr>
          <p:nvPr>
            <p:ph type="title"/>
          </p:nvPr>
        </p:nvSpPr>
        <p:spPr/>
        <p:txBody>
          <a:bodyPr/>
          <a:lstStyle/>
          <a:p>
            <a:r>
              <a:rPr lang="en-GB" dirty="0"/>
              <a:t>Case example</a:t>
            </a:r>
          </a:p>
        </p:txBody>
      </p:sp>
      <p:sp>
        <p:nvSpPr>
          <p:cNvPr id="5" name="Date Placeholder 4">
            <a:extLst>
              <a:ext uri="{FF2B5EF4-FFF2-40B4-BE49-F238E27FC236}">
                <a16:creationId xmlns:a16="http://schemas.microsoft.com/office/drawing/2014/main" id="{D4BB58DA-E2D8-764C-21E8-5552CD240C9D}"/>
              </a:ext>
            </a:extLst>
          </p:cNvPr>
          <p:cNvSpPr>
            <a:spLocks noGrp="1"/>
          </p:cNvSpPr>
          <p:nvPr>
            <p:ph type="dt" sz="half" idx="10"/>
          </p:nvPr>
        </p:nvSpPr>
        <p:spPr/>
        <p:txBody>
          <a:bodyPr/>
          <a:lstStyle/>
          <a:p>
            <a:fld id="{51046AE9-5124-4AD1-84BE-CD80C8BC69A4}" type="datetime1">
              <a:rPr lang="en-GB" smtClean="0"/>
              <a:t>11/05/2026</a:t>
            </a:fld>
            <a:endParaRPr lang="en-GB"/>
          </a:p>
        </p:txBody>
      </p:sp>
      <p:sp>
        <p:nvSpPr>
          <p:cNvPr id="6" name="Slide Number Placeholder 5">
            <a:extLst>
              <a:ext uri="{FF2B5EF4-FFF2-40B4-BE49-F238E27FC236}">
                <a16:creationId xmlns:a16="http://schemas.microsoft.com/office/drawing/2014/main" id="{D0D04D7E-8B5A-B5A0-44BA-3E990BF973B2}"/>
              </a:ext>
            </a:extLst>
          </p:cNvPr>
          <p:cNvSpPr>
            <a:spLocks noGrp="1"/>
          </p:cNvSpPr>
          <p:nvPr>
            <p:ph type="sldNum" sz="quarter" idx="12"/>
          </p:nvPr>
        </p:nvSpPr>
        <p:spPr/>
        <p:txBody>
          <a:bodyPr/>
          <a:lstStyle/>
          <a:p>
            <a:fld id="{36CE6FAB-1EBD-4B7C-9F52-D167A0873C56}" type="slidenum">
              <a:rPr lang="en-GB" smtClean="0"/>
              <a:pPr/>
              <a:t>12</a:t>
            </a:fld>
            <a:endParaRPr lang="en-GB"/>
          </a:p>
        </p:txBody>
      </p:sp>
      <p:sp>
        <p:nvSpPr>
          <p:cNvPr id="7" name="Footer Placeholder 3">
            <a:extLst>
              <a:ext uri="{FF2B5EF4-FFF2-40B4-BE49-F238E27FC236}">
                <a16:creationId xmlns:a16="http://schemas.microsoft.com/office/drawing/2014/main" id="{1F45A6F5-3028-63D1-CBDD-A6B9A363CA0A}"/>
              </a:ext>
            </a:extLst>
          </p:cNvPr>
          <p:cNvSpPr>
            <a:spLocks noGrp="1"/>
          </p:cNvSpPr>
          <p:nvPr>
            <p:ph type="ftr" sz="quarter" idx="11"/>
          </p:nvPr>
        </p:nvSpPr>
        <p:spPr>
          <a:xfrm>
            <a:off x="360000" y="6516000"/>
            <a:ext cx="5400000" cy="180000"/>
          </a:xfrm>
        </p:spPr>
        <p:txBody>
          <a:bodyPr/>
          <a:lstStyle/>
          <a:p>
            <a:r>
              <a:rPr lang="en-GB"/>
              <a:t>Identifying and addressing child neglect</a:t>
            </a:r>
            <a:endParaRPr lang="en-GB" dirty="0"/>
          </a:p>
        </p:txBody>
      </p:sp>
      <p:sp>
        <p:nvSpPr>
          <p:cNvPr id="9" name="TextBox 8">
            <a:extLst>
              <a:ext uri="{FF2B5EF4-FFF2-40B4-BE49-F238E27FC236}">
                <a16:creationId xmlns:a16="http://schemas.microsoft.com/office/drawing/2014/main" id="{60375114-F9FF-8E34-F550-14A2DAC319F4}"/>
              </a:ext>
            </a:extLst>
          </p:cNvPr>
          <p:cNvSpPr txBox="1"/>
          <p:nvPr/>
        </p:nvSpPr>
        <p:spPr>
          <a:xfrm>
            <a:off x="370800" y="1465455"/>
            <a:ext cx="8210938" cy="5078313"/>
          </a:xfrm>
          <a:prstGeom prst="rect">
            <a:avLst/>
          </a:prstGeom>
          <a:noFill/>
        </p:spPr>
        <p:txBody>
          <a:bodyPr wrap="square" rtlCol="0">
            <a:spAutoFit/>
          </a:bodyPr>
          <a:lstStyle/>
          <a:p>
            <a:r>
              <a:rPr lang="en-GB" sz="1400" dirty="0"/>
              <a:t>Two children in a family were known to multiple agencies over many years due to chronic neglect, periods of physical abuse and complex dynamics within the household. Both parents were known to have learning needs which affected their ability to provide consistent and safe care.</a:t>
            </a:r>
          </a:p>
          <a:p>
            <a:endParaRPr lang="en-GB" sz="1400" dirty="0"/>
          </a:p>
          <a:p>
            <a:r>
              <a:rPr lang="en-GB" sz="1400" dirty="0"/>
              <a:t>One child’s severe obesity was attributed to neglect, alongside repeated safeguarding episodes. The other child’s behavioural presentation often diverted multi-agency professional focus. Despite various interventions, the cumulative harm experienced by both children escalated over time. The children were eventually removed from the home for their safety and wellbeing.</a:t>
            </a:r>
          </a:p>
          <a:p>
            <a:endParaRPr lang="en-GB" sz="1400" dirty="0"/>
          </a:p>
          <a:p>
            <a:r>
              <a:rPr lang="en-GB" sz="1400" b="1" dirty="0"/>
              <a:t>Practice issues:</a:t>
            </a:r>
          </a:p>
          <a:p>
            <a:pPr marL="171450" indent="-171450">
              <a:buFont typeface="Arial" panose="020B0604020202020204" pitchFamily="34" charset="0"/>
              <a:buChar char="•"/>
            </a:pPr>
            <a:r>
              <a:rPr lang="en-GB" sz="1400" dirty="0"/>
              <a:t>IT issues hindered practitioners’ views of historic harm</a:t>
            </a:r>
          </a:p>
          <a:p>
            <a:pPr marL="171450" indent="-171450">
              <a:buFont typeface="Arial" panose="020B0604020202020204" pitchFamily="34" charset="0"/>
              <a:buChar char="•"/>
            </a:pPr>
            <a:r>
              <a:rPr lang="en-GB" sz="1400" dirty="0"/>
              <a:t>Neglect assessments did not take place to understand the impact on each child</a:t>
            </a:r>
          </a:p>
          <a:p>
            <a:pPr marL="171450" indent="-171450">
              <a:buFont typeface="Arial" panose="020B0604020202020204" pitchFamily="34" charset="0"/>
              <a:buChar char="•"/>
            </a:pPr>
            <a:r>
              <a:rPr lang="en-GB" sz="1400" dirty="0"/>
              <a:t>The child’s voice was overshadowed by sibling behaviour and parental needs</a:t>
            </a:r>
          </a:p>
          <a:p>
            <a:pPr marL="171450" indent="-171450">
              <a:buFont typeface="Arial" panose="020B0604020202020204" pitchFamily="34" charset="0"/>
              <a:buChar char="•"/>
            </a:pPr>
            <a:r>
              <a:rPr lang="en-GB" sz="1400" dirty="0"/>
              <a:t>Child protection processes were missing paediatric input</a:t>
            </a:r>
          </a:p>
          <a:p>
            <a:pPr marL="171450" indent="-171450">
              <a:buFont typeface="Arial" panose="020B0604020202020204" pitchFamily="34" charset="0"/>
              <a:buChar char="•"/>
            </a:pPr>
            <a:r>
              <a:rPr lang="en-GB" sz="1400" dirty="0"/>
              <a:t>Information of missed appointments was not shared by GP</a:t>
            </a:r>
          </a:p>
          <a:p>
            <a:pPr marL="171450" indent="-171450">
              <a:buFont typeface="Arial" panose="020B0604020202020204" pitchFamily="34" charset="0"/>
              <a:buChar char="•"/>
            </a:pPr>
            <a:r>
              <a:rPr lang="en-GB" sz="1400" dirty="0"/>
              <a:t>Parental capacity and learning needs were not adequately addressed</a:t>
            </a:r>
          </a:p>
          <a:p>
            <a:pPr marL="171450" indent="-171450">
              <a:buFont typeface="Arial" panose="020B0604020202020204" pitchFamily="34" charset="0"/>
              <a:buChar char="•"/>
            </a:pPr>
            <a:r>
              <a:rPr lang="en-GB" sz="1400" dirty="0"/>
              <a:t>School professionals experienced pushback when submitting referrals about concerns - this led to schools not raising concerns as they were told thresholds were not met</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410857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3D48E-CEB7-5A9B-17C9-400CEC9784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BD065D-6B3D-F376-1880-8EE0C09FBDED}"/>
              </a:ext>
            </a:extLst>
          </p:cNvPr>
          <p:cNvSpPr>
            <a:spLocks noGrp="1"/>
          </p:cNvSpPr>
          <p:nvPr>
            <p:ph type="title"/>
          </p:nvPr>
        </p:nvSpPr>
        <p:spPr/>
        <p:txBody>
          <a:bodyPr/>
          <a:lstStyle/>
          <a:p>
            <a:r>
              <a:rPr lang="en-GB" dirty="0"/>
              <a:t>Reflection</a:t>
            </a:r>
          </a:p>
        </p:txBody>
      </p:sp>
      <p:sp>
        <p:nvSpPr>
          <p:cNvPr id="5" name="Date Placeholder 4">
            <a:extLst>
              <a:ext uri="{FF2B5EF4-FFF2-40B4-BE49-F238E27FC236}">
                <a16:creationId xmlns:a16="http://schemas.microsoft.com/office/drawing/2014/main" id="{30639E13-CEB5-20C0-8105-1601640059ED}"/>
              </a:ext>
            </a:extLst>
          </p:cNvPr>
          <p:cNvSpPr>
            <a:spLocks noGrp="1"/>
          </p:cNvSpPr>
          <p:nvPr>
            <p:ph type="dt" sz="half" idx="10"/>
          </p:nvPr>
        </p:nvSpPr>
        <p:spPr/>
        <p:txBody>
          <a:bodyPr/>
          <a:lstStyle/>
          <a:p>
            <a:fld id="{F064B968-C484-4E88-A18A-0F3BB8674956}" type="datetime1">
              <a:rPr lang="en-GB" smtClean="0"/>
              <a:t>11/05/2026</a:t>
            </a:fld>
            <a:endParaRPr lang="en-GB"/>
          </a:p>
        </p:txBody>
      </p:sp>
      <p:sp>
        <p:nvSpPr>
          <p:cNvPr id="6" name="Slide Number Placeholder 5">
            <a:extLst>
              <a:ext uri="{FF2B5EF4-FFF2-40B4-BE49-F238E27FC236}">
                <a16:creationId xmlns:a16="http://schemas.microsoft.com/office/drawing/2014/main" id="{A239B514-A421-FA9B-A5AB-E6AB6E50D09D}"/>
              </a:ext>
            </a:extLst>
          </p:cNvPr>
          <p:cNvSpPr>
            <a:spLocks noGrp="1"/>
          </p:cNvSpPr>
          <p:nvPr>
            <p:ph type="sldNum" sz="quarter" idx="12"/>
          </p:nvPr>
        </p:nvSpPr>
        <p:spPr/>
        <p:txBody>
          <a:bodyPr/>
          <a:lstStyle/>
          <a:p>
            <a:fld id="{36CE6FAB-1EBD-4B7C-9F52-D167A0873C56}" type="slidenum">
              <a:rPr lang="en-GB" smtClean="0"/>
              <a:pPr/>
              <a:t>13</a:t>
            </a:fld>
            <a:endParaRPr lang="en-GB"/>
          </a:p>
        </p:txBody>
      </p:sp>
      <p:sp>
        <p:nvSpPr>
          <p:cNvPr id="7" name="Footer Placeholder 3">
            <a:extLst>
              <a:ext uri="{FF2B5EF4-FFF2-40B4-BE49-F238E27FC236}">
                <a16:creationId xmlns:a16="http://schemas.microsoft.com/office/drawing/2014/main" id="{9FBE2D37-0C7A-DAD8-76E4-BA1F902D61C6}"/>
              </a:ext>
            </a:extLst>
          </p:cNvPr>
          <p:cNvSpPr>
            <a:spLocks noGrp="1"/>
          </p:cNvSpPr>
          <p:nvPr>
            <p:ph type="ftr" sz="quarter" idx="11"/>
          </p:nvPr>
        </p:nvSpPr>
        <p:spPr>
          <a:xfrm>
            <a:off x="360000" y="6516000"/>
            <a:ext cx="5400000" cy="180000"/>
          </a:xfrm>
        </p:spPr>
        <p:txBody>
          <a:bodyPr/>
          <a:lstStyle/>
          <a:p>
            <a:r>
              <a:rPr lang="en-GB"/>
              <a:t>Identifying and addressing child neglect</a:t>
            </a:r>
            <a:endParaRPr lang="en-GB" dirty="0"/>
          </a:p>
        </p:txBody>
      </p:sp>
      <p:sp>
        <p:nvSpPr>
          <p:cNvPr id="9" name="TextBox 8">
            <a:extLst>
              <a:ext uri="{FF2B5EF4-FFF2-40B4-BE49-F238E27FC236}">
                <a16:creationId xmlns:a16="http://schemas.microsoft.com/office/drawing/2014/main" id="{AE8161BB-3C63-0433-F3DD-C827EA104532}"/>
              </a:ext>
            </a:extLst>
          </p:cNvPr>
          <p:cNvSpPr txBox="1"/>
          <p:nvPr/>
        </p:nvSpPr>
        <p:spPr>
          <a:xfrm>
            <a:off x="370800" y="1707502"/>
            <a:ext cx="8210938" cy="424731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n-ea"/>
                <a:cs typeface="+mn-cs"/>
              </a:rPr>
              <a:t>Case example: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How could harm have been identified earlier?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a:ea typeface="+mn-ea"/>
                <a:cs typeface="+mn-cs"/>
              </a:rPr>
              <a:t>If you were involved in a similar case, what would ‘good’ look like according to your local processes and procedures?</a:t>
            </a:r>
          </a:p>
          <a:p>
            <a:endParaRPr lang="en-GB" dirty="0"/>
          </a:p>
          <a:p>
            <a:r>
              <a:rPr lang="en-GB" b="1" dirty="0"/>
              <a:t>Reflective questions: </a:t>
            </a:r>
          </a:p>
          <a:p>
            <a:endParaRPr lang="en-GB" b="1" dirty="0"/>
          </a:p>
          <a:p>
            <a:r>
              <a:rPr lang="en-GB" dirty="0"/>
              <a:t>Do I feel equipped to distinguish between neglect and the effects of poverty? </a:t>
            </a:r>
          </a:p>
          <a:p>
            <a:r>
              <a:rPr lang="en-GB" b="1" dirty="0"/>
              <a:t> </a:t>
            </a:r>
          </a:p>
          <a:p>
            <a:r>
              <a:rPr lang="en-GB" dirty="0"/>
              <a:t>Have I ever hesitated to name neglect in my records or conversations about cases?</a:t>
            </a:r>
          </a:p>
          <a:p>
            <a:endParaRPr lang="en-GB" dirty="0"/>
          </a:p>
          <a:p>
            <a:r>
              <a:rPr lang="en-GB" dirty="0"/>
              <a:t>What influenced that decision?</a:t>
            </a:r>
          </a:p>
          <a:p>
            <a:endParaRPr lang="en-GB" dirty="0"/>
          </a:p>
        </p:txBody>
      </p:sp>
      <p:sp>
        <p:nvSpPr>
          <p:cNvPr id="3" name="TextBox 2">
            <a:extLst>
              <a:ext uri="{FF2B5EF4-FFF2-40B4-BE49-F238E27FC236}">
                <a16:creationId xmlns:a16="http://schemas.microsoft.com/office/drawing/2014/main" id="{9C16959F-ACAF-076D-9ED1-2ED879E5CA0A}"/>
              </a:ext>
            </a:extLst>
          </p:cNvPr>
          <p:cNvSpPr txBox="1"/>
          <p:nvPr/>
        </p:nvSpPr>
        <p:spPr>
          <a:xfrm>
            <a:off x="360000" y="917338"/>
            <a:ext cx="8147392" cy="369332"/>
          </a:xfrm>
          <a:prstGeom prst="rect">
            <a:avLst/>
          </a:prstGeom>
          <a:noFill/>
        </p:spPr>
        <p:txBody>
          <a:bodyPr wrap="square">
            <a:spAutoFit/>
          </a:bodyPr>
          <a:lstStyle/>
          <a:p>
            <a:r>
              <a:rPr lang="en-GB" dirty="0"/>
              <a:t>Use these prompts to reflect individually or discuss together in your teams.</a:t>
            </a:r>
          </a:p>
        </p:txBody>
      </p:sp>
    </p:spTree>
    <p:extLst>
      <p:ext uri="{BB962C8B-B14F-4D97-AF65-F5344CB8AC3E}">
        <p14:creationId xmlns:p14="http://schemas.microsoft.com/office/powerpoint/2010/main" val="2004783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1A06A-0054-DFEB-3DE1-73A5B0F508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ED25B0-636C-B5D2-024D-2DA40A621596}"/>
              </a:ext>
            </a:extLst>
          </p:cNvPr>
          <p:cNvSpPr>
            <a:spLocks noGrp="1"/>
          </p:cNvSpPr>
          <p:nvPr>
            <p:ph type="title"/>
          </p:nvPr>
        </p:nvSpPr>
        <p:spPr>
          <a:xfrm>
            <a:off x="360000" y="1799999"/>
            <a:ext cx="5760000" cy="1882539"/>
          </a:xfrm>
        </p:spPr>
        <p:txBody>
          <a:bodyPr>
            <a:normAutofit/>
          </a:bodyPr>
          <a:lstStyle/>
          <a:p>
            <a:r>
              <a:rPr lang="en-US" dirty="0"/>
              <a:t>Child-centered practice</a:t>
            </a:r>
            <a:endParaRPr lang="en-GB" dirty="0"/>
          </a:p>
        </p:txBody>
      </p:sp>
    </p:spTree>
    <p:extLst>
      <p:ext uri="{BB962C8B-B14F-4D97-AF65-F5344CB8AC3E}">
        <p14:creationId xmlns:p14="http://schemas.microsoft.com/office/powerpoint/2010/main" val="949212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2A846-B679-1B4B-9421-5EBAA05C34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B35C20-C969-ABCA-D9A5-6A54FC31F35C}"/>
              </a:ext>
            </a:extLst>
          </p:cNvPr>
          <p:cNvSpPr>
            <a:spLocks noGrp="1"/>
          </p:cNvSpPr>
          <p:nvPr>
            <p:ph type="title"/>
          </p:nvPr>
        </p:nvSpPr>
        <p:spPr/>
        <p:txBody>
          <a:bodyPr/>
          <a:lstStyle/>
          <a:p>
            <a:r>
              <a:rPr lang="en-US" dirty="0"/>
              <a:t>Hearing children’s voices</a:t>
            </a:r>
            <a:endParaRPr lang="en-GB" dirty="0"/>
          </a:p>
        </p:txBody>
      </p:sp>
      <p:sp>
        <p:nvSpPr>
          <p:cNvPr id="5" name="Date Placeholder 4">
            <a:extLst>
              <a:ext uri="{FF2B5EF4-FFF2-40B4-BE49-F238E27FC236}">
                <a16:creationId xmlns:a16="http://schemas.microsoft.com/office/drawing/2014/main" id="{C6D4AF4E-1F59-EA53-4B29-D8E66E8FA7E0}"/>
              </a:ext>
            </a:extLst>
          </p:cNvPr>
          <p:cNvSpPr>
            <a:spLocks noGrp="1"/>
          </p:cNvSpPr>
          <p:nvPr>
            <p:ph type="dt" sz="half" idx="10"/>
          </p:nvPr>
        </p:nvSpPr>
        <p:spPr/>
        <p:txBody>
          <a:bodyPr/>
          <a:lstStyle/>
          <a:p>
            <a:fld id="{39640397-FE0A-408F-8E0C-62812A35B672}" type="datetime1">
              <a:rPr lang="en-GB" smtClean="0"/>
              <a:t>11/05/2026</a:t>
            </a:fld>
            <a:endParaRPr lang="en-GB"/>
          </a:p>
        </p:txBody>
      </p:sp>
      <p:sp>
        <p:nvSpPr>
          <p:cNvPr id="6" name="Slide Number Placeholder 5">
            <a:extLst>
              <a:ext uri="{FF2B5EF4-FFF2-40B4-BE49-F238E27FC236}">
                <a16:creationId xmlns:a16="http://schemas.microsoft.com/office/drawing/2014/main" id="{53533666-3EA5-9569-49B4-732BACC7C063}"/>
              </a:ext>
            </a:extLst>
          </p:cNvPr>
          <p:cNvSpPr>
            <a:spLocks noGrp="1"/>
          </p:cNvSpPr>
          <p:nvPr>
            <p:ph type="sldNum" sz="quarter" idx="12"/>
          </p:nvPr>
        </p:nvSpPr>
        <p:spPr/>
        <p:txBody>
          <a:bodyPr/>
          <a:lstStyle/>
          <a:p>
            <a:fld id="{36CE6FAB-1EBD-4B7C-9F52-D167A0873C56}" type="slidenum">
              <a:rPr lang="en-GB" smtClean="0"/>
              <a:pPr/>
              <a:t>15</a:t>
            </a:fld>
            <a:endParaRPr lang="en-GB"/>
          </a:p>
        </p:txBody>
      </p:sp>
      <p:sp>
        <p:nvSpPr>
          <p:cNvPr id="7" name="Footer Placeholder 3">
            <a:extLst>
              <a:ext uri="{FF2B5EF4-FFF2-40B4-BE49-F238E27FC236}">
                <a16:creationId xmlns:a16="http://schemas.microsoft.com/office/drawing/2014/main" id="{16D451D6-14F1-4F1C-FA9C-A33274E58FFE}"/>
              </a:ext>
            </a:extLst>
          </p:cNvPr>
          <p:cNvSpPr>
            <a:spLocks noGrp="1"/>
          </p:cNvSpPr>
          <p:nvPr>
            <p:ph type="ftr" sz="quarter" idx="11"/>
          </p:nvPr>
        </p:nvSpPr>
        <p:spPr>
          <a:xfrm>
            <a:off x="360000" y="6516000"/>
            <a:ext cx="5400000" cy="180000"/>
          </a:xfrm>
        </p:spPr>
        <p:txBody>
          <a:bodyPr/>
          <a:lstStyle/>
          <a:p>
            <a:r>
              <a:rPr lang="en-GB"/>
              <a:t>Identifying and addressing child neglect</a:t>
            </a:r>
          </a:p>
        </p:txBody>
      </p:sp>
      <p:sp>
        <p:nvSpPr>
          <p:cNvPr id="9" name="TextBox 8">
            <a:extLst>
              <a:ext uri="{FF2B5EF4-FFF2-40B4-BE49-F238E27FC236}">
                <a16:creationId xmlns:a16="http://schemas.microsoft.com/office/drawing/2014/main" id="{EF279BE6-7A3A-7581-EF94-217D1196CBBA}"/>
              </a:ext>
            </a:extLst>
          </p:cNvPr>
          <p:cNvSpPr txBox="1"/>
          <p:nvPr/>
        </p:nvSpPr>
        <p:spPr>
          <a:xfrm>
            <a:off x="370800" y="1184988"/>
            <a:ext cx="8138718" cy="5632311"/>
          </a:xfrm>
          <a:prstGeom prst="rect">
            <a:avLst/>
          </a:prstGeom>
          <a:noFill/>
        </p:spPr>
        <p:txBody>
          <a:bodyPr wrap="square" rtlCol="0">
            <a:spAutoFit/>
          </a:bodyPr>
          <a:lstStyle/>
          <a:p>
            <a:pPr marL="285750" indent="-285750">
              <a:buFont typeface="Arial" panose="020B0604020202020204" pitchFamily="34" charset="0"/>
              <a:buChar char="•"/>
            </a:pPr>
            <a:r>
              <a:rPr lang="en-GB" dirty="0"/>
              <a:t>Despite statutory guidance emphasising the importance of hearing from children, their voices are often absent from child neglect assessments.</a:t>
            </a:r>
          </a:p>
          <a:p>
            <a:endParaRPr lang="en-GB" dirty="0"/>
          </a:p>
          <a:p>
            <a:pPr marL="285750" indent="-285750">
              <a:buFont typeface="Arial" panose="020B0604020202020204" pitchFamily="34" charset="0"/>
              <a:buChar char="•"/>
            </a:pPr>
            <a:r>
              <a:rPr lang="en-GB" dirty="0"/>
              <a:t>Including the child’s voice in assessments brings a powerful perspective to the lived experience of that child. Children are not always seen alone or in safe spaces, and pre-verbal children or those with communication needs are particularly likely to be overlooked. </a:t>
            </a:r>
          </a:p>
          <a:p>
            <a:endParaRPr lang="en-GB" dirty="0"/>
          </a:p>
          <a:p>
            <a:pPr marL="285750" indent="-285750">
              <a:buFont typeface="Arial" panose="020B0604020202020204" pitchFamily="34" charset="0"/>
              <a:buChar char="•"/>
            </a:pPr>
            <a:r>
              <a:rPr lang="en-GB" dirty="0"/>
              <a:t>There were occasions when there was an over-reliance on accepting adult accounts and views to inform decision making rather than ensuring that the children’s rights were considered, their views were sought and their lived experience captured. </a:t>
            </a:r>
          </a:p>
          <a:p>
            <a:endParaRPr lang="en-GB" dirty="0"/>
          </a:p>
          <a:p>
            <a:pPr marL="285750" indent="-285750">
              <a:buFont typeface="Arial" panose="020B0604020202020204" pitchFamily="34" charset="0"/>
              <a:buChar char="•"/>
            </a:pPr>
            <a:r>
              <a:rPr lang="en-GB" dirty="0"/>
              <a:t>One of the most frequently cited challenges is the requirement to obtain parental consent before initiating Family Help assessments and support and services.</a:t>
            </a:r>
          </a:p>
          <a:p>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889202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10DB3-A7BE-865E-09F7-5FC9954716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614F1F-AD4E-4B47-F6FB-C0A0327F86AB}"/>
              </a:ext>
            </a:extLst>
          </p:cNvPr>
          <p:cNvSpPr>
            <a:spLocks noGrp="1"/>
          </p:cNvSpPr>
          <p:nvPr>
            <p:ph type="title"/>
          </p:nvPr>
        </p:nvSpPr>
        <p:spPr/>
        <p:txBody>
          <a:bodyPr/>
          <a:lstStyle/>
          <a:p>
            <a:r>
              <a:rPr lang="en-US" dirty="0"/>
              <a:t>Creating trusted relationships</a:t>
            </a:r>
            <a:endParaRPr lang="en-GB" dirty="0"/>
          </a:p>
        </p:txBody>
      </p:sp>
      <p:sp>
        <p:nvSpPr>
          <p:cNvPr id="5" name="Date Placeholder 4">
            <a:extLst>
              <a:ext uri="{FF2B5EF4-FFF2-40B4-BE49-F238E27FC236}">
                <a16:creationId xmlns:a16="http://schemas.microsoft.com/office/drawing/2014/main" id="{6B6DB1C0-6C1E-C511-78CE-EDDDB6CA01DF}"/>
              </a:ext>
            </a:extLst>
          </p:cNvPr>
          <p:cNvSpPr>
            <a:spLocks noGrp="1"/>
          </p:cNvSpPr>
          <p:nvPr>
            <p:ph type="dt" sz="half" idx="10"/>
          </p:nvPr>
        </p:nvSpPr>
        <p:spPr/>
        <p:txBody>
          <a:bodyPr/>
          <a:lstStyle/>
          <a:p>
            <a:fld id="{3169D252-14F2-4FCE-9BF4-69FA8078993E}" type="datetime1">
              <a:rPr lang="en-GB" smtClean="0"/>
              <a:t>11/05/2026</a:t>
            </a:fld>
            <a:endParaRPr lang="en-GB"/>
          </a:p>
        </p:txBody>
      </p:sp>
      <p:sp>
        <p:nvSpPr>
          <p:cNvPr id="6" name="Slide Number Placeholder 5">
            <a:extLst>
              <a:ext uri="{FF2B5EF4-FFF2-40B4-BE49-F238E27FC236}">
                <a16:creationId xmlns:a16="http://schemas.microsoft.com/office/drawing/2014/main" id="{A41BDA7E-A41B-F6EA-E1E4-10846044DF21}"/>
              </a:ext>
            </a:extLst>
          </p:cNvPr>
          <p:cNvSpPr>
            <a:spLocks noGrp="1"/>
          </p:cNvSpPr>
          <p:nvPr>
            <p:ph type="sldNum" sz="quarter" idx="12"/>
          </p:nvPr>
        </p:nvSpPr>
        <p:spPr/>
        <p:txBody>
          <a:bodyPr/>
          <a:lstStyle/>
          <a:p>
            <a:fld id="{36CE6FAB-1EBD-4B7C-9F52-D167A0873C56}" type="slidenum">
              <a:rPr lang="en-GB" smtClean="0"/>
              <a:pPr/>
              <a:t>16</a:t>
            </a:fld>
            <a:endParaRPr lang="en-GB"/>
          </a:p>
        </p:txBody>
      </p:sp>
      <p:sp>
        <p:nvSpPr>
          <p:cNvPr id="7" name="Footer Placeholder 3">
            <a:extLst>
              <a:ext uri="{FF2B5EF4-FFF2-40B4-BE49-F238E27FC236}">
                <a16:creationId xmlns:a16="http://schemas.microsoft.com/office/drawing/2014/main" id="{282C5337-E470-4612-260A-7E4DF21553E3}"/>
              </a:ext>
            </a:extLst>
          </p:cNvPr>
          <p:cNvSpPr>
            <a:spLocks noGrp="1"/>
          </p:cNvSpPr>
          <p:nvPr>
            <p:ph type="ftr" sz="quarter" idx="11"/>
          </p:nvPr>
        </p:nvSpPr>
        <p:spPr>
          <a:xfrm>
            <a:off x="360000" y="6516000"/>
            <a:ext cx="5400000" cy="180000"/>
          </a:xfrm>
        </p:spPr>
        <p:txBody>
          <a:bodyPr/>
          <a:lstStyle/>
          <a:p>
            <a:r>
              <a:rPr lang="en-GB"/>
              <a:t>Identifying and addressing child neglect</a:t>
            </a:r>
          </a:p>
        </p:txBody>
      </p:sp>
      <p:sp>
        <p:nvSpPr>
          <p:cNvPr id="9" name="TextBox 8">
            <a:extLst>
              <a:ext uri="{FF2B5EF4-FFF2-40B4-BE49-F238E27FC236}">
                <a16:creationId xmlns:a16="http://schemas.microsoft.com/office/drawing/2014/main" id="{EBCF480B-E270-F50D-152B-47BF0BD69715}"/>
              </a:ext>
            </a:extLst>
          </p:cNvPr>
          <p:cNvSpPr txBox="1"/>
          <p:nvPr/>
        </p:nvSpPr>
        <p:spPr>
          <a:xfrm>
            <a:off x="370800" y="1184988"/>
            <a:ext cx="8138718" cy="507831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endParaRPr lang="en-GB" dirty="0"/>
          </a:p>
          <a:p>
            <a:endParaRPr lang="en-GB" dirty="0"/>
          </a:p>
          <a:p>
            <a:pPr marL="285750" indent="-285750">
              <a:buFont typeface="Arial" panose="020B0604020202020204" pitchFamily="34" charset="0"/>
              <a:buChar char="•"/>
            </a:pPr>
            <a:r>
              <a:rPr lang="en-GB" dirty="0"/>
              <a:t>A consistent theme across child safeguarding reviews is the lack of observation of parent–child interactions, which are crucial for understanding attachment, emotional availability, and the quality of care. Without this, assessments risk becoming procedural rather than relational.</a:t>
            </a:r>
          </a:p>
          <a:p>
            <a:endParaRPr lang="en-GB" dirty="0"/>
          </a:p>
          <a:p>
            <a:pPr marL="285750" indent="-285750">
              <a:buFont typeface="Arial" panose="020B0604020202020204" pitchFamily="34" charset="0"/>
              <a:buChar char="•"/>
            </a:pPr>
            <a:r>
              <a:rPr lang="en-GB" dirty="0"/>
              <a:t>Over-reliance on the early involvement and voices of parents and adults in the children’s lives can limit practitioners’ understanding of what neglect feels like from the child’s perspective.</a:t>
            </a:r>
          </a:p>
          <a:p>
            <a:endParaRPr lang="en-GB" dirty="0"/>
          </a:p>
          <a:p>
            <a:pPr marL="285750" indent="-285750">
              <a:buFont typeface="Arial" panose="020B0604020202020204" pitchFamily="34" charset="0"/>
              <a:buChar char="•"/>
            </a:pPr>
            <a:r>
              <a:rPr lang="en-GB" dirty="0"/>
              <a:t>Schools often develop positive relationships with children and establish support and trust where the children feel able to share worries and concerns.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904344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4524B-A72A-4DDE-5A59-1C8609B819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EE0237-8469-92B5-9E23-2E327BA82A10}"/>
              </a:ext>
            </a:extLst>
          </p:cNvPr>
          <p:cNvSpPr>
            <a:spLocks noGrp="1"/>
          </p:cNvSpPr>
          <p:nvPr>
            <p:ph type="title"/>
          </p:nvPr>
        </p:nvSpPr>
        <p:spPr/>
        <p:txBody>
          <a:bodyPr/>
          <a:lstStyle/>
          <a:p>
            <a:r>
              <a:rPr lang="en-US" dirty="0"/>
              <a:t>Neglect across the childhood spectrum</a:t>
            </a:r>
            <a:endParaRPr lang="en-GB" dirty="0"/>
          </a:p>
        </p:txBody>
      </p:sp>
      <p:sp>
        <p:nvSpPr>
          <p:cNvPr id="5" name="Date Placeholder 4">
            <a:extLst>
              <a:ext uri="{FF2B5EF4-FFF2-40B4-BE49-F238E27FC236}">
                <a16:creationId xmlns:a16="http://schemas.microsoft.com/office/drawing/2014/main" id="{EEEDFF2B-5301-9F33-8F5E-082DFB0C2D5F}"/>
              </a:ext>
            </a:extLst>
          </p:cNvPr>
          <p:cNvSpPr>
            <a:spLocks noGrp="1"/>
          </p:cNvSpPr>
          <p:nvPr>
            <p:ph type="dt" sz="half" idx="10"/>
          </p:nvPr>
        </p:nvSpPr>
        <p:spPr/>
        <p:txBody>
          <a:bodyPr/>
          <a:lstStyle/>
          <a:p>
            <a:fld id="{72ABCA70-014E-4BA4-85D8-E7C7610D031A}" type="datetime1">
              <a:rPr lang="en-GB" smtClean="0"/>
              <a:t>11/05/2026</a:t>
            </a:fld>
            <a:endParaRPr lang="en-GB"/>
          </a:p>
        </p:txBody>
      </p:sp>
      <p:sp>
        <p:nvSpPr>
          <p:cNvPr id="6" name="Slide Number Placeholder 5">
            <a:extLst>
              <a:ext uri="{FF2B5EF4-FFF2-40B4-BE49-F238E27FC236}">
                <a16:creationId xmlns:a16="http://schemas.microsoft.com/office/drawing/2014/main" id="{7F6AF32F-0550-AEFB-16D6-21D4FD81A73C}"/>
              </a:ext>
            </a:extLst>
          </p:cNvPr>
          <p:cNvSpPr>
            <a:spLocks noGrp="1"/>
          </p:cNvSpPr>
          <p:nvPr>
            <p:ph type="sldNum" sz="quarter" idx="12"/>
          </p:nvPr>
        </p:nvSpPr>
        <p:spPr/>
        <p:txBody>
          <a:bodyPr/>
          <a:lstStyle/>
          <a:p>
            <a:fld id="{36CE6FAB-1EBD-4B7C-9F52-D167A0873C56}" type="slidenum">
              <a:rPr lang="en-GB" smtClean="0"/>
              <a:pPr/>
              <a:t>17</a:t>
            </a:fld>
            <a:endParaRPr lang="en-GB"/>
          </a:p>
        </p:txBody>
      </p:sp>
      <p:sp>
        <p:nvSpPr>
          <p:cNvPr id="7" name="Footer Placeholder 3">
            <a:extLst>
              <a:ext uri="{FF2B5EF4-FFF2-40B4-BE49-F238E27FC236}">
                <a16:creationId xmlns:a16="http://schemas.microsoft.com/office/drawing/2014/main" id="{B028E13C-85E5-9739-BD92-2D78FB3C6628}"/>
              </a:ext>
            </a:extLst>
          </p:cNvPr>
          <p:cNvSpPr>
            <a:spLocks noGrp="1"/>
          </p:cNvSpPr>
          <p:nvPr>
            <p:ph type="ftr" sz="quarter" idx="11"/>
          </p:nvPr>
        </p:nvSpPr>
        <p:spPr>
          <a:xfrm>
            <a:off x="360000" y="6516000"/>
            <a:ext cx="5400000" cy="180000"/>
          </a:xfrm>
        </p:spPr>
        <p:txBody>
          <a:bodyPr/>
          <a:lstStyle/>
          <a:p>
            <a:r>
              <a:rPr lang="en-GB"/>
              <a:t>Identifying and addressing child neglect</a:t>
            </a:r>
          </a:p>
        </p:txBody>
      </p:sp>
      <p:graphicFrame>
        <p:nvGraphicFramePr>
          <p:cNvPr id="11" name="Diagram 10">
            <a:extLst>
              <a:ext uri="{FF2B5EF4-FFF2-40B4-BE49-F238E27FC236}">
                <a16:creationId xmlns:a16="http://schemas.microsoft.com/office/drawing/2014/main" id="{414403DD-412C-ADC2-1C95-6406E44CA8BA}"/>
              </a:ext>
            </a:extLst>
          </p:cNvPr>
          <p:cNvGraphicFramePr/>
          <p:nvPr>
            <p:extLst>
              <p:ext uri="{D42A27DB-BD31-4B8C-83A1-F6EECF244321}">
                <p14:modId xmlns:p14="http://schemas.microsoft.com/office/powerpoint/2010/main" val="953108840"/>
              </p:ext>
            </p:extLst>
          </p:nvPr>
        </p:nvGraphicFramePr>
        <p:xfrm>
          <a:off x="681524" y="1057619"/>
          <a:ext cx="7643325" cy="4340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2" name="TextBox 41">
            <a:extLst>
              <a:ext uri="{FF2B5EF4-FFF2-40B4-BE49-F238E27FC236}">
                <a16:creationId xmlns:a16="http://schemas.microsoft.com/office/drawing/2014/main" id="{3D5CB778-3AB5-7034-0C53-455E4D7226BB}"/>
              </a:ext>
            </a:extLst>
          </p:cNvPr>
          <p:cNvSpPr txBox="1"/>
          <p:nvPr/>
        </p:nvSpPr>
        <p:spPr>
          <a:xfrm>
            <a:off x="583351" y="5292549"/>
            <a:ext cx="760348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cs typeface="Arial"/>
              </a:rPr>
              <a:t>Read more in the Child neglect literature review and accompanying resources linked below.</a:t>
            </a:r>
          </a:p>
          <a:p>
            <a:r>
              <a:rPr lang="en-GB" sz="1200" dirty="0">
                <a:cs typeface="Arial"/>
                <a:hlinkClick r:id="rId7"/>
              </a:rPr>
              <a:t>CSPRP Child neglect literature review</a:t>
            </a:r>
          </a:p>
          <a:p>
            <a:r>
              <a:rPr lang="en-GB" sz="1200" dirty="0">
                <a:cs typeface="Arial"/>
                <a:hlinkClick r:id="rId8"/>
              </a:rPr>
              <a:t>CSPRP Child neglect literature review: abridged version</a:t>
            </a:r>
          </a:p>
          <a:p>
            <a:r>
              <a:rPr lang="en-GB" sz="1200" dirty="0">
                <a:cs typeface="Arial"/>
                <a:hlinkClick r:id="rId9"/>
              </a:rPr>
              <a:t>CSPRP Child neglect literature review: Typologies of neglect</a:t>
            </a:r>
          </a:p>
          <a:p>
            <a:r>
              <a:rPr lang="en-GB" sz="1200" dirty="0">
                <a:cs typeface="Arial"/>
                <a:hlinkClick r:id="rId10"/>
              </a:rPr>
              <a:t>CSPRP Child neglect literature review: Neglect across the childhood spectrum</a:t>
            </a:r>
          </a:p>
        </p:txBody>
      </p:sp>
    </p:spTree>
    <p:extLst>
      <p:ext uri="{BB962C8B-B14F-4D97-AF65-F5344CB8AC3E}">
        <p14:creationId xmlns:p14="http://schemas.microsoft.com/office/powerpoint/2010/main" val="2249081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59A4B-7F7D-97E6-73DE-D1CBFE3451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394F52-FB6A-1473-5E3B-858D554A8E7E}"/>
              </a:ext>
            </a:extLst>
          </p:cNvPr>
          <p:cNvSpPr>
            <a:spLocks noGrp="1"/>
          </p:cNvSpPr>
          <p:nvPr>
            <p:ph type="title"/>
          </p:nvPr>
        </p:nvSpPr>
        <p:spPr/>
        <p:txBody>
          <a:bodyPr/>
          <a:lstStyle/>
          <a:p>
            <a:r>
              <a:rPr lang="en-US" dirty="0"/>
              <a:t>Race, ethnicity and culture</a:t>
            </a:r>
            <a:endParaRPr lang="en-GB" dirty="0"/>
          </a:p>
        </p:txBody>
      </p:sp>
      <p:sp>
        <p:nvSpPr>
          <p:cNvPr id="5" name="Date Placeholder 4">
            <a:extLst>
              <a:ext uri="{FF2B5EF4-FFF2-40B4-BE49-F238E27FC236}">
                <a16:creationId xmlns:a16="http://schemas.microsoft.com/office/drawing/2014/main" id="{FDEF8A92-7D93-83B3-5387-F30C2EC400FB}"/>
              </a:ext>
            </a:extLst>
          </p:cNvPr>
          <p:cNvSpPr>
            <a:spLocks noGrp="1"/>
          </p:cNvSpPr>
          <p:nvPr>
            <p:ph type="dt" sz="half" idx="10"/>
          </p:nvPr>
        </p:nvSpPr>
        <p:spPr/>
        <p:txBody>
          <a:bodyPr/>
          <a:lstStyle/>
          <a:p>
            <a:fld id="{4C423736-423C-4761-B0BB-E6DAE014E38F}" type="datetime1">
              <a:rPr lang="en-GB" smtClean="0"/>
              <a:t>11/05/2026</a:t>
            </a:fld>
            <a:endParaRPr lang="en-GB"/>
          </a:p>
        </p:txBody>
      </p:sp>
      <p:sp>
        <p:nvSpPr>
          <p:cNvPr id="6" name="Slide Number Placeholder 5">
            <a:extLst>
              <a:ext uri="{FF2B5EF4-FFF2-40B4-BE49-F238E27FC236}">
                <a16:creationId xmlns:a16="http://schemas.microsoft.com/office/drawing/2014/main" id="{EC79B7E3-E8EA-DDFA-ADD9-542D32CE857A}"/>
              </a:ext>
            </a:extLst>
          </p:cNvPr>
          <p:cNvSpPr>
            <a:spLocks noGrp="1"/>
          </p:cNvSpPr>
          <p:nvPr>
            <p:ph type="sldNum" sz="quarter" idx="12"/>
          </p:nvPr>
        </p:nvSpPr>
        <p:spPr/>
        <p:txBody>
          <a:bodyPr/>
          <a:lstStyle/>
          <a:p>
            <a:fld id="{36CE6FAB-1EBD-4B7C-9F52-D167A0873C56}" type="slidenum">
              <a:rPr lang="en-GB" smtClean="0"/>
              <a:pPr/>
              <a:t>18</a:t>
            </a:fld>
            <a:endParaRPr lang="en-GB"/>
          </a:p>
        </p:txBody>
      </p:sp>
      <p:sp>
        <p:nvSpPr>
          <p:cNvPr id="7" name="Footer Placeholder 3">
            <a:extLst>
              <a:ext uri="{FF2B5EF4-FFF2-40B4-BE49-F238E27FC236}">
                <a16:creationId xmlns:a16="http://schemas.microsoft.com/office/drawing/2014/main" id="{E32233BD-05F3-2812-2C79-224AB43B278A}"/>
              </a:ext>
            </a:extLst>
          </p:cNvPr>
          <p:cNvSpPr>
            <a:spLocks noGrp="1"/>
          </p:cNvSpPr>
          <p:nvPr>
            <p:ph type="ftr" sz="quarter" idx="11"/>
          </p:nvPr>
        </p:nvSpPr>
        <p:spPr>
          <a:xfrm>
            <a:off x="360000" y="6516000"/>
            <a:ext cx="5400000" cy="180000"/>
          </a:xfrm>
        </p:spPr>
        <p:txBody>
          <a:bodyPr/>
          <a:lstStyle/>
          <a:p>
            <a:r>
              <a:rPr lang="en-GB"/>
              <a:t>Identifying and addressing child neglect</a:t>
            </a:r>
          </a:p>
        </p:txBody>
      </p:sp>
      <p:sp>
        <p:nvSpPr>
          <p:cNvPr id="9" name="TextBox 8">
            <a:extLst>
              <a:ext uri="{FF2B5EF4-FFF2-40B4-BE49-F238E27FC236}">
                <a16:creationId xmlns:a16="http://schemas.microsoft.com/office/drawing/2014/main" id="{A11812EC-EC77-A54F-CDE5-69814ED5E341}"/>
              </a:ext>
            </a:extLst>
          </p:cNvPr>
          <p:cNvSpPr txBox="1"/>
          <p:nvPr/>
        </p:nvSpPr>
        <p:spPr>
          <a:xfrm>
            <a:off x="370800" y="1184988"/>
            <a:ext cx="8138718" cy="5909310"/>
          </a:xfrm>
          <a:prstGeom prst="rect">
            <a:avLst/>
          </a:prstGeom>
          <a:noFill/>
        </p:spPr>
        <p:txBody>
          <a:bodyPr wrap="square" rtlCol="0">
            <a:spAutoFit/>
          </a:bodyPr>
          <a:lstStyle/>
          <a:p>
            <a:pPr marL="285750" indent="-285750">
              <a:buFont typeface="Arial" panose="020B0604020202020204" pitchFamily="34" charset="0"/>
              <a:buChar char="•"/>
            </a:pPr>
            <a:r>
              <a:rPr lang="en-GB" dirty="0"/>
              <a:t>Race, ethnicity, culture, and other aspects of identity are often insufficiently considered in child neglect assessments. It is important to reflect on how discrimination, racism, or cultural beliefs might influence parenting or professional responses. </a:t>
            </a:r>
          </a:p>
          <a:p>
            <a:endParaRPr lang="en-GB" dirty="0"/>
          </a:p>
          <a:p>
            <a:pPr marL="285750" indent="-285750">
              <a:buFont typeface="Arial" panose="020B0604020202020204" pitchFamily="34" charset="0"/>
              <a:buChar char="•"/>
            </a:pPr>
            <a:r>
              <a:rPr lang="en-GB" dirty="0"/>
              <a:t>Safeguarding reviews also rarely explore the cultural context of parenting or the impact of discrimination on family wellbeing. This gap contributes to a lack of trust between families and practitioners, and to missed opportunities for early support.</a:t>
            </a:r>
          </a:p>
          <a:p>
            <a:endParaRPr lang="en-GB" dirty="0"/>
          </a:p>
          <a:p>
            <a:pPr marL="285750" indent="-285750">
              <a:buFont typeface="Arial" panose="020B0604020202020204" pitchFamily="34" charset="0"/>
              <a:buChar char="•"/>
            </a:pPr>
            <a:r>
              <a:rPr lang="en-GB" dirty="0"/>
              <a:t>To address these issues, safeguarding practice must be inclusive, culturally competent, and tailored to each child’s lived experience. This includes:</a:t>
            </a:r>
          </a:p>
          <a:p>
            <a:pPr marL="742950" lvl="1" indent="-285750">
              <a:buFont typeface="Arial" panose="020B0604020202020204" pitchFamily="34" charset="0"/>
              <a:buChar char="•"/>
            </a:pPr>
            <a:r>
              <a:rPr lang="en-GB" dirty="0"/>
              <a:t>Using tools that support equity and are culturally and contextually responsive.</a:t>
            </a:r>
          </a:p>
          <a:p>
            <a:pPr marL="742950" lvl="1" indent="-285750">
              <a:buFont typeface="Arial" panose="020B0604020202020204" pitchFamily="34" charset="0"/>
              <a:buChar char="•"/>
            </a:pPr>
            <a:r>
              <a:rPr lang="en-GB" dirty="0"/>
              <a:t>Ensuring safeguarding review panels and teams reflect the communities they serve.</a:t>
            </a:r>
          </a:p>
          <a:p>
            <a:pPr marL="742950" lvl="1" indent="-285750">
              <a:buFont typeface="Arial" panose="020B0604020202020204" pitchFamily="34" charset="0"/>
              <a:buChar char="•"/>
            </a:pPr>
            <a:r>
              <a:rPr lang="en-GB" dirty="0"/>
              <a:t>Embedding equity, equality, diversity and inclusion (EEDI) principles in all aspects of safeguarding—from referral to review.</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194914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5AA2B-A5ED-7C25-2A51-6D77F3929B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1376BE-1108-3BA4-82E6-82EA3FFD03EA}"/>
              </a:ext>
            </a:extLst>
          </p:cNvPr>
          <p:cNvSpPr>
            <a:spLocks noGrp="1"/>
          </p:cNvSpPr>
          <p:nvPr>
            <p:ph type="title"/>
          </p:nvPr>
        </p:nvSpPr>
        <p:spPr/>
        <p:txBody>
          <a:bodyPr/>
          <a:lstStyle/>
          <a:p>
            <a:r>
              <a:rPr lang="en-US" dirty="0"/>
              <a:t>Children with disabilities</a:t>
            </a:r>
            <a:endParaRPr lang="en-GB" dirty="0"/>
          </a:p>
        </p:txBody>
      </p:sp>
      <p:sp>
        <p:nvSpPr>
          <p:cNvPr id="5" name="Date Placeholder 4">
            <a:extLst>
              <a:ext uri="{FF2B5EF4-FFF2-40B4-BE49-F238E27FC236}">
                <a16:creationId xmlns:a16="http://schemas.microsoft.com/office/drawing/2014/main" id="{85133828-BF93-5C76-8389-EF4E180CA6DC}"/>
              </a:ext>
            </a:extLst>
          </p:cNvPr>
          <p:cNvSpPr>
            <a:spLocks noGrp="1"/>
          </p:cNvSpPr>
          <p:nvPr>
            <p:ph type="dt" sz="half" idx="10"/>
          </p:nvPr>
        </p:nvSpPr>
        <p:spPr/>
        <p:txBody>
          <a:bodyPr/>
          <a:lstStyle/>
          <a:p>
            <a:fld id="{52E7583D-C8FB-45D0-8F2D-8C70BAC65341}" type="datetime1">
              <a:rPr lang="en-GB" smtClean="0"/>
              <a:t>11/05/2026</a:t>
            </a:fld>
            <a:endParaRPr lang="en-GB"/>
          </a:p>
        </p:txBody>
      </p:sp>
      <p:sp>
        <p:nvSpPr>
          <p:cNvPr id="6" name="Slide Number Placeholder 5">
            <a:extLst>
              <a:ext uri="{FF2B5EF4-FFF2-40B4-BE49-F238E27FC236}">
                <a16:creationId xmlns:a16="http://schemas.microsoft.com/office/drawing/2014/main" id="{16EA6271-B2E6-7B0F-02A3-9391D3033161}"/>
              </a:ext>
            </a:extLst>
          </p:cNvPr>
          <p:cNvSpPr>
            <a:spLocks noGrp="1"/>
          </p:cNvSpPr>
          <p:nvPr>
            <p:ph type="sldNum" sz="quarter" idx="12"/>
          </p:nvPr>
        </p:nvSpPr>
        <p:spPr/>
        <p:txBody>
          <a:bodyPr/>
          <a:lstStyle/>
          <a:p>
            <a:fld id="{36CE6FAB-1EBD-4B7C-9F52-D167A0873C56}" type="slidenum">
              <a:rPr lang="en-GB" smtClean="0"/>
              <a:pPr/>
              <a:t>19</a:t>
            </a:fld>
            <a:endParaRPr lang="en-GB"/>
          </a:p>
        </p:txBody>
      </p:sp>
      <p:sp>
        <p:nvSpPr>
          <p:cNvPr id="7" name="Footer Placeholder 3">
            <a:extLst>
              <a:ext uri="{FF2B5EF4-FFF2-40B4-BE49-F238E27FC236}">
                <a16:creationId xmlns:a16="http://schemas.microsoft.com/office/drawing/2014/main" id="{1E2CB7EA-0185-4638-BA32-B90EB6B7FE74}"/>
              </a:ext>
            </a:extLst>
          </p:cNvPr>
          <p:cNvSpPr>
            <a:spLocks noGrp="1"/>
          </p:cNvSpPr>
          <p:nvPr>
            <p:ph type="ftr" sz="quarter" idx="11"/>
          </p:nvPr>
        </p:nvSpPr>
        <p:spPr>
          <a:xfrm>
            <a:off x="360000" y="6516000"/>
            <a:ext cx="5400000" cy="180000"/>
          </a:xfrm>
        </p:spPr>
        <p:txBody>
          <a:bodyPr/>
          <a:lstStyle/>
          <a:p>
            <a:r>
              <a:rPr lang="en-GB"/>
              <a:t>Identifying and addressing child neglect</a:t>
            </a:r>
          </a:p>
        </p:txBody>
      </p:sp>
      <p:sp>
        <p:nvSpPr>
          <p:cNvPr id="9" name="TextBox 8">
            <a:extLst>
              <a:ext uri="{FF2B5EF4-FFF2-40B4-BE49-F238E27FC236}">
                <a16:creationId xmlns:a16="http://schemas.microsoft.com/office/drawing/2014/main" id="{282EC983-D495-075B-7F6C-C4101EA5FB8C}"/>
              </a:ext>
            </a:extLst>
          </p:cNvPr>
          <p:cNvSpPr txBox="1"/>
          <p:nvPr/>
        </p:nvSpPr>
        <p:spPr>
          <a:xfrm>
            <a:off x="370800" y="1184988"/>
            <a:ext cx="8138718" cy="4524315"/>
          </a:xfrm>
          <a:prstGeom prst="rect">
            <a:avLst/>
          </a:prstGeom>
          <a:noFill/>
        </p:spPr>
        <p:txBody>
          <a:bodyPr wrap="square" rtlCol="0">
            <a:spAutoFit/>
          </a:bodyPr>
          <a:lstStyle/>
          <a:p>
            <a:pPr marL="285750" indent="-285750">
              <a:buFont typeface="Arial" panose="020B0604020202020204" pitchFamily="34" charset="0"/>
              <a:buChar char="•"/>
            </a:pPr>
            <a:r>
              <a:rPr lang="en-GB" dirty="0"/>
              <a:t>Children with disabilities may experience neglect in ways that are less visible or harder to articulate—such as not being brought to medical appointments, lack of stimulation, or inadequate communication support.</a:t>
            </a:r>
          </a:p>
          <a:p>
            <a:endParaRPr lang="en-GB" dirty="0"/>
          </a:p>
          <a:p>
            <a:pPr marL="285750" indent="-285750">
              <a:buFont typeface="Arial" panose="020B0604020202020204" pitchFamily="34" charset="0"/>
              <a:buChar char="•"/>
            </a:pPr>
            <a:r>
              <a:rPr lang="en-GB" dirty="0"/>
              <a:t>Practitioners report uncertainty in assessing neglect where disability intersects with parental stress or systemic barriers to care. Similarly, children with SEN may be perceived as “difficult” or “challenging,” leading to behavioural concerns being prioritised over unmet emotional or developmental needs. </a:t>
            </a:r>
          </a:p>
          <a:p>
            <a:endParaRPr lang="en-GB" dirty="0"/>
          </a:p>
          <a:p>
            <a:pPr marL="285750" indent="-285750">
              <a:buFont typeface="Arial" panose="020B0604020202020204" pitchFamily="34" charset="0"/>
              <a:buChar char="•"/>
            </a:pPr>
            <a:r>
              <a:rPr lang="en-GB" dirty="0"/>
              <a:t>Children with disabilities often need higher parental input and resources to achieve their potential because their needs are different and or higher. There have been situations where families have been recognised for “good enough” parenting except for the child with disability because they had greater needs than the parents could provide.</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044977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F3CC1-CD6D-86C0-45A9-FCDBE2CAF5BA}"/>
              </a:ext>
            </a:extLst>
          </p:cNvPr>
          <p:cNvSpPr>
            <a:spLocks noGrp="1"/>
          </p:cNvSpPr>
          <p:nvPr>
            <p:ph type="title"/>
          </p:nvPr>
        </p:nvSpPr>
        <p:spPr>
          <a:xfrm>
            <a:off x="360000" y="558547"/>
            <a:ext cx="8301600" cy="2335124"/>
          </a:xfrm>
        </p:spPr>
        <p:txBody>
          <a:bodyPr>
            <a:normAutofit/>
          </a:bodyPr>
          <a:lstStyle/>
          <a:p>
            <a:pPr algn="ctr"/>
            <a:r>
              <a:rPr lang="en-GB" sz="4000" dirty="0"/>
              <a:t>“Why did it take so long </a:t>
            </a:r>
            <a:br>
              <a:rPr lang="en-GB" sz="4000" dirty="0"/>
            </a:br>
            <a:r>
              <a:rPr lang="en-GB" sz="4000" dirty="0"/>
              <a:t>to respond?”</a:t>
            </a:r>
          </a:p>
        </p:txBody>
      </p:sp>
      <p:sp>
        <p:nvSpPr>
          <p:cNvPr id="3" name="Content Placeholder 2">
            <a:extLst>
              <a:ext uri="{FF2B5EF4-FFF2-40B4-BE49-F238E27FC236}">
                <a16:creationId xmlns:a16="http://schemas.microsoft.com/office/drawing/2014/main" id="{50DF39B4-B9B2-E357-2965-F675DC120A0C}"/>
              </a:ext>
            </a:extLst>
          </p:cNvPr>
          <p:cNvSpPr>
            <a:spLocks noGrp="1"/>
          </p:cNvSpPr>
          <p:nvPr>
            <p:ph idx="1"/>
          </p:nvPr>
        </p:nvSpPr>
        <p:spPr>
          <a:xfrm>
            <a:off x="370798" y="2650602"/>
            <a:ext cx="8402400" cy="3464735"/>
          </a:xfrm>
        </p:spPr>
        <p:txBody>
          <a:bodyPr>
            <a:normAutofit/>
          </a:bodyPr>
          <a:lstStyle/>
          <a:p>
            <a:r>
              <a:rPr lang="en-GB" dirty="0"/>
              <a:t>This presentation is aimed at multi-agency child safeguarding practitioners to encourage reflection about protecting children from neglect. It contains learning from serious child safeguarding incidents analysed by the Child Safeguarding Practice Review Panel.</a:t>
            </a:r>
          </a:p>
          <a:p>
            <a:r>
              <a:rPr lang="en-GB" dirty="0"/>
              <a:t>The quote above from a Local Child Safeguarding Practice Review reminds us of the urgent question: why, when the signs are so often visible, does it still take so long to respond to neglect?</a:t>
            </a:r>
          </a:p>
          <a:p>
            <a:r>
              <a:rPr lang="en-GB" dirty="0"/>
              <a:t>To start with: challenge yourself, reflect, and ask,                         </a:t>
            </a:r>
          </a:p>
          <a:p>
            <a:r>
              <a:rPr lang="en-GB" b="1" dirty="0"/>
              <a:t>“Am I confident in identifying the early signs of neglect, especially when they fall below statutory thresholds?”</a:t>
            </a:r>
          </a:p>
        </p:txBody>
      </p:sp>
      <p:sp>
        <p:nvSpPr>
          <p:cNvPr id="4" name="Footer Placeholder 3">
            <a:extLst>
              <a:ext uri="{FF2B5EF4-FFF2-40B4-BE49-F238E27FC236}">
                <a16:creationId xmlns:a16="http://schemas.microsoft.com/office/drawing/2014/main" id="{62A8DDF6-734A-C6A1-D1A7-E4BEB1A15825}"/>
              </a:ext>
            </a:extLst>
          </p:cNvPr>
          <p:cNvSpPr>
            <a:spLocks noGrp="1"/>
          </p:cNvSpPr>
          <p:nvPr>
            <p:ph type="ftr" sz="quarter" idx="11"/>
          </p:nvPr>
        </p:nvSpPr>
        <p:spPr/>
        <p:txBody>
          <a:bodyPr/>
          <a:lstStyle/>
          <a:p>
            <a:r>
              <a:rPr lang="en-GB"/>
              <a:t>Identifying and addressing child neglect</a:t>
            </a:r>
            <a:endParaRPr lang="en-GB" dirty="0"/>
          </a:p>
        </p:txBody>
      </p:sp>
      <p:sp>
        <p:nvSpPr>
          <p:cNvPr id="5" name="Date Placeholder 4">
            <a:extLst>
              <a:ext uri="{FF2B5EF4-FFF2-40B4-BE49-F238E27FC236}">
                <a16:creationId xmlns:a16="http://schemas.microsoft.com/office/drawing/2014/main" id="{495F3901-25CF-63AE-4EAF-4D406F58DE60}"/>
              </a:ext>
            </a:extLst>
          </p:cNvPr>
          <p:cNvSpPr>
            <a:spLocks noGrp="1"/>
          </p:cNvSpPr>
          <p:nvPr>
            <p:ph type="dt" sz="half" idx="10"/>
          </p:nvPr>
        </p:nvSpPr>
        <p:spPr/>
        <p:txBody>
          <a:bodyPr/>
          <a:lstStyle/>
          <a:p>
            <a:fld id="{5A012C17-2119-4CD7-B7F6-FD83349C56C0}" type="datetime1">
              <a:rPr lang="en-GB" smtClean="0"/>
              <a:t>11/05/2026</a:t>
            </a:fld>
            <a:endParaRPr lang="en-GB" dirty="0"/>
          </a:p>
        </p:txBody>
      </p:sp>
      <p:sp>
        <p:nvSpPr>
          <p:cNvPr id="6" name="Slide Number Placeholder 5">
            <a:extLst>
              <a:ext uri="{FF2B5EF4-FFF2-40B4-BE49-F238E27FC236}">
                <a16:creationId xmlns:a16="http://schemas.microsoft.com/office/drawing/2014/main" id="{D0C1EC7A-59AF-B3F8-08CF-F186F235633C}"/>
              </a:ext>
            </a:extLst>
          </p:cNvPr>
          <p:cNvSpPr>
            <a:spLocks noGrp="1"/>
          </p:cNvSpPr>
          <p:nvPr>
            <p:ph type="sldNum" sz="quarter" idx="12"/>
          </p:nvPr>
        </p:nvSpPr>
        <p:spPr/>
        <p:txBody>
          <a:bodyPr/>
          <a:lstStyle/>
          <a:p>
            <a:fld id="{36CE6FAB-1EBD-4B7C-9F52-D167A0873C56}" type="slidenum">
              <a:rPr lang="en-GB" smtClean="0"/>
              <a:pPr/>
              <a:t>2</a:t>
            </a:fld>
            <a:endParaRPr lang="en-GB" dirty="0"/>
          </a:p>
        </p:txBody>
      </p:sp>
    </p:spTree>
    <p:extLst>
      <p:ext uri="{BB962C8B-B14F-4D97-AF65-F5344CB8AC3E}">
        <p14:creationId xmlns:p14="http://schemas.microsoft.com/office/powerpoint/2010/main" val="719254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F71C8-505D-3552-0CE1-DEDE733C3F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B95B08-454F-BB9C-FAB8-ADE8B603085E}"/>
              </a:ext>
            </a:extLst>
          </p:cNvPr>
          <p:cNvSpPr>
            <a:spLocks noGrp="1"/>
          </p:cNvSpPr>
          <p:nvPr>
            <p:ph type="title"/>
          </p:nvPr>
        </p:nvSpPr>
        <p:spPr/>
        <p:txBody>
          <a:bodyPr/>
          <a:lstStyle/>
          <a:p>
            <a:r>
              <a:rPr lang="en-GB" dirty="0"/>
              <a:t>Case example</a:t>
            </a:r>
          </a:p>
        </p:txBody>
      </p:sp>
      <p:sp>
        <p:nvSpPr>
          <p:cNvPr id="5" name="Date Placeholder 4">
            <a:extLst>
              <a:ext uri="{FF2B5EF4-FFF2-40B4-BE49-F238E27FC236}">
                <a16:creationId xmlns:a16="http://schemas.microsoft.com/office/drawing/2014/main" id="{5C2951C9-7590-CF30-2672-F2DEAD28FAFB}"/>
              </a:ext>
            </a:extLst>
          </p:cNvPr>
          <p:cNvSpPr>
            <a:spLocks noGrp="1"/>
          </p:cNvSpPr>
          <p:nvPr>
            <p:ph type="dt" sz="half" idx="10"/>
          </p:nvPr>
        </p:nvSpPr>
        <p:spPr/>
        <p:txBody>
          <a:bodyPr/>
          <a:lstStyle/>
          <a:p>
            <a:fld id="{51046AE9-5124-4AD1-84BE-CD80C8BC69A4}" type="datetime1">
              <a:rPr lang="en-GB" smtClean="0"/>
              <a:t>11/05/2026</a:t>
            </a:fld>
            <a:endParaRPr lang="en-GB"/>
          </a:p>
        </p:txBody>
      </p:sp>
      <p:sp>
        <p:nvSpPr>
          <p:cNvPr id="6" name="Slide Number Placeholder 5">
            <a:extLst>
              <a:ext uri="{FF2B5EF4-FFF2-40B4-BE49-F238E27FC236}">
                <a16:creationId xmlns:a16="http://schemas.microsoft.com/office/drawing/2014/main" id="{99218608-5B53-613A-17EE-851664144954}"/>
              </a:ext>
            </a:extLst>
          </p:cNvPr>
          <p:cNvSpPr>
            <a:spLocks noGrp="1"/>
          </p:cNvSpPr>
          <p:nvPr>
            <p:ph type="sldNum" sz="quarter" idx="12"/>
          </p:nvPr>
        </p:nvSpPr>
        <p:spPr/>
        <p:txBody>
          <a:bodyPr/>
          <a:lstStyle/>
          <a:p>
            <a:fld id="{36CE6FAB-1EBD-4B7C-9F52-D167A0873C56}" type="slidenum">
              <a:rPr lang="en-GB" smtClean="0"/>
              <a:pPr/>
              <a:t>20</a:t>
            </a:fld>
            <a:endParaRPr lang="en-GB"/>
          </a:p>
        </p:txBody>
      </p:sp>
      <p:sp>
        <p:nvSpPr>
          <p:cNvPr id="7" name="Footer Placeholder 3">
            <a:extLst>
              <a:ext uri="{FF2B5EF4-FFF2-40B4-BE49-F238E27FC236}">
                <a16:creationId xmlns:a16="http://schemas.microsoft.com/office/drawing/2014/main" id="{1B09F250-946E-9CAB-42CE-DD5A4B82F60E}"/>
              </a:ext>
            </a:extLst>
          </p:cNvPr>
          <p:cNvSpPr>
            <a:spLocks noGrp="1"/>
          </p:cNvSpPr>
          <p:nvPr>
            <p:ph type="ftr" sz="quarter" idx="11"/>
          </p:nvPr>
        </p:nvSpPr>
        <p:spPr>
          <a:xfrm>
            <a:off x="360000" y="6516000"/>
            <a:ext cx="5400000" cy="180000"/>
          </a:xfrm>
        </p:spPr>
        <p:txBody>
          <a:bodyPr/>
          <a:lstStyle/>
          <a:p>
            <a:r>
              <a:rPr lang="en-GB"/>
              <a:t>Identifying and addressing child neglect</a:t>
            </a:r>
            <a:endParaRPr lang="en-GB" dirty="0"/>
          </a:p>
        </p:txBody>
      </p:sp>
      <p:sp>
        <p:nvSpPr>
          <p:cNvPr id="9" name="TextBox 8">
            <a:extLst>
              <a:ext uri="{FF2B5EF4-FFF2-40B4-BE49-F238E27FC236}">
                <a16:creationId xmlns:a16="http://schemas.microsoft.com/office/drawing/2014/main" id="{21E2A3E3-3F1C-62B4-FF00-43877D3C6940}"/>
              </a:ext>
            </a:extLst>
          </p:cNvPr>
          <p:cNvSpPr txBox="1"/>
          <p:nvPr/>
        </p:nvSpPr>
        <p:spPr>
          <a:xfrm>
            <a:off x="370800" y="1465455"/>
            <a:ext cx="8210938" cy="5293757"/>
          </a:xfrm>
          <a:prstGeom prst="rect">
            <a:avLst/>
          </a:prstGeom>
          <a:noFill/>
        </p:spPr>
        <p:txBody>
          <a:bodyPr wrap="square" rtlCol="0">
            <a:spAutoFit/>
          </a:bodyPr>
          <a:lstStyle/>
          <a:p>
            <a:r>
              <a:rPr lang="en-GB" sz="1400" dirty="0"/>
              <a:t>Four White British siblings aged between 11 and 17, were removed from the family home following concerns about the severe and inhumane conditions of the home. </a:t>
            </a:r>
          </a:p>
          <a:p>
            <a:pPr marL="285750" indent="-285750">
              <a:buFont typeface="Arial" panose="020B0604020202020204" pitchFamily="34" charset="0"/>
              <a:buChar char="•"/>
            </a:pPr>
            <a:r>
              <a:rPr lang="en-GB" sz="1400" dirty="0"/>
              <a:t>One child was found by police wandering in public, not fully dressed.</a:t>
            </a:r>
          </a:p>
          <a:p>
            <a:pPr marL="285750" indent="-285750">
              <a:buFont typeface="Arial" panose="020B0604020202020204" pitchFamily="34" charset="0"/>
              <a:buChar char="•"/>
            </a:pPr>
            <a:r>
              <a:rPr lang="en-GB" sz="1400" dirty="0"/>
              <a:t>A shared bedroom was described as having mess everywhere, no bed linen and the bed clearly infested with bed bugs and blood splatters on the walls.</a:t>
            </a:r>
          </a:p>
          <a:p>
            <a:pPr marL="285750" indent="-285750">
              <a:buFont typeface="Arial" panose="020B0604020202020204" pitchFamily="34" charset="0"/>
              <a:buChar char="•"/>
            </a:pPr>
            <a:r>
              <a:rPr lang="en-GB" sz="1400" dirty="0"/>
              <a:t>One child slept on the floor on a mattress hidden underneath mess covering the floor. </a:t>
            </a:r>
          </a:p>
          <a:p>
            <a:pPr marL="285750" indent="-285750">
              <a:buFont typeface="Arial" panose="020B0604020202020204" pitchFamily="34" charset="0"/>
              <a:buChar char="•"/>
            </a:pPr>
            <a:r>
              <a:rPr lang="en-GB" sz="1400" dirty="0"/>
              <a:t>Two siblings experienced periods of being home educated. </a:t>
            </a:r>
          </a:p>
          <a:p>
            <a:endParaRPr lang="en-GB" sz="1400" dirty="0"/>
          </a:p>
          <a:p>
            <a:endParaRPr lang="en-GB" sz="1400" dirty="0"/>
          </a:p>
          <a:p>
            <a:r>
              <a:rPr lang="en-GB" sz="1400" b="1" dirty="0"/>
              <a:t>Practice issues:</a:t>
            </a:r>
          </a:p>
          <a:p>
            <a:pPr marL="285750" indent="-285750">
              <a:buFont typeface="Arial" panose="020B0604020202020204" pitchFamily="34" charset="0"/>
              <a:buChar char="•"/>
            </a:pPr>
            <a:r>
              <a:rPr lang="en-GB" sz="1400" dirty="0"/>
              <a:t>Evidence of the children’s neglect had come to light on a number of occasions but had not been triangulated.</a:t>
            </a:r>
          </a:p>
          <a:p>
            <a:pPr marL="285750" indent="-285750">
              <a:buFont typeface="Arial" panose="020B0604020202020204" pitchFamily="34" charset="0"/>
              <a:buChar char="•"/>
            </a:pPr>
            <a:r>
              <a:rPr lang="en-GB" sz="1400" dirty="0"/>
              <a:t>Practitioners had not recognised repeated behaviours such as stealing food as symptoms of neglect.</a:t>
            </a:r>
          </a:p>
          <a:p>
            <a:pPr marL="285750" indent="-285750">
              <a:buFont typeface="Arial" panose="020B0604020202020204" pitchFamily="34" charset="0"/>
              <a:buChar char="•"/>
            </a:pPr>
            <a:r>
              <a:rPr lang="en-GB" sz="1400" dirty="0"/>
              <a:t>Evidence of limited multi-agency information sharing where professionals did not exchange information or seek missing information. </a:t>
            </a:r>
          </a:p>
          <a:p>
            <a:pPr marL="285750" indent="-285750">
              <a:buFont typeface="Arial" panose="020B0604020202020204" pitchFamily="34" charset="0"/>
              <a:buChar char="•"/>
            </a:pPr>
            <a:r>
              <a:rPr lang="en-GB" sz="1400" dirty="0"/>
              <a:t>Whilst the children were seen by professionals, they were not always seen alone.</a:t>
            </a:r>
          </a:p>
          <a:p>
            <a:pPr marL="285750" indent="-285750">
              <a:buFont typeface="Arial" panose="020B0604020202020204" pitchFamily="34" charset="0"/>
              <a:buChar char="•"/>
            </a:pPr>
            <a:r>
              <a:rPr lang="en-GB" sz="1400" dirty="0"/>
              <a:t>Professionals did not “see” what the children were telling them through their behaviours, physical appearance or interrogate inconsistencies in the parents’ narrative.</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838377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D8E70-B770-07B5-BA7E-215381BC26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B153A1-0A95-2F69-343B-173DE573CA22}"/>
              </a:ext>
            </a:extLst>
          </p:cNvPr>
          <p:cNvSpPr>
            <a:spLocks noGrp="1"/>
          </p:cNvSpPr>
          <p:nvPr>
            <p:ph type="title"/>
          </p:nvPr>
        </p:nvSpPr>
        <p:spPr/>
        <p:txBody>
          <a:bodyPr/>
          <a:lstStyle/>
          <a:p>
            <a:r>
              <a:rPr lang="en-GB" dirty="0"/>
              <a:t>Reflection</a:t>
            </a:r>
          </a:p>
        </p:txBody>
      </p:sp>
      <p:sp>
        <p:nvSpPr>
          <p:cNvPr id="5" name="Date Placeholder 4">
            <a:extLst>
              <a:ext uri="{FF2B5EF4-FFF2-40B4-BE49-F238E27FC236}">
                <a16:creationId xmlns:a16="http://schemas.microsoft.com/office/drawing/2014/main" id="{223CA34E-B233-61C4-4E7C-C4FEC734D5EC}"/>
              </a:ext>
            </a:extLst>
          </p:cNvPr>
          <p:cNvSpPr>
            <a:spLocks noGrp="1"/>
          </p:cNvSpPr>
          <p:nvPr>
            <p:ph type="dt" sz="half" idx="10"/>
          </p:nvPr>
        </p:nvSpPr>
        <p:spPr/>
        <p:txBody>
          <a:bodyPr/>
          <a:lstStyle/>
          <a:p>
            <a:fld id="{CEA0D8EE-97AF-4C74-95A7-59E3E5D32006}" type="datetime1">
              <a:rPr lang="en-GB" smtClean="0"/>
              <a:t>11/05/2026</a:t>
            </a:fld>
            <a:endParaRPr lang="en-GB"/>
          </a:p>
        </p:txBody>
      </p:sp>
      <p:sp>
        <p:nvSpPr>
          <p:cNvPr id="6" name="Slide Number Placeholder 5">
            <a:extLst>
              <a:ext uri="{FF2B5EF4-FFF2-40B4-BE49-F238E27FC236}">
                <a16:creationId xmlns:a16="http://schemas.microsoft.com/office/drawing/2014/main" id="{E1F09553-8F03-8FD4-D17A-C3D4B0836A39}"/>
              </a:ext>
            </a:extLst>
          </p:cNvPr>
          <p:cNvSpPr>
            <a:spLocks noGrp="1"/>
          </p:cNvSpPr>
          <p:nvPr>
            <p:ph type="sldNum" sz="quarter" idx="12"/>
          </p:nvPr>
        </p:nvSpPr>
        <p:spPr/>
        <p:txBody>
          <a:bodyPr/>
          <a:lstStyle/>
          <a:p>
            <a:fld id="{36CE6FAB-1EBD-4B7C-9F52-D167A0873C56}" type="slidenum">
              <a:rPr lang="en-GB" smtClean="0"/>
              <a:pPr/>
              <a:t>21</a:t>
            </a:fld>
            <a:endParaRPr lang="en-GB"/>
          </a:p>
        </p:txBody>
      </p:sp>
      <p:sp>
        <p:nvSpPr>
          <p:cNvPr id="7" name="Footer Placeholder 3">
            <a:extLst>
              <a:ext uri="{FF2B5EF4-FFF2-40B4-BE49-F238E27FC236}">
                <a16:creationId xmlns:a16="http://schemas.microsoft.com/office/drawing/2014/main" id="{50D70C87-A483-37B1-0D2C-2EF6D7DB64BC}"/>
              </a:ext>
            </a:extLst>
          </p:cNvPr>
          <p:cNvSpPr>
            <a:spLocks noGrp="1"/>
          </p:cNvSpPr>
          <p:nvPr>
            <p:ph type="ftr" sz="quarter" idx="11"/>
          </p:nvPr>
        </p:nvSpPr>
        <p:spPr>
          <a:xfrm>
            <a:off x="360000" y="6516000"/>
            <a:ext cx="5400000" cy="180000"/>
          </a:xfrm>
        </p:spPr>
        <p:txBody>
          <a:bodyPr/>
          <a:lstStyle/>
          <a:p>
            <a:r>
              <a:rPr lang="en-GB"/>
              <a:t>Identifying and addressing child neglect</a:t>
            </a:r>
            <a:endParaRPr lang="en-GB" dirty="0"/>
          </a:p>
        </p:txBody>
      </p:sp>
      <p:sp>
        <p:nvSpPr>
          <p:cNvPr id="9" name="TextBox 8">
            <a:extLst>
              <a:ext uri="{FF2B5EF4-FFF2-40B4-BE49-F238E27FC236}">
                <a16:creationId xmlns:a16="http://schemas.microsoft.com/office/drawing/2014/main" id="{63836AA5-C1C0-7C25-391A-2D1D6A06BEFD}"/>
              </a:ext>
            </a:extLst>
          </p:cNvPr>
          <p:cNvSpPr txBox="1"/>
          <p:nvPr/>
        </p:nvSpPr>
        <p:spPr>
          <a:xfrm>
            <a:off x="370800" y="1707502"/>
            <a:ext cx="8210938" cy="4801314"/>
          </a:xfrm>
          <a:prstGeom prst="rect">
            <a:avLst/>
          </a:prstGeom>
          <a:noFill/>
        </p:spPr>
        <p:txBody>
          <a:bodyPr wrap="square" lIns="91440" tIns="45720" rIns="91440" bIns="45720" rtlCol="0" anchor="t">
            <a:spAutoFit/>
          </a:bodyPr>
          <a:lstStyle/>
          <a:p>
            <a:r>
              <a:rPr lang="en-GB" b="1" dirty="0"/>
              <a:t>Case example:</a:t>
            </a:r>
          </a:p>
          <a:p>
            <a:r>
              <a:rPr lang="en-GB" dirty="0"/>
              <a:t>How could the children’s voices have been sought in assessments?</a:t>
            </a:r>
          </a:p>
          <a:p>
            <a:endParaRPr lang="en-GB" dirty="0"/>
          </a:p>
          <a:p>
            <a:r>
              <a:rPr lang="en-GB" dirty="0"/>
              <a:t>If you were involved in a similar case, what would ‘good’ look like according to your local processes and procedures?</a:t>
            </a:r>
          </a:p>
          <a:p>
            <a:endParaRPr lang="en-GB" dirty="0"/>
          </a:p>
          <a:p>
            <a:endParaRPr lang="en-GB" dirty="0"/>
          </a:p>
          <a:p>
            <a:r>
              <a:rPr lang="en-GB" b="1" dirty="0"/>
              <a:t>Reflective questions:</a:t>
            </a:r>
          </a:p>
          <a:p>
            <a:endParaRPr lang="en-GB" b="1" dirty="0"/>
          </a:p>
          <a:p>
            <a:r>
              <a:rPr lang="en-GB" dirty="0"/>
              <a:t>How do I ensure the child’s voice and lived experience are central in my assessments and interventions?</a:t>
            </a:r>
          </a:p>
          <a:p>
            <a:endParaRPr lang="en-GB" dirty="0"/>
          </a:p>
          <a:p>
            <a:r>
              <a:rPr lang="en-GB" dirty="0"/>
              <a:t>When was the last time I reflected on how neglect might feel from the child’s perspective? </a:t>
            </a:r>
          </a:p>
          <a:p>
            <a:endParaRPr lang="en-GB" dirty="0"/>
          </a:p>
          <a:p>
            <a:r>
              <a:rPr lang="en-GB" dirty="0"/>
              <a:t>How well do I understand how neglect may impact children of different ages? </a:t>
            </a:r>
          </a:p>
          <a:p>
            <a:r>
              <a:rPr lang="en-GB" b="1" dirty="0"/>
              <a:t> </a:t>
            </a:r>
            <a:endParaRPr lang="en-GB" dirty="0"/>
          </a:p>
        </p:txBody>
      </p:sp>
      <p:sp>
        <p:nvSpPr>
          <p:cNvPr id="3" name="TextBox 2">
            <a:extLst>
              <a:ext uri="{FF2B5EF4-FFF2-40B4-BE49-F238E27FC236}">
                <a16:creationId xmlns:a16="http://schemas.microsoft.com/office/drawing/2014/main" id="{B39496CD-0469-DA3C-2C38-E592696D5EC3}"/>
              </a:ext>
            </a:extLst>
          </p:cNvPr>
          <p:cNvSpPr txBox="1"/>
          <p:nvPr/>
        </p:nvSpPr>
        <p:spPr>
          <a:xfrm>
            <a:off x="360000" y="917338"/>
            <a:ext cx="8147392" cy="369332"/>
          </a:xfrm>
          <a:prstGeom prst="rect">
            <a:avLst/>
          </a:prstGeom>
          <a:noFill/>
        </p:spPr>
        <p:txBody>
          <a:bodyPr wrap="square">
            <a:spAutoFit/>
          </a:bodyPr>
          <a:lstStyle/>
          <a:p>
            <a:r>
              <a:rPr lang="en-GB" dirty="0"/>
              <a:t>Use these prompts to reflect individually or discuss together in your teams.</a:t>
            </a:r>
          </a:p>
        </p:txBody>
      </p:sp>
    </p:spTree>
    <p:extLst>
      <p:ext uri="{BB962C8B-B14F-4D97-AF65-F5344CB8AC3E}">
        <p14:creationId xmlns:p14="http://schemas.microsoft.com/office/powerpoint/2010/main" val="2092823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56312-AF93-5D5B-D191-5E45ACC2D0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109559-E08D-80D7-A749-8240418FBBFE}"/>
              </a:ext>
            </a:extLst>
          </p:cNvPr>
          <p:cNvSpPr>
            <a:spLocks noGrp="1"/>
          </p:cNvSpPr>
          <p:nvPr>
            <p:ph type="title"/>
          </p:nvPr>
        </p:nvSpPr>
        <p:spPr>
          <a:xfrm>
            <a:off x="360000" y="1799999"/>
            <a:ext cx="5760000" cy="1882539"/>
          </a:xfrm>
        </p:spPr>
        <p:txBody>
          <a:bodyPr>
            <a:normAutofit/>
          </a:bodyPr>
          <a:lstStyle/>
          <a:p>
            <a:r>
              <a:rPr lang="en-US" dirty="0"/>
              <a:t>Multi-agency working</a:t>
            </a:r>
            <a:endParaRPr lang="en-GB" dirty="0"/>
          </a:p>
        </p:txBody>
      </p:sp>
    </p:spTree>
    <p:extLst>
      <p:ext uri="{BB962C8B-B14F-4D97-AF65-F5344CB8AC3E}">
        <p14:creationId xmlns:p14="http://schemas.microsoft.com/office/powerpoint/2010/main" val="3512286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CA675-59DF-E6E4-A5F6-0CC172DB80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64B4B1-6FBF-6361-7B76-7AAAAAF26C82}"/>
              </a:ext>
            </a:extLst>
          </p:cNvPr>
          <p:cNvSpPr>
            <a:spLocks noGrp="1"/>
          </p:cNvSpPr>
          <p:nvPr>
            <p:ph type="title"/>
          </p:nvPr>
        </p:nvSpPr>
        <p:spPr/>
        <p:txBody>
          <a:bodyPr/>
          <a:lstStyle/>
          <a:p>
            <a:r>
              <a:rPr lang="en-US" dirty="0"/>
              <a:t>Information sharing</a:t>
            </a:r>
            <a:endParaRPr lang="en-GB" dirty="0"/>
          </a:p>
        </p:txBody>
      </p:sp>
      <p:sp>
        <p:nvSpPr>
          <p:cNvPr id="5" name="Date Placeholder 4">
            <a:extLst>
              <a:ext uri="{FF2B5EF4-FFF2-40B4-BE49-F238E27FC236}">
                <a16:creationId xmlns:a16="http://schemas.microsoft.com/office/drawing/2014/main" id="{28A9E3F0-11D4-FCD1-3D4B-69E86E4FA2ED}"/>
              </a:ext>
            </a:extLst>
          </p:cNvPr>
          <p:cNvSpPr>
            <a:spLocks noGrp="1"/>
          </p:cNvSpPr>
          <p:nvPr>
            <p:ph type="dt" sz="half" idx="10"/>
          </p:nvPr>
        </p:nvSpPr>
        <p:spPr/>
        <p:txBody>
          <a:bodyPr/>
          <a:lstStyle/>
          <a:p>
            <a:fld id="{54F897F7-4F1C-4646-9C28-2886B52D14FB}" type="datetime1">
              <a:rPr lang="en-GB" smtClean="0"/>
              <a:t>11/05/2026</a:t>
            </a:fld>
            <a:endParaRPr lang="en-GB"/>
          </a:p>
        </p:txBody>
      </p:sp>
      <p:sp>
        <p:nvSpPr>
          <p:cNvPr id="6" name="Slide Number Placeholder 5">
            <a:extLst>
              <a:ext uri="{FF2B5EF4-FFF2-40B4-BE49-F238E27FC236}">
                <a16:creationId xmlns:a16="http://schemas.microsoft.com/office/drawing/2014/main" id="{3259A5E3-ACC0-83FC-8B78-3C4C55D07BCC}"/>
              </a:ext>
            </a:extLst>
          </p:cNvPr>
          <p:cNvSpPr>
            <a:spLocks noGrp="1"/>
          </p:cNvSpPr>
          <p:nvPr>
            <p:ph type="sldNum" sz="quarter" idx="12"/>
          </p:nvPr>
        </p:nvSpPr>
        <p:spPr/>
        <p:txBody>
          <a:bodyPr/>
          <a:lstStyle/>
          <a:p>
            <a:fld id="{36CE6FAB-1EBD-4B7C-9F52-D167A0873C56}" type="slidenum">
              <a:rPr lang="en-GB" smtClean="0"/>
              <a:pPr/>
              <a:t>23</a:t>
            </a:fld>
            <a:endParaRPr lang="en-GB"/>
          </a:p>
        </p:txBody>
      </p:sp>
      <p:sp>
        <p:nvSpPr>
          <p:cNvPr id="7" name="Footer Placeholder 3">
            <a:extLst>
              <a:ext uri="{FF2B5EF4-FFF2-40B4-BE49-F238E27FC236}">
                <a16:creationId xmlns:a16="http://schemas.microsoft.com/office/drawing/2014/main" id="{48CF1E68-6EB1-76F7-6E9E-897EF359ADCA}"/>
              </a:ext>
            </a:extLst>
          </p:cNvPr>
          <p:cNvSpPr>
            <a:spLocks noGrp="1"/>
          </p:cNvSpPr>
          <p:nvPr>
            <p:ph type="ftr" sz="quarter" idx="11"/>
          </p:nvPr>
        </p:nvSpPr>
        <p:spPr>
          <a:xfrm>
            <a:off x="360000" y="6516000"/>
            <a:ext cx="5400000" cy="180000"/>
          </a:xfrm>
        </p:spPr>
        <p:txBody>
          <a:bodyPr/>
          <a:lstStyle/>
          <a:p>
            <a:r>
              <a:rPr lang="en-GB"/>
              <a:t>Identifying and addressing child neglect</a:t>
            </a:r>
          </a:p>
        </p:txBody>
      </p:sp>
      <p:sp>
        <p:nvSpPr>
          <p:cNvPr id="9" name="TextBox 8">
            <a:extLst>
              <a:ext uri="{FF2B5EF4-FFF2-40B4-BE49-F238E27FC236}">
                <a16:creationId xmlns:a16="http://schemas.microsoft.com/office/drawing/2014/main" id="{689D3173-F61B-6F1D-04BB-3DDAA946CE45}"/>
              </a:ext>
            </a:extLst>
          </p:cNvPr>
          <p:cNvSpPr txBox="1"/>
          <p:nvPr/>
        </p:nvSpPr>
        <p:spPr>
          <a:xfrm>
            <a:off x="331041" y="982800"/>
            <a:ext cx="8138718" cy="4832092"/>
          </a:xfrm>
          <a:prstGeom prst="rect">
            <a:avLst/>
          </a:prstGeom>
          <a:noFill/>
        </p:spPr>
        <p:txBody>
          <a:bodyPr wrap="square" rtlCol="0">
            <a:spAutoFit/>
          </a:bodyPr>
          <a:lstStyle/>
          <a:p>
            <a:pPr marL="285750" indent="-285750">
              <a:buFont typeface="Arial" panose="020B0604020202020204" pitchFamily="34" charset="0"/>
              <a:buChar char="•"/>
            </a:pPr>
            <a:r>
              <a:rPr lang="en-GB" sz="1400" dirty="0"/>
              <a:t>When practitioners do not share concerns or practical support is provided—such as food, clothing, or hygiene products—other agencies may assume that a family is coping. This can lead to episodic interventions that address immediate issues without recognising the underlying neglect.</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Some agencies did not appreciate the safeguarding relevance of the support they were providing, while others were unaware that such support was being offered. This fragmentation can hinder effective multi-agency working and prevents the development of a holistic understanding of children’s lives and family circumstances.</a:t>
            </a:r>
          </a:p>
          <a:p>
            <a:endParaRPr lang="en-GB" sz="1400" dirty="0"/>
          </a:p>
          <a:p>
            <a:pPr marL="285750" indent="-285750">
              <a:buFont typeface="Arial" panose="020B0604020202020204" pitchFamily="34" charset="0"/>
              <a:buChar char="•"/>
            </a:pPr>
            <a:r>
              <a:rPr lang="en-GB" sz="1400" dirty="0"/>
              <a:t>Often serious incidents involving child neglect include assessments that have been conducted from a single-agency perspective, without drawing on the knowledge and insights of other practitioners involved in the child’s life.</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Schools and health practitioners are sometimes unaware that an assessment is taking place or are asked to contribute without sufficient context. This results in incomplete or superficial information, and a failure to build a full picture of the child’s circumstances.</a:t>
            </a:r>
          </a:p>
          <a:p>
            <a:endParaRPr lang="en-GB" sz="1400" dirty="0"/>
          </a:p>
          <a:p>
            <a:pPr marL="285750" indent="-285750">
              <a:buFont typeface="Arial" panose="020B0604020202020204" pitchFamily="34" charset="0"/>
              <a:buChar char="•"/>
            </a:pPr>
            <a:r>
              <a:rPr lang="en-GB" sz="1400" dirty="0"/>
              <a:t>School referrals are often seen as not meeting thresholds for intervention, leaving some education practitioners feeling unheard within the multi-agency system and causing them to stop referring concerns altogether, whilst still providing compensatory care. This leaves children vulnerable to ongoing neglect.</a:t>
            </a:r>
          </a:p>
        </p:txBody>
      </p:sp>
    </p:spTree>
    <p:extLst>
      <p:ext uri="{BB962C8B-B14F-4D97-AF65-F5344CB8AC3E}">
        <p14:creationId xmlns:p14="http://schemas.microsoft.com/office/powerpoint/2010/main" val="2817735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4D7C4-3BE8-5027-C65F-1A14799BDA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989CB6-7C86-7107-0F45-033D9D0747A0}"/>
              </a:ext>
            </a:extLst>
          </p:cNvPr>
          <p:cNvSpPr>
            <a:spLocks noGrp="1"/>
          </p:cNvSpPr>
          <p:nvPr>
            <p:ph type="title"/>
          </p:nvPr>
        </p:nvSpPr>
        <p:spPr/>
        <p:txBody>
          <a:bodyPr/>
          <a:lstStyle/>
          <a:p>
            <a:r>
              <a:rPr lang="en-US" dirty="0"/>
              <a:t>Multi-Agency Safeguarding Hubs</a:t>
            </a:r>
            <a:endParaRPr lang="en-GB" dirty="0"/>
          </a:p>
        </p:txBody>
      </p:sp>
      <p:sp>
        <p:nvSpPr>
          <p:cNvPr id="5" name="Date Placeholder 4">
            <a:extLst>
              <a:ext uri="{FF2B5EF4-FFF2-40B4-BE49-F238E27FC236}">
                <a16:creationId xmlns:a16="http://schemas.microsoft.com/office/drawing/2014/main" id="{B2614EF2-A6DC-5A46-99AF-5D7DD184D910}"/>
              </a:ext>
            </a:extLst>
          </p:cNvPr>
          <p:cNvSpPr>
            <a:spLocks noGrp="1"/>
          </p:cNvSpPr>
          <p:nvPr>
            <p:ph type="dt" sz="half" idx="10"/>
          </p:nvPr>
        </p:nvSpPr>
        <p:spPr/>
        <p:txBody>
          <a:bodyPr/>
          <a:lstStyle/>
          <a:p>
            <a:fld id="{4D70569C-A7B2-4916-A4D8-9641234971A3}" type="datetime1">
              <a:rPr lang="en-GB" smtClean="0"/>
              <a:t>11/05/2026</a:t>
            </a:fld>
            <a:endParaRPr lang="en-GB"/>
          </a:p>
        </p:txBody>
      </p:sp>
      <p:sp>
        <p:nvSpPr>
          <p:cNvPr id="6" name="Slide Number Placeholder 5">
            <a:extLst>
              <a:ext uri="{FF2B5EF4-FFF2-40B4-BE49-F238E27FC236}">
                <a16:creationId xmlns:a16="http://schemas.microsoft.com/office/drawing/2014/main" id="{984A2A78-DB3A-A7C1-7576-414004E1C288}"/>
              </a:ext>
            </a:extLst>
          </p:cNvPr>
          <p:cNvSpPr>
            <a:spLocks noGrp="1"/>
          </p:cNvSpPr>
          <p:nvPr>
            <p:ph type="sldNum" sz="quarter" idx="12"/>
          </p:nvPr>
        </p:nvSpPr>
        <p:spPr/>
        <p:txBody>
          <a:bodyPr/>
          <a:lstStyle/>
          <a:p>
            <a:fld id="{36CE6FAB-1EBD-4B7C-9F52-D167A0873C56}" type="slidenum">
              <a:rPr lang="en-GB" smtClean="0"/>
              <a:pPr/>
              <a:t>24</a:t>
            </a:fld>
            <a:endParaRPr lang="en-GB"/>
          </a:p>
        </p:txBody>
      </p:sp>
      <p:sp>
        <p:nvSpPr>
          <p:cNvPr id="7" name="Footer Placeholder 3">
            <a:extLst>
              <a:ext uri="{FF2B5EF4-FFF2-40B4-BE49-F238E27FC236}">
                <a16:creationId xmlns:a16="http://schemas.microsoft.com/office/drawing/2014/main" id="{F50C8AEA-6BC4-D8B4-36DC-041F3325F7B5}"/>
              </a:ext>
            </a:extLst>
          </p:cNvPr>
          <p:cNvSpPr>
            <a:spLocks noGrp="1"/>
          </p:cNvSpPr>
          <p:nvPr>
            <p:ph type="ftr" sz="quarter" idx="11"/>
          </p:nvPr>
        </p:nvSpPr>
        <p:spPr>
          <a:xfrm>
            <a:off x="360000" y="6516000"/>
            <a:ext cx="5400000" cy="180000"/>
          </a:xfrm>
        </p:spPr>
        <p:txBody>
          <a:bodyPr/>
          <a:lstStyle/>
          <a:p>
            <a:r>
              <a:rPr lang="en-GB"/>
              <a:t>Identifying and addressing child neglect</a:t>
            </a:r>
          </a:p>
        </p:txBody>
      </p:sp>
      <p:sp>
        <p:nvSpPr>
          <p:cNvPr id="9" name="TextBox 8">
            <a:extLst>
              <a:ext uri="{FF2B5EF4-FFF2-40B4-BE49-F238E27FC236}">
                <a16:creationId xmlns:a16="http://schemas.microsoft.com/office/drawing/2014/main" id="{E68BFFDD-A5C8-5D75-2E73-7271CFF0C4C4}"/>
              </a:ext>
            </a:extLst>
          </p:cNvPr>
          <p:cNvSpPr txBox="1"/>
          <p:nvPr/>
        </p:nvSpPr>
        <p:spPr>
          <a:xfrm>
            <a:off x="370800" y="1184988"/>
            <a:ext cx="8138718" cy="5078313"/>
          </a:xfrm>
          <a:prstGeom prst="rect">
            <a:avLst/>
          </a:prstGeom>
          <a:noFill/>
        </p:spPr>
        <p:txBody>
          <a:bodyPr wrap="square" rtlCol="0">
            <a:spAutoFit/>
          </a:bodyPr>
          <a:lstStyle/>
          <a:p>
            <a:pPr marL="285750" indent="-285750">
              <a:buFont typeface="Arial" panose="020B0604020202020204" pitchFamily="34" charset="0"/>
              <a:buChar char="•"/>
            </a:pPr>
            <a:r>
              <a:rPr lang="en-GB" dirty="0"/>
              <a:t>A critical theme emerging from child safeguarding reviews is the pivotal role of Multi-Agency Safeguarding Hubs (MASH) in identifying and responding to child neglect.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While MASHs are designed to facilitate early, coordinated intervention through multi-agency collaboration, the evidence reveals significant barriers at this interface.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Referrals for neglect often fail to meet unclear and inconsistently applied thresholds, with a focus on isolated incidents rather than cumulative harm. Practitioners report frustration with the lack of feedback, transparency, and responsiveness, leading to a sense of futility and disengagement. The quality of referrals is also a concern, with insufficient detail and limited multi-agency input.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To improve outcomes, there is a pressing need for clearer thresholds, better use of neglect assessment tools, stronger multi-agency collaboration, and a strategic, child-focused approach to neglect at the MASH level.</a:t>
            </a:r>
          </a:p>
        </p:txBody>
      </p:sp>
    </p:spTree>
    <p:extLst>
      <p:ext uri="{BB962C8B-B14F-4D97-AF65-F5344CB8AC3E}">
        <p14:creationId xmlns:p14="http://schemas.microsoft.com/office/powerpoint/2010/main" val="3490212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2993A-841C-B30B-215F-646C90562C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AA65E8-76DC-4BEF-38E8-2E3B61548828}"/>
              </a:ext>
            </a:extLst>
          </p:cNvPr>
          <p:cNvSpPr>
            <a:spLocks noGrp="1"/>
          </p:cNvSpPr>
          <p:nvPr>
            <p:ph type="title"/>
          </p:nvPr>
        </p:nvSpPr>
        <p:spPr/>
        <p:txBody>
          <a:bodyPr/>
          <a:lstStyle/>
          <a:p>
            <a:r>
              <a:rPr lang="en-US" dirty="0"/>
              <a:t>Use of neglect tools</a:t>
            </a:r>
            <a:endParaRPr lang="en-GB" dirty="0"/>
          </a:p>
        </p:txBody>
      </p:sp>
      <p:sp>
        <p:nvSpPr>
          <p:cNvPr id="5" name="Date Placeholder 4">
            <a:extLst>
              <a:ext uri="{FF2B5EF4-FFF2-40B4-BE49-F238E27FC236}">
                <a16:creationId xmlns:a16="http://schemas.microsoft.com/office/drawing/2014/main" id="{5AFE887C-5568-DA1C-BF14-F9CDC741D650}"/>
              </a:ext>
            </a:extLst>
          </p:cNvPr>
          <p:cNvSpPr>
            <a:spLocks noGrp="1"/>
          </p:cNvSpPr>
          <p:nvPr>
            <p:ph type="dt" sz="half" idx="10"/>
          </p:nvPr>
        </p:nvSpPr>
        <p:spPr/>
        <p:txBody>
          <a:bodyPr/>
          <a:lstStyle/>
          <a:p>
            <a:fld id="{7F575599-F5F3-4F26-A88D-C15B5E693D40}" type="datetime1">
              <a:rPr lang="en-GB" smtClean="0"/>
              <a:t>11/05/2026</a:t>
            </a:fld>
            <a:endParaRPr lang="en-GB"/>
          </a:p>
        </p:txBody>
      </p:sp>
      <p:sp>
        <p:nvSpPr>
          <p:cNvPr id="6" name="Slide Number Placeholder 5">
            <a:extLst>
              <a:ext uri="{FF2B5EF4-FFF2-40B4-BE49-F238E27FC236}">
                <a16:creationId xmlns:a16="http://schemas.microsoft.com/office/drawing/2014/main" id="{9EAE2098-F1A9-2C03-652F-D98985D61E0F}"/>
              </a:ext>
            </a:extLst>
          </p:cNvPr>
          <p:cNvSpPr>
            <a:spLocks noGrp="1"/>
          </p:cNvSpPr>
          <p:nvPr>
            <p:ph type="sldNum" sz="quarter" idx="12"/>
          </p:nvPr>
        </p:nvSpPr>
        <p:spPr/>
        <p:txBody>
          <a:bodyPr/>
          <a:lstStyle/>
          <a:p>
            <a:fld id="{36CE6FAB-1EBD-4B7C-9F52-D167A0873C56}" type="slidenum">
              <a:rPr lang="en-GB" smtClean="0"/>
              <a:pPr/>
              <a:t>25</a:t>
            </a:fld>
            <a:endParaRPr lang="en-GB"/>
          </a:p>
        </p:txBody>
      </p:sp>
      <p:sp>
        <p:nvSpPr>
          <p:cNvPr id="7" name="Footer Placeholder 3">
            <a:extLst>
              <a:ext uri="{FF2B5EF4-FFF2-40B4-BE49-F238E27FC236}">
                <a16:creationId xmlns:a16="http://schemas.microsoft.com/office/drawing/2014/main" id="{CA09E12E-870F-01ED-DCD4-DECD91C8B740}"/>
              </a:ext>
            </a:extLst>
          </p:cNvPr>
          <p:cNvSpPr>
            <a:spLocks noGrp="1"/>
          </p:cNvSpPr>
          <p:nvPr>
            <p:ph type="ftr" sz="quarter" idx="11"/>
          </p:nvPr>
        </p:nvSpPr>
        <p:spPr>
          <a:xfrm>
            <a:off x="360000" y="6516000"/>
            <a:ext cx="5400000" cy="180000"/>
          </a:xfrm>
        </p:spPr>
        <p:txBody>
          <a:bodyPr/>
          <a:lstStyle/>
          <a:p>
            <a:r>
              <a:rPr lang="en-GB"/>
              <a:t>Identifying and addressing child neglect</a:t>
            </a:r>
          </a:p>
        </p:txBody>
      </p:sp>
      <p:sp>
        <p:nvSpPr>
          <p:cNvPr id="9" name="TextBox 8">
            <a:extLst>
              <a:ext uri="{FF2B5EF4-FFF2-40B4-BE49-F238E27FC236}">
                <a16:creationId xmlns:a16="http://schemas.microsoft.com/office/drawing/2014/main" id="{CD6D6070-470F-2869-9C04-C7A42E33F293}"/>
              </a:ext>
            </a:extLst>
          </p:cNvPr>
          <p:cNvSpPr txBox="1"/>
          <p:nvPr/>
        </p:nvSpPr>
        <p:spPr>
          <a:xfrm>
            <a:off x="370800" y="1184988"/>
            <a:ext cx="8138718" cy="4801314"/>
          </a:xfrm>
          <a:prstGeom prst="rect">
            <a:avLst/>
          </a:prstGeom>
          <a:noFill/>
        </p:spPr>
        <p:txBody>
          <a:bodyPr wrap="square" rtlCol="0">
            <a:spAutoFit/>
          </a:bodyPr>
          <a:lstStyle/>
          <a:p>
            <a:pPr marL="285750" indent="-285750">
              <a:buFont typeface="Arial" panose="020B0604020202020204" pitchFamily="34" charset="0"/>
              <a:buChar char="•"/>
            </a:pPr>
            <a:r>
              <a:rPr lang="en-GB" dirty="0"/>
              <a:t>A range of tools and frameworks have been developed to support practitioners in identifying, assessing, and responding to child neglect. These tools are designed to bring structure, consistency, and clarity to what is often a complex and emotionally charged area of practice. </a:t>
            </a:r>
          </a:p>
          <a:p>
            <a:endParaRPr lang="en-GB" dirty="0"/>
          </a:p>
          <a:p>
            <a:pPr marL="285750" indent="-285750">
              <a:buFont typeface="Arial" panose="020B0604020202020204" pitchFamily="34" charset="0"/>
              <a:buChar char="•"/>
            </a:pPr>
            <a:r>
              <a:rPr lang="en-GB" dirty="0"/>
              <a:t>However, evidence from safeguarding reviews suggests that these resources are underused, inconsistently applied, and rarely embedded within strategic or organisational frameworks.</a:t>
            </a:r>
          </a:p>
          <a:p>
            <a:endParaRPr lang="en-GB" dirty="0"/>
          </a:p>
          <a:p>
            <a:pPr marL="285750" indent="-285750">
              <a:buFont typeface="Arial" panose="020B0604020202020204" pitchFamily="34" charset="0"/>
              <a:buChar char="•"/>
            </a:pPr>
            <a:r>
              <a:rPr lang="en-GB" dirty="0"/>
              <a:t>Where tools were used, they were often applied by a single agency rather than as part of a coordinated, multi-agency response. This limits their effectiveness and reinforces siloed working.</a:t>
            </a:r>
          </a:p>
          <a:p>
            <a:r>
              <a:rPr lang="en-GB" dirty="0"/>
              <a:t> </a:t>
            </a:r>
          </a:p>
          <a:p>
            <a:pPr marL="285750" indent="-285750">
              <a:buFont typeface="Arial" panose="020B0604020202020204" pitchFamily="34" charset="0"/>
              <a:buChar char="•"/>
            </a:pPr>
            <a:r>
              <a:rPr lang="en-GB" dirty="0"/>
              <a:t>In contrast, areas that used shared chronologies or multi-agency versions of neglect tools reported that assessments better represented the array of children’s experiences and better-informed their planning.</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517891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53DEF-2177-99E5-0E8B-602553350F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A1EBD0-0C49-0C33-57F6-D8340AAEFCDA}"/>
              </a:ext>
            </a:extLst>
          </p:cNvPr>
          <p:cNvSpPr>
            <a:spLocks noGrp="1"/>
          </p:cNvSpPr>
          <p:nvPr>
            <p:ph type="title"/>
          </p:nvPr>
        </p:nvSpPr>
        <p:spPr/>
        <p:txBody>
          <a:bodyPr/>
          <a:lstStyle/>
          <a:p>
            <a:r>
              <a:rPr lang="en-US" dirty="0"/>
              <a:t>Available tools and their purpose</a:t>
            </a:r>
            <a:endParaRPr lang="en-GB" dirty="0"/>
          </a:p>
        </p:txBody>
      </p:sp>
      <p:sp>
        <p:nvSpPr>
          <p:cNvPr id="5" name="Date Placeholder 4">
            <a:extLst>
              <a:ext uri="{FF2B5EF4-FFF2-40B4-BE49-F238E27FC236}">
                <a16:creationId xmlns:a16="http://schemas.microsoft.com/office/drawing/2014/main" id="{DD19086E-8FA8-A486-0AD0-7CA6BA6C4DD7}"/>
              </a:ext>
            </a:extLst>
          </p:cNvPr>
          <p:cNvSpPr>
            <a:spLocks noGrp="1"/>
          </p:cNvSpPr>
          <p:nvPr>
            <p:ph type="dt" sz="half" idx="10"/>
          </p:nvPr>
        </p:nvSpPr>
        <p:spPr/>
        <p:txBody>
          <a:bodyPr/>
          <a:lstStyle/>
          <a:p>
            <a:fld id="{132378A2-885A-4D5C-9DCC-3CC6DC748E16}" type="datetime1">
              <a:rPr lang="en-GB" smtClean="0"/>
              <a:t>11/05/2026</a:t>
            </a:fld>
            <a:endParaRPr lang="en-GB"/>
          </a:p>
        </p:txBody>
      </p:sp>
      <p:sp>
        <p:nvSpPr>
          <p:cNvPr id="6" name="Slide Number Placeholder 5">
            <a:extLst>
              <a:ext uri="{FF2B5EF4-FFF2-40B4-BE49-F238E27FC236}">
                <a16:creationId xmlns:a16="http://schemas.microsoft.com/office/drawing/2014/main" id="{B520F9BC-7CA1-F8B2-0836-6556F9E4F798}"/>
              </a:ext>
            </a:extLst>
          </p:cNvPr>
          <p:cNvSpPr>
            <a:spLocks noGrp="1"/>
          </p:cNvSpPr>
          <p:nvPr>
            <p:ph type="sldNum" sz="quarter" idx="12"/>
          </p:nvPr>
        </p:nvSpPr>
        <p:spPr/>
        <p:txBody>
          <a:bodyPr/>
          <a:lstStyle/>
          <a:p>
            <a:fld id="{36CE6FAB-1EBD-4B7C-9F52-D167A0873C56}" type="slidenum">
              <a:rPr lang="en-GB" smtClean="0"/>
              <a:pPr/>
              <a:t>26</a:t>
            </a:fld>
            <a:endParaRPr lang="en-GB"/>
          </a:p>
        </p:txBody>
      </p:sp>
      <p:sp>
        <p:nvSpPr>
          <p:cNvPr id="7" name="Footer Placeholder 3">
            <a:extLst>
              <a:ext uri="{FF2B5EF4-FFF2-40B4-BE49-F238E27FC236}">
                <a16:creationId xmlns:a16="http://schemas.microsoft.com/office/drawing/2014/main" id="{270E58A2-C7BE-4C37-948E-5D5F5681F7F8}"/>
              </a:ext>
            </a:extLst>
          </p:cNvPr>
          <p:cNvSpPr>
            <a:spLocks noGrp="1"/>
          </p:cNvSpPr>
          <p:nvPr>
            <p:ph type="ftr" sz="quarter" idx="11"/>
          </p:nvPr>
        </p:nvSpPr>
        <p:spPr>
          <a:xfrm>
            <a:off x="360000" y="6516000"/>
            <a:ext cx="5400000" cy="180000"/>
          </a:xfrm>
        </p:spPr>
        <p:txBody>
          <a:bodyPr/>
          <a:lstStyle/>
          <a:p>
            <a:r>
              <a:rPr lang="en-GB"/>
              <a:t>Identifying and addressing child neglect</a:t>
            </a:r>
          </a:p>
        </p:txBody>
      </p:sp>
      <p:sp>
        <p:nvSpPr>
          <p:cNvPr id="9" name="TextBox 8">
            <a:extLst>
              <a:ext uri="{FF2B5EF4-FFF2-40B4-BE49-F238E27FC236}">
                <a16:creationId xmlns:a16="http://schemas.microsoft.com/office/drawing/2014/main" id="{FCB3E803-6860-DC7B-DCB4-90E881C7917C}"/>
              </a:ext>
            </a:extLst>
          </p:cNvPr>
          <p:cNvSpPr txBox="1"/>
          <p:nvPr/>
        </p:nvSpPr>
        <p:spPr>
          <a:xfrm>
            <a:off x="370800" y="1184988"/>
            <a:ext cx="8138718" cy="5355312"/>
          </a:xfrm>
          <a:prstGeom prst="rect">
            <a:avLst/>
          </a:prstGeom>
          <a:noFill/>
        </p:spPr>
        <p:txBody>
          <a:bodyPr wrap="square" rtlCol="0">
            <a:spAutoFit/>
          </a:bodyPr>
          <a:lstStyle/>
          <a:p>
            <a:pPr marL="285750" indent="-285750">
              <a:buFont typeface="Arial" panose="020B0604020202020204" pitchFamily="34" charset="0"/>
              <a:buChar char="•"/>
            </a:pPr>
            <a:r>
              <a:rPr lang="en-GB" dirty="0"/>
              <a:t>Tools such as the Graded Care Profile 2 (GCP2) and the Quality-of-Care tool are designed to help practitioners assess the quality of care children receive across key domains—physical, emotional, developmental, and safety. </a:t>
            </a:r>
          </a:p>
          <a:p>
            <a:endParaRPr lang="en-GB" dirty="0"/>
          </a:p>
          <a:p>
            <a:pPr marL="285750" indent="-285750">
              <a:buFont typeface="Arial" panose="020B0604020202020204" pitchFamily="34" charset="0"/>
              <a:buChar char="•"/>
            </a:pPr>
            <a:r>
              <a:rPr lang="en-GB" dirty="0"/>
              <a:t>These tools offer a structured way to evaluate parenting against normative expectations and can support conversations with parents about strengths and areas for improvement.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GCP2, for example, has been evaluated by the NSPCC and found to be effective in helping practitioners identify child neglect and engage families in a constructive way (Smith et al., 2018). It includes tailored templates for different age groups and encourages a multi-agency approach to assessment. </a:t>
            </a:r>
          </a:p>
          <a:p>
            <a:endParaRPr lang="en-GB" dirty="0"/>
          </a:p>
          <a:p>
            <a:pPr marL="285750" indent="-285750">
              <a:buFont typeface="Arial" panose="020B0604020202020204" pitchFamily="34" charset="0"/>
              <a:buChar char="•"/>
            </a:pPr>
            <a:r>
              <a:rPr lang="en-GB" dirty="0"/>
              <a:t>Similarly, the Quality-of-Care tool, developed in partnership with Hounslow Safeguarding Children’s Partnership, assesses parental care across five domains and is designed to be used collaboratively.</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023257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C10FB-A632-D05F-4AE3-B779A7D435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238C55-BAB0-6729-A061-B6DE825543C0}"/>
              </a:ext>
            </a:extLst>
          </p:cNvPr>
          <p:cNvSpPr>
            <a:spLocks noGrp="1"/>
          </p:cNvSpPr>
          <p:nvPr>
            <p:ph type="title"/>
          </p:nvPr>
        </p:nvSpPr>
        <p:spPr/>
        <p:txBody>
          <a:bodyPr/>
          <a:lstStyle/>
          <a:p>
            <a:r>
              <a:rPr lang="en-US" dirty="0"/>
              <a:t>Systemic pressures</a:t>
            </a:r>
            <a:endParaRPr lang="en-GB" dirty="0"/>
          </a:p>
        </p:txBody>
      </p:sp>
      <p:sp>
        <p:nvSpPr>
          <p:cNvPr id="5" name="Date Placeholder 4">
            <a:extLst>
              <a:ext uri="{FF2B5EF4-FFF2-40B4-BE49-F238E27FC236}">
                <a16:creationId xmlns:a16="http://schemas.microsoft.com/office/drawing/2014/main" id="{152D6B09-8792-56FB-4B55-06F550525933}"/>
              </a:ext>
            </a:extLst>
          </p:cNvPr>
          <p:cNvSpPr>
            <a:spLocks noGrp="1"/>
          </p:cNvSpPr>
          <p:nvPr>
            <p:ph type="dt" sz="half" idx="10"/>
          </p:nvPr>
        </p:nvSpPr>
        <p:spPr/>
        <p:txBody>
          <a:bodyPr/>
          <a:lstStyle/>
          <a:p>
            <a:fld id="{3EBA3EC6-E174-40FC-8649-EBD9E1A709D9}" type="datetime1">
              <a:rPr lang="en-GB" smtClean="0"/>
              <a:t>11/05/2026</a:t>
            </a:fld>
            <a:endParaRPr lang="en-GB"/>
          </a:p>
        </p:txBody>
      </p:sp>
      <p:sp>
        <p:nvSpPr>
          <p:cNvPr id="6" name="Slide Number Placeholder 5">
            <a:extLst>
              <a:ext uri="{FF2B5EF4-FFF2-40B4-BE49-F238E27FC236}">
                <a16:creationId xmlns:a16="http://schemas.microsoft.com/office/drawing/2014/main" id="{B32FBEE6-23FA-50BF-9732-22B7C7BC4CC6}"/>
              </a:ext>
            </a:extLst>
          </p:cNvPr>
          <p:cNvSpPr>
            <a:spLocks noGrp="1"/>
          </p:cNvSpPr>
          <p:nvPr>
            <p:ph type="sldNum" sz="quarter" idx="12"/>
          </p:nvPr>
        </p:nvSpPr>
        <p:spPr/>
        <p:txBody>
          <a:bodyPr/>
          <a:lstStyle/>
          <a:p>
            <a:fld id="{36CE6FAB-1EBD-4B7C-9F52-D167A0873C56}" type="slidenum">
              <a:rPr lang="en-GB" smtClean="0"/>
              <a:pPr/>
              <a:t>27</a:t>
            </a:fld>
            <a:endParaRPr lang="en-GB"/>
          </a:p>
        </p:txBody>
      </p:sp>
      <p:sp>
        <p:nvSpPr>
          <p:cNvPr id="7" name="Footer Placeholder 3">
            <a:extLst>
              <a:ext uri="{FF2B5EF4-FFF2-40B4-BE49-F238E27FC236}">
                <a16:creationId xmlns:a16="http://schemas.microsoft.com/office/drawing/2014/main" id="{125E977F-2751-659B-0BE5-D64982C391DD}"/>
              </a:ext>
            </a:extLst>
          </p:cNvPr>
          <p:cNvSpPr>
            <a:spLocks noGrp="1"/>
          </p:cNvSpPr>
          <p:nvPr>
            <p:ph type="ftr" sz="quarter" idx="11"/>
          </p:nvPr>
        </p:nvSpPr>
        <p:spPr>
          <a:xfrm>
            <a:off x="360000" y="6516000"/>
            <a:ext cx="5400000" cy="180000"/>
          </a:xfrm>
        </p:spPr>
        <p:txBody>
          <a:bodyPr/>
          <a:lstStyle/>
          <a:p>
            <a:r>
              <a:rPr lang="en-GB"/>
              <a:t>Identifying and addressing child neglect</a:t>
            </a:r>
          </a:p>
        </p:txBody>
      </p:sp>
      <p:sp>
        <p:nvSpPr>
          <p:cNvPr id="9" name="TextBox 8">
            <a:extLst>
              <a:ext uri="{FF2B5EF4-FFF2-40B4-BE49-F238E27FC236}">
                <a16:creationId xmlns:a16="http://schemas.microsoft.com/office/drawing/2014/main" id="{87270E38-6165-E163-8CA5-6A696A75B104}"/>
              </a:ext>
            </a:extLst>
          </p:cNvPr>
          <p:cNvSpPr txBox="1"/>
          <p:nvPr/>
        </p:nvSpPr>
        <p:spPr>
          <a:xfrm>
            <a:off x="370800" y="1184988"/>
            <a:ext cx="8138718" cy="3693319"/>
          </a:xfrm>
          <a:prstGeom prst="rect">
            <a:avLst/>
          </a:prstGeom>
          <a:noFill/>
        </p:spPr>
        <p:txBody>
          <a:bodyPr wrap="square" rtlCol="0">
            <a:spAutoFit/>
          </a:bodyPr>
          <a:lstStyle/>
          <a:p>
            <a:pPr marL="285750" indent="-285750">
              <a:buFont typeface="Arial" panose="020B0604020202020204" pitchFamily="34" charset="0"/>
              <a:buChar char="•"/>
            </a:pPr>
            <a:r>
              <a:rPr lang="en-GB" dirty="0"/>
              <a:t>Wider systemic pressures—such as high caseloads, limited resources, and workforce turnover— impact both the quality and consistency of responses to neglect.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Practitioners describe feeling overwhelmed, with limited time to build relationships, complete thorough assessments, or follow up on concerns.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These pressures can lead to a “stop-start” approach, where children’s needs are repeatedly assessed but not meaningfully addressed.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In some areas, innovative local practices, such as daily multi-agency meetings or shared chronologies, were helping to mitigate these challenges.</a:t>
            </a:r>
          </a:p>
        </p:txBody>
      </p:sp>
    </p:spTree>
    <p:extLst>
      <p:ext uri="{BB962C8B-B14F-4D97-AF65-F5344CB8AC3E}">
        <p14:creationId xmlns:p14="http://schemas.microsoft.com/office/powerpoint/2010/main" val="460924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9B97E-4533-6D24-BADE-FAFDC82449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EEF79D-BA2F-DDC5-BA63-358F51FC4D27}"/>
              </a:ext>
            </a:extLst>
          </p:cNvPr>
          <p:cNvSpPr>
            <a:spLocks noGrp="1"/>
          </p:cNvSpPr>
          <p:nvPr>
            <p:ph type="title"/>
          </p:nvPr>
        </p:nvSpPr>
        <p:spPr/>
        <p:txBody>
          <a:bodyPr/>
          <a:lstStyle/>
          <a:p>
            <a:r>
              <a:rPr lang="en-GB" dirty="0"/>
              <a:t>Case example</a:t>
            </a:r>
          </a:p>
        </p:txBody>
      </p:sp>
      <p:sp>
        <p:nvSpPr>
          <p:cNvPr id="5" name="Date Placeholder 4">
            <a:extLst>
              <a:ext uri="{FF2B5EF4-FFF2-40B4-BE49-F238E27FC236}">
                <a16:creationId xmlns:a16="http://schemas.microsoft.com/office/drawing/2014/main" id="{9D5AB323-9EF3-9BF4-0045-4C89ED0FB91E}"/>
              </a:ext>
            </a:extLst>
          </p:cNvPr>
          <p:cNvSpPr>
            <a:spLocks noGrp="1"/>
          </p:cNvSpPr>
          <p:nvPr>
            <p:ph type="dt" sz="half" idx="10"/>
          </p:nvPr>
        </p:nvSpPr>
        <p:spPr/>
        <p:txBody>
          <a:bodyPr/>
          <a:lstStyle/>
          <a:p>
            <a:fld id="{51046AE9-5124-4AD1-84BE-CD80C8BC69A4}" type="datetime1">
              <a:rPr lang="en-GB" smtClean="0"/>
              <a:t>11/05/2026</a:t>
            </a:fld>
            <a:endParaRPr lang="en-GB"/>
          </a:p>
        </p:txBody>
      </p:sp>
      <p:sp>
        <p:nvSpPr>
          <p:cNvPr id="6" name="Slide Number Placeholder 5">
            <a:extLst>
              <a:ext uri="{FF2B5EF4-FFF2-40B4-BE49-F238E27FC236}">
                <a16:creationId xmlns:a16="http://schemas.microsoft.com/office/drawing/2014/main" id="{2C1C0C42-E16C-B26E-0B44-39B8AC23914D}"/>
              </a:ext>
            </a:extLst>
          </p:cNvPr>
          <p:cNvSpPr>
            <a:spLocks noGrp="1"/>
          </p:cNvSpPr>
          <p:nvPr>
            <p:ph type="sldNum" sz="quarter" idx="12"/>
          </p:nvPr>
        </p:nvSpPr>
        <p:spPr/>
        <p:txBody>
          <a:bodyPr/>
          <a:lstStyle/>
          <a:p>
            <a:fld id="{36CE6FAB-1EBD-4B7C-9F52-D167A0873C56}" type="slidenum">
              <a:rPr lang="en-GB" smtClean="0"/>
              <a:pPr/>
              <a:t>28</a:t>
            </a:fld>
            <a:endParaRPr lang="en-GB"/>
          </a:p>
        </p:txBody>
      </p:sp>
      <p:sp>
        <p:nvSpPr>
          <p:cNvPr id="7" name="Footer Placeholder 3">
            <a:extLst>
              <a:ext uri="{FF2B5EF4-FFF2-40B4-BE49-F238E27FC236}">
                <a16:creationId xmlns:a16="http://schemas.microsoft.com/office/drawing/2014/main" id="{171A905A-5796-D5BD-530C-1E445B767695}"/>
              </a:ext>
            </a:extLst>
          </p:cNvPr>
          <p:cNvSpPr>
            <a:spLocks noGrp="1"/>
          </p:cNvSpPr>
          <p:nvPr>
            <p:ph type="ftr" sz="quarter" idx="11"/>
          </p:nvPr>
        </p:nvSpPr>
        <p:spPr>
          <a:xfrm>
            <a:off x="360000" y="6516000"/>
            <a:ext cx="5400000" cy="180000"/>
          </a:xfrm>
        </p:spPr>
        <p:txBody>
          <a:bodyPr/>
          <a:lstStyle/>
          <a:p>
            <a:r>
              <a:rPr lang="en-GB"/>
              <a:t>Identifying and addressing child neglect</a:t>
            </a:r>
            <a:endParaRPr lang="en-GB" dirty="0"/>
          </a:p>
        </p:txBody>
      </p:sp>
      <p:sp>
        <p:nvSpPr>
          <p:cNvPr id="9" name="TextBox 8">
            <a:extLst>
              <a:ext uri="{FF2B5EF4-FFF2-40B4-BE49-F238E27FC236}">
                <a16:creationId xmlns:a16="http://schemas.microsoft.com/office/drawing/2014/main" id="{C9AB7684-B6A5-912E-D516-53EDA3C36857}"/>
              </a:ext>
            </a:extLst>
          </p:cNvPr>
          <p:cNvSpPr txBox="1"/>
          <p:nvPr/>
        </p:nvSpPr>
        <p:spPr>
          <a:xfrm>
            <a:off x="360000" y="1227498"/>
            <a:ext cx="8210938" cy="5940088"/>
          </a:xfrm>
          <a:prstGeom prst="rect">
            <a:avLst/>
          </a:prstGeom>
          <a:noFill/>
        </p:spPr>
        <p:txBody>
          <a:bodyPr wrap="square" rtlCol="0">
            <a:spAutoFit/>
          </a:bodyPr>
          <a:lstStyle/>
          <a:p>
            <a:r>
              <a:rPr lang="en-GB" sz="1400" dirty="0"/>
              <a:t>A mother was admitted to hospital showing signs of domestic abuse and neglect, so referrals were made to the multi‑agency safeguarding hub (MASH) and adult social care. The MASH referral was closed because of a lack of parental consent, and no direct concerns were identified for the children. The mother’s partner reassured hospital staff that he could care for the children with wider family support. The referral to adult social care did not meet the evidential threshold and was also closed.</a:t>
            </a:r>
          </a:p>
          <a:p>
            <a:endParaRPr lang="en-GB" sz="1400" dirty="0"/>
          </a:p>
          <a:p>
            <a:r>
              <a:rPr lang="en-GB" sz="1400" dirty="0"/>
              <a:t>Concerns were later raised by the children's school and maternal grandmother when the family's whereabouts became unclear. Police visited the home, found it empty and had significant concerns about the living conditions. The older children were later found with their father in another county. The partner's children from a previous relationship had been removed from his care due to neglect.</a:t>
            </a:r>
          </a:p>
          <a:p>
            <a:endParaRPr lang="en-GB" sz="1400" dirty="0"/>
          </a:p>
          <a:p>
            <a:r>
              <a:rPr lang="en-GB" sz="1400" b="1" dirty="0"/>
              <a:t>Practice issues:</a:t>
            </a:r>
            <a:endParaRPr lang="en-GB" sz="1400" dirty="0"/>
          </a:p>
          <a:p>
            <a:pPr marL="285750" indent="-285750">
              <a:buFont typeface="Arial" panose="020B0604020202020204" pitchFamily="34" charset="0"/>
              <a:buChar char="•"/>
            </a:pPr>
            <a:r>
              <a:rPr lang="en-GB" sz="1400" dirty="0"/>
              <a:t>An over-reliance on parental consent hindered safeguarding of the children.</a:t>
            </a:r>
          </a:p>
          <a:p>
            <a:pPr marL="285750" indent="-285750">
              <a:buFont typeface="Arial" panose="020B0604020202020204" pitchFamily="34" charset="0"/>
              <a:buChar char="•"/>
            </a:pPr>
            <a:r>
              <a:rPr lang="en-GB" sz="1400" dirty="0"/>
              <a:t>This meant the partner, who posed a potential risk, was relied upon to make decisions about the children's care.</a:t>
            </a:r>
          </a:p>
          <a:p>
            <a:pPr marL="285750" indent="-285750">
              <a:buFont typeface="Arial" panose="020B0604020202020204" pitchFamily="34" charset="0"/>
              <a:buChar char="•"/>
            </a:pPr>
            <a:r>
              <a:rPr lang="en-GB" sz="1400" dirty="0"/>
              <a:t>The safeguarding hub did not appear to seek broader partnership information that could have led to a better assessment of risk.</a:t>
            </a:r>
          </a:p>
          <a:p>
            <a:pPr marL="285750" indent="-285750">
              <a:buFont typeface="Arial" panose="020B0604020202020204" pitchFamily="34" charset="0"/>
              <a:buChar char="•"/>
            </a:pPr>
            <a:r>
              <a:rPr lang="en-GB" sz="1400" dirty="0"/>
              <a:t>Key indicators of neglect - including missed medical appointments, cancelled home visits and poor hygiene — were not recognised or followed up.</a:t>
            </a:r>
          </a:p>
          <a:p>
            <a:pPr marL="285750" indent="-285750">
              <a:buFont typeface="Arial" panose="020B0604020202020204" pitchFamily="34" charset="0"/>
              <a:buChar char="•"/>
            </a:pPr>
            <a:r>
              <a:rPr lang="en-GB" sz="1400" dirty="0"/>
              <a:t>The children's own experiences and needs were not explored sufficiently, with adult issues taking precedence.</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124985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03AB2-8D06-E193-3120-691C70EA60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528E59-8010-D5CA-6A03-75E0D7CF7B74}"/>
              </a:ext>
            </a:extLst>
          </p:cNvPr>
          <p:cNvSpPr>
            <a:spLocks noGrp="1"/>
          </p:cNvSpPr>
          <p:nvPr>
            <p:ph type="title"/>
          </p:nvPr>
        </p:nvSpPr>
        <p:spPr/>
        <p:txBody>
          <a:bodyPr/>
          <a:lstStyle/>
          <a:p>
            <a:r>
              <a:rPr lang="en-GB" dirty="0"/>
              <a:t>Reflection</a:t>
            </a:r>
          </a:p>
        </p:txBody>
      </p:sp>
      <p:sp>
        <p:nvSpPr>
          <p:cNvPr id="5" name="Date Placeholder 4">
            <a:extLst>
              <a:ext uri="{FF2B5EF4-FFF2-40B4-BE49-F238E27FC236}">
                <a16:creationId xmlns:a16="http://schemas.microsoft.com/office/drawing/2014/main" id="{8C5B1FA3-0157-5B64-A624-4A6453C3D369}"/>
              </a:ext>
            </a:extLst>
          </p:cNvPr>
          <p:cNvSpPr>
            <a:spLocks noGrp="1"/>
          </p:cNvSpPr>
          <p:nvPr>
            <p:ph type="dt" sz="half" idx="10"/>
          </p:nvPr>
        </p:nvSpPr>
        <p:spPr/>
        <p:txBody>
          <a:bodyPr/>
          <a:lstStyle/>
          <a:p>
            <a:fld id="{C5CCB51B-DA43-4886-ADC5-E918B338CCE6}" type="datetime1">
              <a:rPr lang="en-GB" smtClean="0"/>
              <a:t>11/05/2026</a:t>
            </a:fld>
            <a:endParaRPr lang="en-GB"/>
          </a:p>
        </p:txBody>
      </p:sp>
      <p:sp>
        <p:nvSpPr>
          <p:cNvPr id="6" name="Slide Number Placeholder 5">
            <a:extLst>
              <a:ext uri="{FF2B5EF4-FFF2-40B4-BE49-F238E27FC236}">
                <a16:creationId xmlns:a16="http://schemas.microsoft.com/office/drawing/2014/main" id="{6F805190-8923-8527-7B8A-4F4EDCCCEBF2}"/>
              </a:ext>
            </a:extLst>
          </p:cNvPr>
          <p:cNvSpPr>
            <a:spLocks noGrp="1"/>
          </p:cNvSpPr>
          <p:nvPr>
            <p:ph type="sldNum" sz="quarter" idx="12"/>
          </p:nvPr>
        </p:nvSpPr>
        <p:spPr/>
        <p:txBody>
          <a:bodyPr/>
          <a:lstStyle/>
          <a:p>
            <a:fld id="{36CE6FAB-1EBD-4B7C-9F52-D167A0873C56}" type="slidenum">
              <a:rPr lang="en-GB" smtClean="0"/>
              <a:pPr/>
              <a:t>29</a:t>
            </a:fld>
            <a:endParaRPr lang="en-GB"/>
          </a:p>
        </p:txBody>
      </p:sp>
      <p:sp>
        <p:nvSpPr>
          <p:cNvPr id="7" name="Footer Placeholder 3">
            <a:extLst>
              <a:ext uri="{FF2B5EF4-FFF2-40B4-BE49-F238E27FC236}">
                <a16:creationId xmlns:a16="http://schemas.microsoft.com/office/drawing/2014/main" id="{F9DFCA5F-F9C1-58DC-6606-8550196F94D7}"/>
              </a:ext>
            </a:extLst>
          </p:cNvPr>
          <p:cNvSpPr>
            <a:spLocks noGrp="1"/>
          </p:cNvSpPr>
          <p:nvPr>
            <p:ph type="ftr" sz="quarter" idx="11"/>
          </p:nvPr>
        </p:nvSpPr>
        <p:spPr>
          <a:xfrm>
            <a:off x="360000" y="6516000"/>
            <a:ext cx="5400000" cy="180000"/>
          </a:xfrm>
        </p:spPr>
        <p:txBody>
          <a:bodyPr/>
          <a:lstStyle/>
          <a:p>
            <a:r>
              <a:rPr lang="en-GB"/>
              <a:t>Identifying and addressing child neglect</a:t>
            </a:r>
            <a:endParaRPr lang="en-GB" dirty="0"/>
          </a:p>
        </p:txBody>
      </p:sp>
      <p:sp>
        <p:nvSpPr>
          <p:cNvPr id="9" name="TextBox 8">
            <a:extLst>
              <a:ext uri="{FF2B5EF4-FFF2-40B4-BE49-F238E27FC236}">
                <a16:creationId xmlns:a16="http://schemas.microsoft.com/office/drawing/2014/main" id="{0ED64ED6-2DA7-8280-B9A4-A2E6BD82AE28}"/>
              </a:ext>
            </a:extLst>
          </p:cNvPr>
          <p:cNvSpPr txBox="1"/>
          <p:nvPr/>
        </p:nvSpPr>
        <p:spPr>
          <a:xfrm>
            <a:off x="370800" y="1707502"/>
            <a:ext cx="8210938" cy="4801314"/>
          </a:xfrm>
          <a:prstGeom prst="rect">
            <a:avLst/>
          </a:prstGeom>
          <a:noFill/>
        </p:spPr>
        <p:txBody>
          <a:bodyPr wrap="square" rtlCol="0">
            <a:spAutoFit/>
          </a:bodyPr>
          <a:lstStyle/>
          <a:p>
            <a:r>
              <a:rPr lang="en-GB" b="1" dirty="0"/>
              <a:t>Case example:</a:t>
            </a:r>
          </a:p>
          <a:p>
            <a:r>
              <a:rPr lang="en-GB" dirty="0"/>
              <a:t>How could multi-agency working have been improved in this instance?</a:t>
            </a:r>
          </a:p>
          <a:p>
            <a:endParaRPr lang="en-GB" dirty="0"/>
          </a:p>
          <a:p>
            <a:r>
              <a:rPr lang="en-GB" dirty="0"/>
              <a:t>If you were involved in a similar case, what would ‘good’ look like according to your local processes and procedures?</a:t>
            </a:r>
          </a:p>
          <a:p>
            <a:endParaRPr lang="en-GB" dirty="0"/>
          </a:p>
          <a:p>
            <a:r>
              <a:rPr lang="en-GB" b="1" dirty="0"/>
              <a:t>Reflective questions:</a:t>
            </a:r>
          </a:p>
          <a:p>
            <a:endParaRPr lang="en-GB" b="1" dirty="0"/>
          </a:p>
          <a:p>
            <a:pPr lvl="0"/>
            <a:r>
              <a:rPr lang="en-GB" dirty="0"/>
              <a:t>How effectively do I share information with other agencies, especially when providing compensatory care?</a:t>
            </a:r>
          </a:p>
          <a:p>
            <a:pPr lvl="0"/>
            <a:endParaRPr lang="en-GB" dirty="0"/>
          </a:p>
          <a:p>
            <a:pPr lvl="0"/>
            <a:r>
              <a:rPr lang="en-GB" dirty="0"/>
              <a:t>Have I used neglect assessment tools (e.g. Graded Care Profile 2)? If not, what are the barriers to using them?</a:t>
            </a:r>
          </a:p>
          <a:p>
            <a:pPr lvl="0"/>
            <a:endParaRPr lang="en-GB" dirty="0"/>
          </a:p>
          <a:p>
            <a:pPr lvl="0"/>
            <a:r>
              <a:rPr lang="en-GB" dirty="0"/>
              <a:t>Do I feel supported by the system when making referrals for neglect? What could improve that process?</a:t>
            </a:r>
          </a:p>
          <a:p>
            <a:r>
              <a:rPr lang="en-GB" b="1" dirty="0"/>
              <a:t> </a:t>
            </a:r>
            <a:endParaRPr lang="en-GB" dirty="0"/>
          </a:p>
        </p:txBody>
      </p:sp>
      <p:sp>
        <p:nvSpPr>
          <p:cNvPr id="3" name="TextBox 2">
            <a:extLst>
              <a:ext uri="{FF2B5EF4-FFF2-40B4-BE49-F238E27FC236}">
                <a16:creationId xmlns:a16="http://schemas.microsoft.com/office/drawing/2014/main" id="{AC832110-9236-D2BE-0991-30F06A58210D}"/>
              </a:ext>
            </a:extLst>
          </p:cNvPr>
          <p:cNvSpPr txBox="1"/>
          <p:nvPr/>
        </p:nvSpPr>
        <p:spPr>
          <a:xfrm>
            <a:off x="360000" y="917338"/>
            <a:ext cx="8147392" cy="369332"/>
          </a:xfrm>
          <a:prstGeom prst="rect">
            <a:avLst/>
          </a:prstGeom>
          <a:noFill/>
        </p:spPr>
        <p:txBody>
          <a:bodyPr wrap="square">
            <a:spAutoFit/>
          </a:bodyPr>
          <a:lstStyle/>
          <a:p>
            <a:r>
              <a:rPr lang="en-GB" dirty="0"/>
              <a:t>Use these prompts to reflect individually or discuss together in your teams.</a:t>
            </a:r>
          </a:p>
        </p:txBody>
      </p:sp>
    </p:spTree>
    <p:extLst>
      <p:ext uri="{BB962C8B-B14F-4D97-AF65-F5344CB8AC3E}">
        <p14:creationId xmlns:p14="http://schemas.microsoft.com/office/powerpoint/2010/main" val="1450777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E4189-DA9E-6BB1-377D-89423E8E5D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36AE61-C2D6-4D7F-FC92-4D7DBD1E3DFF}"/>
              </a:ext>
            </a:extLst>
          </p:cNvPr>
          <p:cNvSpPr>
            <a:spLocks noGrp="1"/>
          </p:cNvSpPr>
          <p:nvPr>
            <p:ph type="title"/>
          </p:nvPr>
        </p:nvSpPr>
        <p:spPr>
          <a:xfrm>
            <a:off x="360000" y="540618"/>
            <a:ext cx="8301600" cy="1024776"/>
          </a:xfrm>
        </p:spPr>
        <p:txBody>
          <a:bodyPr>
            <a:normAutofit/>
          </a:bodyPr>
          <a:lstStyle/>
          <a:p>
            <a:r>
              <a:rPr lang="en-US" sz="3600" dirty="0"/>
              <a:t>The national picture</a:t>
            </a:r>
            <a:br>
              <a:rPr lang="en-GB" dirty="0"/>
            </a:br>
            <a:endParaRPr lang="en-GB" dirty="0"/>
          </a:p>
        </p:txBody>
      </p:sp>
      <p:sp>
        <p:nvSpPr>
          <p:cNvPr id="3" name="Content Placeholder 2">
            <a:extLst>
              <a:ext uri="{FF2B5EF4-FFF2-40B4-BE49-F238E27FC236}">
                <a16:creationId xmlns:a16="http://schemas.microsoft.com/office/drawing/2014/main" id="{D48DE786-EC25-385A-F46C-35357CCE3F18}"/>
              </a:ext>
            </a:extLst>
          </p:cNvPr>
          <p:cNvSpPr>
            <a:spLocks noGrp="1"/>
          </p:cNvSpPr>
          <p:nvPr>
            <p:ph idx="1"/>
          </p:nvPr>
        </p:nvSpPr>
        <p:spPr>
          <a:xfrm>
            <a:off x="360000" y="1682632"/>
            <a:ext cx="8402400" cy="4716130"/>
          </a:xfrm>
        </p:spPr>
        <p:txBody>
          <a:bodyPr vert="horz" lIns="0" tIns="0" rIns="0" bIns="0" rtlCol="0" anchor="t">
            <a:normAutofit lnSpcReduction="10000"/>
          </a:bodyPr>
          <a:lstStyle/>
          <a:p>
            <a:pPr marL="342900" indent="-342900">
              <a:buFont typeface="Arial" panose="020B0604020202020204" pitchFamily="34" charset="0"/>
              <a:buChar char="•"/>
            </a:pPr>
            <a:r>
              <a:rPr lang="en-GB" sz="2000" dirty="0"/>
              <a:t>As of 31 March </a:t>
            </a:r>
            <a:r>
              <a:rPr lang="en-GB" sz="2000"/>
              <a:t>2025</a:t>
            </a:r>
            <a:r>
              <a:rPr lang="en-GB" sz="2000" dirty="0"/>
              <a:t>, neglect was the primary concern for just over half of the </a:t>
            </a:r>
            <a:r>
              <a:rPr lang="en-GB" sz="2000"/>
              <a:t>49,400 </a:t>
            </a:r>
            <a:r>
              <a:rPr lang="en-GB" sz="2000" dirty="0"/>
              <a:t>children in England subject to child protection plans.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a:t>Neglect was present in 60% of rapid reviews in 2024-25 (Child Safeguarding Practice Review Panel, Annual Report 2024-2025).</a:t>
            </a:r>
            <a:endParaRPr lang="en-GB" sz="2100"/>
          </a:p>
          <a:p>
            <a:pPr marL="342900" indent="-342900">
              <a:buFont typeface="Arial" panose="020B0604020202020204" pitchFamily="34" charset="0"/>
              <a:buChar char="•"/>
            </a:pPr>
            <a:endParaRPr lang="en-GB" sz="2000" dirty="0">
              <a:cs typeface="Arial"/>
            </a:endParaRPr>
          </a:p>
          <a:p>
            <a:pPr marL="342900" indent="-342900">
              <a:buFont typeface="Arial" panose="020B0604020202020204" pitchFamily="34" charset="0"/>
              <a:buChar char="•"/>
            </a:pPr>
            <a:r>
              <a:rPr lang="en-GB" sz="2000" dirty="0"/>
              <a:t>Neglect is the most common form of child maltreatment in England, often co-occurring with other harms.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Child neglect’s widespread prevalence, the potential for long-term harm to children’s physical, emotional and social development and the challenges it presents for effective intervention make it one of the most pressing national safeguarding issues.</a:t>
            </a:r>
          </a:p>
          <a:p>
            <a:endParaRPr lang="en-GB" sz="2000" dirty="0"/>
          </a:p>
          <a:p>
            <a:endParaRPr lang="en-GB" sz="2000" dirty="0"/>
          </a:p>
        </p:txBody>
      </p:sp>
      <p:sp>
        <p:nvSpPr>
          <p:cNvPr id="4" name="Footer Placeholder 3">
            <a:extLst>
              <a:ext uri="{FF2B5EF4-FFF2-40B4-BE49-F238E27FC236}">
                <a16:creationId xmlns:a16="http://schemas.microsoft.com/office/drawing/2014/main" id="{0C6EA530-C8DA-9698-2E40-150B2490C49E}"/>
              </a:ext>
            </a:extLst>
          </p:cNvPr>
          <p:cNvSpPr>
            <a:spLocks noGrp="1"/>
          </p:cNvSpPr>
          <p:nvPr>
            <p:ph type="ftr" sz="quarter" idx="11"/>
          </p:nvPr>
        </p:nvSpPr>
        <p:spPr/>
        <p:txBody>
          <a:bodyPr/>
          <a:lstStyle/>
          <a:p>
            <a:r>
              <a:rPr lang="en-GB"/>
              <a:t>Identifying and addressing child neglect</a:t>
            </a:r>
          </a:p>
        </p:txBody>
      </p:sp>
      <p:sp>
        <p:nvSpPr>
          <p:cNvPr id="5" name="Date Placeholder 4">
            <a:extLst>
              <a:ext uri="{FF2B5EF4-FFF2-40B4-BE49-F238E27FC236}">
                <a16:creationId xmlns:a16="http://schemas.microsoft.com/office/drawing/2014/main" id="{2B99EFEB-4106-E46D-0CD6-3AA215EEEA14}"/>
              </a:ext>
            </a:extLst>
          </p:cNvPr>
          <p:cNvSpPr>
            <a:spLocks noGrp="1"/>
          </p:cNvSpPr>
          <p:nvPr>
            <p:ph type="dt" sz="half" idx="10"/>
          </p:nvPr>
        </p:nvSpPr>
        <p:spPr/>
        <p:txBody>
          <a:bodyPr/>
          <a:lstStyle/>
          <a:p>
            <a:fld id="{F06BFC43-5519-4D2E-8487-90C484DC94D1}" type="datetime1">
              <a:rPr lang="en-GB" smtClean="0"/>
              <a:t>11/05/2026</a:t>
            </a:fld>
            <a:endParaRPr lang="en-GB"/>
          </a:p>
        </p:txBody>
      </p:sp>
      <p:sp>
        <p:nvSpPr>
          <p:cNvPr id="6" name="Slide Number Placeholder 5">
            <a:extLst>
              <a:ext uri="{FF2B5EF4-FFF2-40B4-BE49-F238E27FC236}">
                <a16:creationId xmlns:a16="http://schemas.microsoft.com/office/drawing/2014/main" id="{68954134-0814-3C2A-3F95-FF1BA24893EA}"/>
              </a:ext>
            </a:extLst>
          </p:cNvPr>
          <p:cNvSpPr>
            <a:spLocks noGrp="1"/>
          </p:cNvSpPr>
          <p:nvPr>
            <p:ph type="sldNum" sz="quarter" idx="12"/>
          </p:nvPr>
        </p:nvSpPr>
        <p:spPr/>
        <p:txBody>
          <a:bodyPr/>
          <a:lstStyle/>
          <a:p>
            <a:fld id="{36CE6FAB-1EBD-4B7C-9F52-D167A0873C56}" type="slidenum">
              <a:rPr lang="en-GB" smtClean="0"/>
              <a:pPr/>
              <a:t>3</a:t>
            </a:fld>
            <a:endParaRPr lang="en-GB"/>
          </a:p>
        </p:txBody>
      </p:sp>
    </p:spTree>
    <p:extLst>
      <p:ext uri="{BB962C8B-B14F-4D97-AF65-F5344CB8AC3E}">
        <p14:creationId xmlns:p14="http://schemas.microsoft.com/office/powerpoint/2010/main" val="11780757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3B256-41F4-B202-5BEE-F01001B1E4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31EC71-53B6-D963-50B1-AB9182BB49F2}"/>
              </a:ext>
            </a:extLst>
          </p:cNvPr>
          <p:cNvSpPr>
            <a:spLocks noGrp="1"/>
          </p:cNvSpPr>
          <p:nvPr>
            <p:ph type="title"/>
          </p:nvPr>
        </p:nvSpPr>
        <p:spPr>
          <a:xfrm>
            <a:off x="360000" y="1799999"/>
            <a:ext cx="5760000" cy="1882539"/>
          </a:xfrm>
        </p:spPr>
        <p:txBody>
          <a:bodyPr>
            <a:normAutofit/>
          </a:bodyPr>
          <a:lstStyle/>
          <a:p>
            <a:pPr lvl="0"/>
            <a:r>
              <a:rPr lang="en-GB" dirty="0"/>
              <a:t>Intervention and planning</a:t>
            </a:r>
          </a:p>
        </p:txBody>
      </p:sp>
    </p:spTree>
    <p:extLst>
      <p:ext uri="{BB962C8B-B14F-4D97-AF65-F5344CB8AC3E}">
        <p14:creationId xmlns:p14="http://schemas.microsoft.com/office/powerpoint/2010/main" val="14893174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87B1F-DD80-CE45-2168-704FF4AD74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EA6F51-3DB3-7596-3853-8AAE625C08F1}"/>
              </a:ext>
            </a:extLst>
          </p:cNvPr>
          <p:cNvSpPr>
            <a:spLocks noGrp="1"/>
          </p:cNvSpPr>
          <p:nvPr>
            <p:ph type="title"/>
          </p:nvPr>
        </p:nvSpPr>
        <p:spPr/>
        <p:txBody>
          <a:bodyPr/>
          <a:lstStyle/>
          <a:p>
            <a:r>
              <a:rPr lang="en-US" dirty="0"/>
              <a:t>Intervention and support</a:t>
            </a:r>
            <a:endParaRPr lang="en-GB" dirty="0"/>
          </a:p>
        </p:txBody>
      </p:sp>
      <p:sp>
        <p:nvSpPr>
          <p:cNvPr id="5" name="Date Placeholder 4">
            <a:extLst>
              <a:ext uri="{FF2B5EF4-FFF2-40B4-BE49-F238E27FC236}">
                <a16:creationId xmlns:a16="http://schemas.microsoft.com/office/drawing/2014/main" id="{A20676DF-E3F0-D639-0580-F500520C7E3F}"/>
              </a:ext>
            </a:extLst>
          </p:cNvPr>
          <p:cNvSpPr>
            <a:spLocks noGrp="1"/>
          </p:cNvSpPr>
          <p:nvPr>
            <p:ph type="dt" sz="half" idx="10"/>
          </p:nvPr>
        </p:nvSpPr>
        <p:spPr/>
        <p:txBody>
          <a:bodyPr/>
          <a:lstStyle/>
          <a:p>
            <a:fld id="{189682CD-CB59-4E40-ADDA-A25213106CBB}" type="datetime1">
              <a:rPr lang="en-GB" smtClean="0"/>
              <a:t>11/05/2026</a:t>
            </a:fld>
            <a:endParaRPr lang="en-GB"/>
          </a:p>
        </p:txBody>
      </p:sp>
      <p:sp>
        <p:nvSpPr>
          <p:cNvPr id="6" name="Slide Number Placeholder 5">
            <a:extLst>
              <a:ext uri="{FF2B5EF4-FFF2-40B4-BE49-F238E27FC236}">
                <a16:creationId xmlns:a16="http://schemas.microsoft.com/office/drawing/2014/main" id="{25E2D785-0E5E-7E01-5513-2F771D6981B2}"/>
              </a:ext>
            </a:extLst>
          </p:cNvPr>
          <p:cNvSpPr>
            <a:spLocks noGrp="1"/>
          </p:cNvSpPr>
          <p:nvPr>
            <p:ph type="sldNum" sz="quarter" idx="12"/>
          </p:nvPr>
        </p:nvSpPr>
        <p:spPr/>
        <p:txBody>
          <a:bodyPr/>
          <a:lstStyle/>
          <a:p>
            <a:fld id="{36CE6FAB-1EBD-4B7C-9F52-D167A0873C56}" type="slidenum">
              <a:rPr lang="en-GB" smtClean="0"/>
              <a:pPr/>
              <a:t>31</a:t>
            </a:fld>
            <a:endParaRPr lang="en-GB"/>
          </a:p>
        </p:txBody>
      </p:sp>
      <p:sp>
        <p:nvSpPr>
          <p:cNvPr id="7" name="Footer Placeholder 3">
            <a:extLst>
              <a:ext uri="{FF2B5EF4-FFF2-40B4-BE49-F238E27FC236}">
                <a16:creationId xmlns:a16="http://schemas.microsoft.com/office/drawing/2014/main" id="{A0D16BAF-6D64-E451-22DE-7C438DC91AB7}"/>
              </a:ext>
            </a:extLst>
          </p:cNvPr>
          <p:cNvSpPr>
            <a:spLocks noGrp="1"/>
          </p:cNvSpPr>
          <p:nvPr>
            <p:ph type="ftr" sz="quarter" idx="11"/>
          </p:nvPr>
        </p:nvSpPr>
        <p:spPr>
          <a:xfrm>
            <a:off x="360000" y="6516000"/>
            <a:ext cx="5400000" cy="180000"/>
          </a:xfrm>
        </p:spPr>
        <p:txBody>
          <a:bodyPr/>
          <a:lstStyle/>
          <a:p>
            <a:r>
              <a:rPr lang="en-GB"/>
              <a:t>Identifying and addressing child neglect</a:t>
            </a:r>
          </a:p>
        </p:txBody>
      </p:sp>
      <p:sp>
        <p:nvSpPr>
          <p:cNvPr id="8" name="Content Placeholder 7">
            <a:extLst>
              <a:ext uri="{FF2B5EF4-FFF2-40B4-BE49-F238E27FC236}">
                <a16:creationId xmlns:a16="http://schemas.microsoft.com/office/drawing/2014/main" id="{A55BDA55-29A2-751F-CA4F-9472619A130F}"/>
              </a:ext>
            </a:extLst>
          </p:cNvPr>
          <p:cNvSpPr>
            <a:spLocks noGrp="1"/>
          </p:cNvSpPr>
          <p:nvPr>
            <p:ph idx="1"/>
          </p:nvPr>
        </p:nvSpPr>
        <p:spPr>
          <a:xfrm>
            <a:off x="370798" y="1963271"/>
            <a:ext cx="8402400" cy="4152067"/>
          </a:xfrm>
        </p:spPr>
        <p:txBody>
          <a:bodyPr>
            <a:normAutofit/>
          </a:bodyPr>
          <a:lstStyle/>
          <a:p>
            <a:pPr marL="285750" indent="-285750">
              <a:buFont typeface="Arial" panose="020B0604020202020204" pitchFamily="34" charset="0"/>
              <a:buChar char="•"/>
            </a:pPr>
            <a:r>
              <a:rPr lang="en-GB" dirty="0"/>
              <a:t>Effective intervention is critical to safeguarding children experiencing neglect. It should ensure their immediate safety, support their development, and promote long-term wellbeing. </a:t>
            </a:r>
          </a:p>
          <a:p>
            <a:pPr marL="285750" indent="-285750">
              <a:buFont typeface="Arial" panose="020B0604020202020204" pitchFamily="34" charset="0"/>
              <a:buChar char="•"/>
            </a:pPr>
            <a:r>
              <a:rPr lang="en-GB" dirty="0"/>
              <a:t>Evidence from rapid reviews and fieldwork reveals that interventions are often poorly aligned with children’s needs, overly generic, and too brief to create meaningful change.</a:t>
            </a:r>
          </a:p>
          <a:p>
            <a:pPr marL="285750" indent="-285750">
              <a:buFont typeface="Arial" panose="020B0604020202020204" pitchFamily="34" charset="0"/>
              <a:buChar char="•"/>
            </a:pPr>
            <a:r>
              <a:rPr lang="en-GB" dirty="0"/>
              <a:t>Plans commonly include parenting classes, home visits, or referrals to specialist services, but these are not always linked to the child’s lived experience or the nature of the neglect. </a:t>
            </a:r>
          </a:p>
          <a:p>
            <a:pPr marL="285750" indent="-285750">
              <a:buFont typeface="Arial" panose="020B0604020202020204" pitchFamily="34" charset="0"/>
              <a:buChar char="•"/>
            </a:pPr>
            <a:r>
              <a:rPr lang="en-GB" dirty="0"/>
              <a:t>For example, adolescents were sometimes offered the same support as younger children, despite facing distinct risks such as exploitation or disengagement from education.</a:t>
            </a:r>
          </a:p>
        </p:txBody>
      </p:sp>
    </p:spTree>
    <p:extLst>
      <p:ext uri="{BB962C8B-B14F-4D97-AF65-F5344CB8AC3E}">
        <p14:creationId xmlns:p14="http://schemas.microsoft.com/office/powerpoint/2010/main" val="32660436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C5A09-8531-ECE1-FD94-2F9E8CE79F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B0B675-7DE6-D0C0-519B-77F9583F8860}"/>
              </a:ext>
            </a:extLst>
          </p:cNvPr>
          <p:cNvSpPr>
            <a:spLocks noGrp="1"/>
          </p:cNvSpPr>
          <p:nvPr>
            <p:ph type="title"/>
          </p:nvPr>
        </p:nvSpPr>
        <p:spPr/>
        <p:txBody>
          <a:bodyPr/>
          <a:lstStyle/>
          <a:p>
            <a:r>
              <a:rPr lang="en-US" dirty="0"/>
              <a:t>Over-optimism and premature case closure</a:t>
            </a:r>
            <a:endParaRPr lang="en-GB" dirty="0"/>
          </a:p>
        </p:txBody>
      </p:sp>
      <p:sp>
        <p:nvSpPr>
          <p:cNvPr id="5" name="Date Placeholder 4">
            <a:extLst>
              <a:ext uri="{FF2B5EF4-FFF2-40B4-BE49-F238E27FC236}">
                <a16:creationId xmlns:a16="http://schemas.microsoft.com/office/drawing/2014/main" id="{88F327F0-53A1-03B4-481A-735130EA5490}"/>
              </a:ext>
            </a:extLst>
          </p:cNvPr>
          <p:cNvSpPr>
            <a:spLocks noGrp="1"/>
          </p:cNvSpPr>
          <p:nvPr>
            <p:ph type="dt" sz="half" idx="10"/>
          </p:nvPr>
        </p:nvSpPr>
        <p:spPr/>
        <p:txBody>
          <a:bodyPr/>
          <a:lstStyle/>
          <a:p>
            <a:fld id="{6B813A7C-DC7A-43D0-B83A-269764862A3D}" type="datetime1">
              <a:rPr lang="en-GB" smtClean="0"/>
              <a:t>11/05/2026</a:t>
            </a:fld>
            <a:endParaRPr lang="en-GB"/>
          </a:p>
        </p:txBody>
      </p:sp>
      <p:sp>
        <p:nvSpPr>
          <p:cNvPr id="6" name="Slide Number Placeholder 5">
            <a:extLst>
              <a:ext uri="{FF2B5EF4-FFF2-40B4-BE49-F238E27FC236}">
                <a16:creationId xmlns:a16="http://schemas.microsoft.com/office/drawing/2014/main" id="{6096B51D-0643-AA59-CCE6-E2FC7369F142}"/>
              </a:ext>
            </a:extLst>
          </p:cNvPr>
          <p:cNvSpPr>
            <a:spLocks noGrp="1"/>
          </p:cNvSpPr>
          <p:nvPr>
            <p:ph type="sldNum" sz="quarter" idx="12"/>
          </p:nvPr>
        </p:nvSpPr>
        <p:spPr/>
        <p:txBody>
          <a:bodyPr/>
          <a:lstStyle/>
          <a:p>
            <a:fld id="{36CE6FAB-1EBD-4B7C-9F52-D167A0873C56}" type="slidenum">
              <a:rPr lang="en-GB" smtClean="0"/>
              <a:pPr/>
              <a:t>32</a:t>
            </a:fld>
            <a:endParaRPr lang="en-GB"/>
          </a:p>
        </p:txBody>
      </p:sp>
      <p:sp>
        <p:nvSpPr>
          <p:cNvPr id="7" name="Footer Placeholder 3">
            <a:extLst>
              <a:ext uri="{FF2B5EF4-FFF2-40B4-BE49-F238E27FC236}">
                <a16:creationId xmlns:a16="http://schemas.microsoft.com/office/drawing/2014/main" id="{B4AF9737-1F3B-C245-9637-DFBF66E52B62}"/>
              </a:ext>
            </a:extLst>
          </p:cNvPr>
          <p:cNvSpPr>
            <a:spLocks noGrp="1"/>
          </p:cNvSpPr>
          <p:nvPr>
            <p:ph type="ftr" sz="quarter" idx="11"/>
          </p:nvPr>
        </p:nvSpPr>
        <p:spPr>
          <a:xfrm>
            <a:off x="360000" y="6516000"/>
            <a:ext cx="5400000" cy="180000"/>
          </a:xfrm>
        </p:spPr>
        <p:txBody>
          <a:bodyPr/>
          <a:lstStyle/>
          <a:p>
            <a:r>
              <a:rPr lang="en-GB"/>
              <a:t>Identifying and addressing child neglect</a:t>
            </a:r>
          </a:p>
        </p:txBody>
      </p:sp>
      <p:sp>
        <p:nvSpPr>
          <p:cNvPr id="8" name="Content Placeholder 7">
            <a:extLst>
              <a:ext uri="{FF2B5EF4-FFF2-40B4-BE49-F238E27FC236}">
                <a16:creationId xmlns:a16="http://schemas.microsoft.com/office/drawing/2014/main" id="{C5BF7D29-28ED-4C2C-5BB8-F09A4B8B13F9}"/>
              </a:ext>
            </a:extLst>
          </p:cNvPr>
          <p:cNvSpPr>
            <a:spLocks noGrp="1"/>
          </p:cNvSpPr>
          <p:nvPr>
            <p:ph idx="1"/>
          </p:nvPr>
        </p:nvSpPr>
        <p:spPr>
          <a:xfrm>
            <a:off x="370798" y="2061882"/>
            <a:ext cx="8402400" cy="4053456"/>
          </a:xfrm>
        </p:spPr>
        <p:txBody>
          <a:bodyPr>
            <a:normAutofit/>
          </a:bodyPr>
          <a:lstStyle/>
          <a:p>
            <a:pPr lvl="1"/>
            <a:r>
              <a:rPr lang="en-GB" dirty="0"/>
              <a:t>A recurring theme in serious safeguarding incidents is the tendency to interpret minor improvements as signs of success, leading to premature closure of cases. </a:t>
            </a:r>
          </a:p>
          <a:p>
            <a:pPr lvl="1"/>
            <a:r>
              <a:rPr lang="en-GB" dirty="0"/>
              <a:t>Sometimes interventions last only a few months and are closed once parents attend a course or make superficial changes. Practitioners described feeling pressured to close cases due to high workloads. This contributed to a cycle of short-term engagement, repeated referrals, and escalating concerns, with children’s situations deteriorating over time.</a:t>
            </a:r>
          </a:p>
          <a:p>
            <a:pPr lvl="1"/>
            <a:r>
              <a:rPr lang="en-GB" dirty="0"/>
              <a:t>What good looks like:</a:t>
            </a:r>
          </a:p>
          <a:p>
            <a:pPr lvl="2">
              <a:buFont typeface="Courier New" panose="02070309020205020404" pitchFamily="49" charset="0"/>
              <a:buChar char="o"/>
            </a:pPr>
            <a:r>
              <a:rPr lang="en-GB" dirty="0"/>
              <a:t>Consistency in conducting physical checks on the child and checking living conditions in the home.</a:t>
            </a:r>
          </a:p>
          <a:p>
            <a:pPr lvl="2">
              <a:buFont typeface="Courier New" panose="02070309020205020404" pitchFamily="49" charset="0"/>
              <a:buChar char="o"/>
            </a:pPr>
            <a:r>
              <a:rPr lang="en-GB" dirty="0"/>
              <a:t>Follow-up to assess whether children’s outcomes have improved or whether risks have been mitigated. </a:t>
            </a:r>
          </a:p>
          <a:p>
            <a:pPr lvl="1"/>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7824603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64D91-2D56-5ECD-E4D5-69AFA640D8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34722F-2CCF-19F6-A6C9-C85B6C2F1824}"/>
              </a:ext>
            </a:extLst>
          </p:cNvPr>
          <p:cNvSpPr>
            <a:spLocks noGrp="1"/>
          </p:cNvSpPr>
          <p:nvPr>
            <p:ph type="title"/>
          </p:nvPr>
        </p:nvSpPr>
        <p:spPr/>
        <p:txBody>
          <a:bodyPr/>
          <a:lstStyle/>
          <a:p>
            <a:r>
              <a:rPr lang="en-US" dirty="0"/>
              <a:t>Integrated, family-</a:t>
            </a:r>
            <a:r>
              <a:rPr lang="en-US" dirty="0" err="1"/>
              <a:t>centred</a:t>
            </a:r>
            <a:r>
              <a:rPr lang="en-US" dirty="0"/>
              <a:t> approaches</a:t>
            </a:r>
            <a:endParaRPr lang="en-GB" dirty="0"/>
          </a:p>
        </p:txBody>
      </p:sp>
      <p:sp>
        <p:nvSpPr>
          <p:cNvPr id="5" name="Date Placeholder 4">
            <a:extLst>
              <a:ext uri="{FF2B5EF4-FFF2-40B4-BE49-F238E27FC236}">
                <a16:creationId xmlns:a16="http://schemas.microsoft.com/office/drawing/2014/main" id="{65C2EC84-C893-56C4-6585-A831994BF30F}"/>
              </a:ext>
            </a:extLst>
          </p:cNvPr>
          <p:cNvSpPr>
            <a:spLocks noGrp="1"/>
          </p:cNvSpPr>
          <p:nvPr>
            <p:ph type="dt" sz="half" idx="10"/>
          </p:nvPr>
        </p:nvSpPr>
        <p:spPr/>
        <p:txBody>
          <a:bodyPr/>
          <a:lstStyle/>
          <a:p>
            <a:fld id="{7AE3C061-767B-43C6-ADE5-AE45CE5E5845}" type="datetime1">
              <a:rPr lang="en-GB" smtClean="0"/>
              <a:t>11/05/2026</a:t>
            </a:fld>
            <a:endParaRPr lang="en-GB"/>
          </a:p>
        </p:txBody>
      </p:sp>
      <p:sp>
        <p:nvSpPr>
          <p:cNvPr id="6" name="Slide Number Placeholder 5">
            <a:extLst>
              <a:ext uri="{FF2B5EF4-FFF2-40B4-BE49-F238E27FC236}">
                <a16:creationId xmlns:a16="http://schemas.microsoft.com/office/drawing/2014/main" id="{2252636B-91DD-18CF-A326-E621640D8306}"/>
              </a:ext>
            </a:extLst>
          </p:cNvPr>
          <p:cNvSpPr>
            <a:spLocks noGrp="1"/>
          </p:cNvSpPr>
          <p:nvPr>
            <p:ph type="sldNum" sz="quarter" idx="12"/>
          </p:nvPr>
        </p:nvSpPr>
        <p:spPr/>
        <p:txBody>
          <a:bodyPr/>
          <a:lstStyle/>
          <a:p>
            <a:fld id="{36CE6FAB-1EBD-4B7C-9F52-D167A0873C56}" type="slidenum">
              <a:rPr lang="en-GB" smtClean="0"/>
              <a:pPr/>
              <a:t>33</a:t>
            </a:fld>
            <a:endParaRPr lang="en-GB"/>
          </a:p>
        </p:txBody>
      </p:sp>
      <p:sp>
        <p:nvSpPr>
          <p:cNvPr id="7" name="Footer Placeholder 3">
            <a:extLst>
              <a:ext uri="{FF2B5EF4-FFF2-40B4-BE49-F238E27FC236}">
                <a16:creationId xmlns:a16="http://schemas.microsoft.com/office/drawing/2014/main" id="{62A88943-EAC3-2C3A-39A2-A315161F6D8D}"/>
              </a:ext>
            </a:extLst>
          </p:cNvPr>
          <p:cNvSpPr>
            <a:spLocks noGrp="1"/>
          </p:cNvSpPr>
          <p:nvPr>
            <p:ph type="ftr" sz="quarter" idx="11"/>
          </p:nvPr>
        </p:nvSpPr>
        <p:spPr>
          <a:xfrm>
            <a:off x="360000" y="6516000"/>
            <a:ext cx="5400000" cy="180000"/>
          </a:xfrm>
        </p:spPr>
        <p:txBody>
          <a:bodyPr/>
          <a:lstStyle/>
          <a:p>
            <a:r>
              <a:rPr lang="en-GB"/>
              <a:t>Identifying and addressing child neglect</a:t>
            </a:r>
          </a:p>
        </p:txBody>
      </p:sp>
      <p:sp>
        <p:nvSpPr>
          <p:cNvPr id="8" name="Content Placeholder 7">
            <a:extLst>
              <a:ext uri="{FF2B5EF4-FFF2-40B4-BE49-F238E27FC236}">
                <a16:creationId xmlns:a16="http://schemas.microsoft.com/office/drawing/2014/main" id="{2C5BE004-5F04-6CA9-37C1-818110A59336}"/>
              </a:ext>
            </a:extLst>
          </p:cNvPr>
          <p:cNvSpPr>
            <a:spLocks noGrp="1"/>
          </p:cNvSpPr>
          <p:nvPr>
            <p:ph idx="1"/>
          </p:nvPr>
        </p:nvSpPr>
        <p:spPr>
          <a:xfrm>
            <a:off x="370798" y="2061882"/>
            <a:ext cx="8402400" cy="4053456"/>
          </a:xfrm>
        </p:spPr>
        <p:txBody>
          <a:bodyPr vert="horz" lIns="0" tIns="0" rIns="0" bIns="0" rtlCol="0" anchor="t">
            <a:normAutofit/>
          </a:bodyPr>
          <a:lstStyle/>
          <a:p>
            <a:pPr marL="0" lvl="1" indent="0">
              <a:buNone/>
            </a:pPr>
            <a:r>
              <a:rPr lang="en-GB" dirty="0"/>
              <a:t>Many families experiencing neglect also face complex challenges, including adult </a:t>
            </a:r>
            <a:r>
              <a:rPr lang="en-GB"/>
              <a:t>mental health issues, learning disabilities, substance use, and domestic abuse.</a:t>
            </a:r>
          </a:p>
          <a:p>
            <a:pPr marL="0" lvl="1" indent="0">
              <a:buNone/>
            </a:pPr>
            <a:r>
              <a:rPr lang="en-GB" dirty="0"/>
              <a:t>Effective intervention requires a more holistic, whole-family approach that is sustained, individualised, and responsive to changing circumstances.</a:t>
            </a:r>
          </a:p>
          <a:p>
            <a:pPr marL="0" lvl="1" indent="0">
              <a:buNone/>
            </a:pPr>
            <a:endParaRPr lang="en-GB" dirty="0"/>
          </a:p>
          <a:p>
            <a:pPr lvl="1"/>
            <a:r>
              <a:rPr lang="en-GB" dirty="0"/>
              <a:t>Adopt a consistent “Think Family” approach</a:t>
            </a:r>
          </a:p>
          <a:p>
            <a:pPr marL="251460" lvl="1" indent="-251460"/>
            <a:r>
              <a:rPr lang="en-GB"/>
              <a:t>Address both children’s and adults’ needs in a coordinated way</a:t>
            </a:r>
            <a:endParaRPr lang="en-GB">
              <a:cs typeface="Arial"/>
            </a:endParaRPr>
          </a:p>
          <a:p>
            <a:pPr lvl="1"/>
            <a:r>
              <a:rPr lang="en-GB" dirty="0"/>
              <a:t>Collaborate between children’s and adult services</a:t>
            </a:r>
          </a:p>
          <a:p>
            <a:pPr lvl="1"/>
            <a:r>
              <a:rPr lang="en-GB" dirty="0"/>
              <a:t>Consider how parental vulnerabilities affect parenting capacity</a:t>
            </a:r>
          </a:p>
          <a:p>
            <a:pPr lvl="1"/>
            <a:r>
              <a:rPr lang="en-GB" dirty="0"/>
              <a:t>Adapt plans to account for the practical realities of families’ lives</a:t>
            </a:r>
          </a:p>
        </p:txBody>
      </p:sp>
    </p:spTree>
    <p:extLst>
      <p:ext uri="{BB962C8B-B14F-4D97-AF65-F5344CB8AC3E}">
        <p14:creationId xmlns:p14="http://schemas.microsoft.com/office/powerpoint/2010/main" val="18139249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EEFFF-3198-F758-B04C-518503B7DB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1AE95D-AC9F-BD55-C058-4B3EBBF63A44}"/>
              </a:ext>
            </a:extLst>
          </p:cNvPr>
          <p:cNvSpPr>
            <a:spLocks noGrp="1"/>
          </p:cNvSpPr>
          <p:nvPr>
            <p:ph type="title"/>
          </p:nvPr>
        </p:nvSpPr>
        <p:spPr/>
        <p:txBody>
          <a:bodyPr/>
          <a:lstStyle/>
          <a:p>
            <a:r>
              <a:rPr lang="en-GB" dirty="0"/>
              <a:t>Reflection</a:t>
            </a:r>
          </a:p>
        </p:txBody>
      </p:sp>
      <p:sp>
        <p:nvSpPr>
          <p:cNvPr id="5" name="Date Placeholder 4">
            <a:extLst>
              <a:ext uri="{FF2B5EF4-FFF2-40B4-BE49-F238E27FC236}">
                <a16:creationId xmlns:a16="http://schemas.microsoft.com/office/drawing/2014/main" id="{7618E37B-E56A-FEE4-183A-1902CC21C884}"/>
              </a:ext>
            </a:extLst>
          </p:cNvPr>
          <p:cNvSpPr>
            <a:spLocks noGrp="1"/>
          </p:cNvSpPr>
          <p:nvPr>
            <p:ph type="dt" sz="half" idx="10"/>
          </p:nvPr>
        </p:nvSpPr>
        <p:spPr/>
        <p:txBody>
          <a:bodyPr/>
          <a:lstStyle/>
          <a:p>
            <a:fld id="{2C1C5DB3-DE0A-45DE-8EBE-C0C649D4B370}" type="datetime1">
              <a:rPr lang="en-GB" smtClean="0"/>
              <a:t>11/05/2026</a:t>
            </a:fld>
            <a:endParaRPr lang="en-GB"/>
          </a:p>
        </p:txBody>
      </p:sp>
      <p:sp>
        <p:nvSpPr>
          <p:cNvPr id="6" name="Slide Number Placeholder 5">
            <a:extLst>
              <a:ext uri="{FF2B5EF4-FFF2-40B4-BE49-F238E27FC236}">
                <a16:creationId xmlns:a16="http://schemas.microsoft.com/office/drawing/2014/main" id="{B8F73DD1-0680-F706-A2E9-2246C27FA563}"/>
              </a:ext>
            </a:extLst>
          </p:cNvPr>
          <p:cNvSpPr>
            <a:spLocks noGrp="1"/>
          </p:cNvSpPr>
          <p:nvPr>
            <p:ph type="sldNum" sz="quarter" idx="12"/>
          </p:nvPr>
        </p:nvSpPr>
        <p:spPr/>
        <p:txBody>
          <a:bodyPr/>
          <a:lstStyle/>
          <a:p>
            <a:fld id="{36CE6FAB-1EBD-4B7C-9F52-D167A0873C56}" type="slidenum">
              <a:rPr lang="en-GB" smtClean="0"/>
              <a:pPr/>
              <a:t>34</a:t>
            </a:fld>
            <a:endParaRPr lang="en-GB"/>
          </a:p>
        </p:txBody>
      </p:sp>
      <p:sp>
        <p:nvSpPr>
          <p:cNvPr id="7" name="Footer Placeholder 3">
            <a:extLst>
              <a:ext uri="{FF2B5EF4-FFF2-40B4-BE49-F238E27FC236}">
                <a16:creationId xmlns:a16="http://schemas.microsoft.com/office/drawing/2014/main" id="{71B155AB-9B4C-BE5D-24A2-D0364A2B5C1E}"/>
              </a:ext>
            </a:extLst>
          </p:cNvPr>
          <p:cNvSpPr>
            <a:spLocks noGrp="1"/>
          </p:cNvSpPr>
          <p:nvPr>
            <p:ph type="ftr" sz="quarter" idx="11"/>
          </p:nvPr>
        </p:nvSpPr>
        <p:spPr>
          <a:xfrm>
            <a:off x="360000" y="6516000"/>
            <a:ext cx="5400000" cy="180000"/>
          </a:xfrm>
        </p:spPr>
        <p:txBody>
          <a:bodyPr/>
          <a:lstStyle/>
          <a:p>
            <a:r>
              <a:rPr lang="en-GB"/>
              <a:t>Identifying and addressing child neglect</a:t>
            </a:r>
            <a:endParaRPr lang="en-GB" dirty="0"/>
          </a:p>
        </p:txBody>
      </p:sp>
      <p:sp>
        <p:nvSpPr>
          <p:cNvPr id="9" name="TextBox 8">
            <a:extLst>
              <a:ext uri="{FF2B5EF4-FFF2-40B4-BE49-F238E27FC236}">
                <a16:creationId xmlns:a16="http://schemas.microsoft.com/office/drawing/2014/main" id="{7093C051-5E1D-F2A5-AA7A-030117A6B002}"/>
              </a:ext>
            </a:extLst>
          </p:cNvPr>
          <p:cNvSpPr txBox="1"/>
          <p:nvPr/>
        </p:nvSpPr>
        <p:spPr>
          <a:xfrm>
            <a:off x="370800" y="1707502"/>
            <a:ext cx="8210938" cy="3416320"/>
          </a:xfrm>
          <a:prstGeom prst="rect">
            <a:avLst/>
          </a:prstGeom>
          <a:noFill/>
        </p:spPr>
        <p:txBody>
          <a:bodyPr wrap="square" rtlCol="0">
            <a:spAutoFit/>
          </a:bodyPr>
          <a:lstStyle/>
          <a:p>
            <a:endParaRPr lang="en-GB" dirty="0"/>
          </a:p>
          <a:p>
            <a:r>
              <a:rPr lang="en-GB" b="1" dirty="0"/>
              <a:t>Reflective questions:</a:t>
            </a:r>
          </a:p>
          <a:p>
            <a:endParaRPr lang="en-GB" b="1" dirty="0"/>
          </a:p>
          <a:p>
            <a:r>
              <a:rPr lang="en-GB" dirty="0"/>
              <a:t>Are the interventions I offer tailored to the child’s developmental stage and specific needs?</a:t>
            </a:r>
          </a:p>
          <a:p>
            <a:endParaRPr lang="en-GB" dirty="0"/>
          </a:p>
          <a:p>
            <a:r>
              <a:rPr lang="en-GB" dirty="0"/>
              <a:t>How do I assess whether a plan is making a meaningful difference in the child’s life?</a:t>
            </a:r>
          </a:p>
          <a:p>
            <a:endParaRPr lang="en-GB" dirty="0"/>
          </a:p>
          <a:p>
            <a:r>
              <a:rPr lang="en-GB" dirty="0"/>
              <a:t>What strategies do I use to build trust and engagement with parents, especially when consent is a barrier?</a:t>
            </a:r>
          </a:p>
          <a:p>
            <a:endParaRPr lang="en-GB" dirty="0"/>
          </a:p>
        </p:txBody>
      </p:sp>
      <p:sp>
        <p:nvSpPr>
          <p:cNvPr id="3" name="TextBox 2">
            <a:extLst>
              <a:ext uri="{FF2B5EF4-FFF2-40B4-BE49-F238E27FC236}">
                <a16:creationId xmlns:a16="http://schemas.microsoft.com/office/drawing/2014/main" id="{BAB67D6F-C219-5C0E-3689-1A75A270E95E}"/>
              </a:ext>
            </a:extLst>
          </p:cNvPr>
          <p:cNvSpPr txBox="1"/>
          <p:nvPr/>
        </p:nvSpPr>
        <p:spPr>
          <a:xfrm>
            <a:off x="360000" y="917338"/>
            <a:ext cx="8147392" cy="369332"/>
          </a:xfrm>
          <a:prstGeom prst="rect">
            <a:avLst/>
          </a:prstGeom>
          <a:noFill/>
        </p:spPr>
        <p:txBody>
          <a:bodyPr wrap="square">
            <a:spAutoFit/>
          </a:bodyPr>
          <a:lstStyle/>
          <a:p>
            <a:r>
              <a:rPr lang="en-GB" dirty="0"/>
              <a:t>Use these prompts to reflect individually or discuss together in your teams.</a:t>
            </a:r>
          </a:p>
        </p:txBody>
      </p:sp>
    </p:spTree>
    <p:extLst>
      <p:ext uri="{BB962C8B-B14F-4D97-AF65-F5344CB8AC3E}">
        <p14:creationId xmlns:p14="http://schemas.microsoft.com/office/powerpoint/2010/main" val="42476866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6B506-264F-E60C-5D54-2F7297287C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040503-A331-7611-EA42-BFF50423DC98}"/>
              </a:ext>
            </a:extLst>
          </p:cNvPr>
          <p:cNvSpPr>
            <a:spLocks noGrp="1"/>
          </p:cNvSpPr>
          <p:nvPr>
            <p:ph type="title"/>
          </p:nvPr>
        </p:nvSpPr>
        <p:spPr>
          <a:xfrm>
            <a:off x="360000" y="1799999"/>
            <a:ext cx="5760000" cy="1882539"/>
          </a:xfrm>
        </p:spPr>
        <p:txBody>
          <a:bodyPr>
            <a:normAutofit/>
          </a:bodyPr>
          <a:lstStyle/>
          <a:p>
            <a:pPr lvl="0"/>
            <a:r>
              <a:rPr lang="en-GB" dirty="0"/>
              <a:t>Final reflections</a:t>
            </a:r>
          </a:p>
        </p:txBody>
      </p:sp>
      <p:sp>
        <p:nvSpPr>
          <p:cNvPr id="3" name="Text Placeholder 2">
            <a:extLst>
              <a:ext uri="{FF2B5EF4-FFF2-40B4-BE49-F238E27FC236}">
                <a16:creationId xmlns:a16="http://schemas.microsoft.com/office/drawing/2014/main" id="{A5528AC9-0CA4-4713-D524-CC6C9A3835BB}"/>
              </a:ext>
            </a:extLst>
          </p:cNvPr>
          <p:cNvSpPr>
            <a:spLocks noGrp="1"/>
          </p:cNvSpPr>
          <p:nvPr>
            <p:ph type="body" idx="1"/>
          </p:nvPr>
        </p:nvSpPr>
        <p:spPr>
          <a:xfrm>
            <a:off x="360000" y="3682538"/>
            <a:ext cx="5760000" cy="900000"/>
          </a:xfrm>
        </p:spPr>
        <p:txBody>
          <a:bodyPr/>
          <a:lstStyle/>
          <a:p>
            <a:r>
              <a:rPr lang="en-GB" dirty="0"/>
              <a:t>What to take away from today</a:t>
            </a:r>
          </a:p>
        </p:txBody>
      </p:sp>
    </p:spTree>
    <p:extLst>
      <p:ext uri="{BB962C8B-B14F-4D97-AF65-F5344CB8AC3E}">
        <p14:creationId xmlns:p14="http://schemas.microsoft.com/office/powerpoint/2010/main" val="34614955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5739C-2D19-C5A8-DD50-5B36CF54CE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0A0219-EE4B-A856-E116-C37AAD454565}"/>
              </a:ext>
            </a:extLst>
          </p:cNvPr>
          <p:cNvSpPr>
            <a:spLocks noGrp="1"/>
          </p:cNvSpPr>
          <p:nvPr>
            <p:ph type="title"/>
          </p:nvPr>
        </p:nvSpPr>
        <p:spPr>
          <a:xfrm>
            <a:off x="370800" y="442800"/>
            <a:ext cx="8402400" cy="1080000"/>
          </a:xfrm>
        </p:spPr>
        <p:txBody>
          <a:bodyPr vert="horz" lIns="0" tIns="0" rIns="0" bIns="0" rtlCol="0" anchor="t" anchorCtr="0">
            <a:normAutofit/>
          </a:bodyPr>
          <a:lstStyle/>
          <a:p>
            <a:r>
              <a:rPr lang="en-GB" dirty="0"/>
              <a:t>Reflective questions for senior managers and strategic leaders</a:t>
            </a:r>
            <a:endParaRPr lang="en-GB"/>
          </a:p>
        </p:txBody>
      </p:sp>
      <p:sp>
        <p:nvSpPr>
          <p:cNvPr id="7" name="Footer Placeholder 3">
            <a:extLst>
              <a:ext uri="{FF2B5EF4-FFF2-40B4-BE49-F238E27FC236}">
                <a16:creationId xmlns:a16="http://schemas.microsoft.com/office/drawing/2014/main" id="{257AD252-5570-6EDD-0510-C42AB4DB43D6}"/>
              </a:ext>
            </a:extLst>
          </p:cNvPr>
          <p:cNvSpPr>
            <a:spLocks noGrp="1"/>
          </p:cNvSpPr>
          <p:nvPr>
            <p:ph type="ftr" sz="quarter" idx="11"/>
          </p:nvPr>
        </p:nvSpPr>
        <p:spPr>
          <a:xfrm>
            <a:off x="360000" y="6516000"/>
            <a:ext cx="5400000" cy="180000"/>
          </a:xfrm>
        </p:spPr>
        <p:txBody>
          <a:bodyPr vert="horz" lIns="0" tIns="0" rIns="0" bIns="0" rtlCol="0" anchor="ctr">
            <a:normAutofit/>
          </a:bodyPr>
          <a:lstStyle/>
          <a:p>
            <a:pPr>
              <a:lnSpc>
                <a:spcPct val="90000"/>
              </a:lnSpc>
              <a:spcAft>
                <a:spcPts val="600"/>
              </a:spcAft>
            </a:pPr>
            <a:r>
              <a:rPr lang="en-GB" kern="1200" dirty="0">
                <a:latin typeface="+mn-lt"/>
                <a:ea typeface="+mn-ea"/>
                <a:cs typeface="+mn-cs"/>
              </a:rPr>
              <a:t>Identifying and addressing child neglect</a:t>
            </a:r>
          </a:p>
        </p:txBody>
      </p:sp>
      <p:sp>
        <p:nvSpPr>
          <p:cNvPr id="5" name="Date Placeholder 4">
            <a:extLst>
              <a:ext uri="{FF2B5EF4-FFF2-40B4-BE49-F238E27FC236}">
                <a16:creationId xmlns:a16="http://schemas.microsoft.com/office/drawing/2014/main" id="{9E4C7A4C-3006-33EA-7996-767F5559B95C}"/>
              </a:ext>
            </a:extLst>
          </p:cNvPr>
          <p:cNvSpPr>
            <a:spLocks noGrp="1"/>
          </p:cNvSpPr>
          <p:nvPr>
            <p:ph type="dt" sz="half" idx="10"/>
          </p:nvPr>
        </p:nvSpPr>
        <p:spPr>
          <a:xfrm>
            <a:off x="5868000" y="6516000"/>
            <a:ext cx="1800000" cy="180000"/>
          </a:xfrm>
        </p:spPr>
        <p:txBody>
          <a:bodyPr vert="horz" lIns="0" tIns="0" rIns="0" bIns="0" rtlCol="0" anchor="ctr">
            <a:normAutofit/>
          </a:bodyPr>
          <a:lstStyle/>
          <a:p>
            <a:pPr>
              <a:lnSpc>
                <a:spcPct val="90000"/>
              </a:lnSpc>
              <a:spcAft>
                <a:spcPts val="600"/>
              </a:spcAft>
            </a:pPr>
            <a:fld id="{5B594676-E1E1-4F08-9D37-569E1B47B027}" type="datetime1">
              <a:rPr lang="en-GB" smtClean="0"/>
              <a:pPr>
                <a:lnSpc>
                  <a:spcPct val="90000"/>
                </a:lnSpc>
                <a:spcAft>
                  <a:spcPts val="600"/>
                </a:spcAft>
              </a:pPr>
              <a:t>11/05/2026</a:t>
            </a:fld>
            <a:endParaRPr lang="en-GB"/>
          </a:p>
        </p:txBody>
      </p:sp>
      <p:sp>
        <p:nvSpPr>
          <p:cNvPr id="6" name="Slide Number Placeholder 5">
            <a:extLst>
              <a:ext uri="{FF2B5EF4-FFF2-40B4-BE49-F238E27FC236}">
                <a16:creationId xmlns:a16="http://schemas.microsoft.com/office/drawing/2014/main" id="{0A6CB100-C1E1-DA21-0CF9-E8E1618E6FAB}"/>
              </a:ext>
            </a:extLst>
          </p:cNvPr>
          <p:cNvSpPr>
            <a:spLocks noGrp="1"/>
          </p:cNvSpPr>
          <p:nvPr>
            <p:ph type="sldNum" sz="quarter" idx="12"/>
          </p:nvPr>
        </p:nvSpPr>
        <p:spPr>
          <a:xfrm>
            <a:off x="8661600" y="6516000"/>
            <a:ext cx="360000" cy="180000"/>
          </a:xfrm>
        </p:spPr>
        <p:txBody>
          <a:bodyPr vert="horz" lIns="0" tIns="0" rIns="0" bIns="0" rtlCol="0" anchor="ctr">
            <a:normAutofit/>
          </a:bodyPr>
          <a:lstStyle/>
          <a:p>
            <a:pPr>
              <a:lnSpc>
                <a:spcPct val="90000"/>
              </a:lnSpc>
              <a:spcAft>
                <a:spcPts val="600"/>
              </a:spcAft>
            </a:pPr>
            <a:fld id="{36CE6FAB-1EBD-4B7C-9F52-D167A0873C56}" type="slidenum">
              <a:rPr lang="en-GB" smtClean="0"/>
              <a:pPr>
                <a:lnSpc>
                  <a:spcPct val="90000"/>
                </a:lnSpc>
                <a:spcAft>
                  <a:spcPts val="600"/>
                </a:spcAft>
              </a:pPr>
              <a:t>36</a:t>
            </a:fld>
            <a:endParaRPr lang="en-GB"/>
          </a:p>
        </p:txBody>
      </p:sp>
      <p:graphicFrame>
        <p:nvGraphicFramePr>
          <p:cNvPr id="9" name="TextBox 3">
            <a:extLst>
              <a:ext uri="{FF2B5EF4-FFF2-40B4-BE49-F238E27FC236}">
                <a16:creationId xmlns:a16="http://schemas.microsoft.com/office/drawing/2014/main" id="{D2ED18A6-B2FD-DE06-0180-E23E4539322E}"/>
              </a:ext>
            </a:extLst>
          </p:cNvPr>
          <p:cNvGraphicFramePr/>
          <p:nvPr>
            <p:extLst>
              <p:ext uri="{D42A27DB-BD31-4B8C-83A1-F6EECF244321}">
                <p14:modId xmlns:p14="http://schemas.microsoft.com/office/powerpoint/2010/main" val="3980238308"/>
              </p:ext>
            </p:extLst>
          </p:nvPr>
        </p:nvGraphicFramePr>
        <p:xfrm>
          <a:off x="476518" y="1522800"/>
          <a:ext cx="8296680" cy="4592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52839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DFE40-9492-F13C-BD95-38F9BFD3D3D4}"/>
              </a:ext>
            </a:extLst>
          </p:cNvPr>
          <p:cNvSpPr>
            <a:spLocks noGrp="1"/>
          </p:cNvSpPr>
          <p:nvPr>
            <p:ph type="title"/>
          </p:nvPr>
        </p:nvSpPr>
        <p:spPr>
          <a:xfrm>
            <a:off x="483798" y="1463040"/>
            <a:ext cx="2847230" cy="2690949"/>
          </a:xfrm>
        </p:spPr>
        <p:txBody>
          <a:bodyPr anchor="t">
            <a:normAutofit/>
          </a:bodyPr>
          <a:lstStyle/>
          <a:p>
            <a:r>
              <a:rPr lang="en-GB" sz="4200" dirty="0"/>
              <a:t>What to take away from today </a:t>
            </a:r>
          </a:p>
        </p:txBody>
      </p:sp>
      <p:sp>
        <p:nvSpPr>
          <p:cNvPr id="5" name="Slide Number Placeholder 4">
            <a:extLst>
              <a:ext uri="{FF2B5EF4-FFF2-40B4-BE49-F238E27FC236}">
                <a16:creationId xmlns:a16="http://schemas.microsoft.com/office/drawing/2014/main" id="{AA47F3FE-DA33-85B3-0998-1FCCD74B2C5C}"/>
              </a:ext>
            </a:extLst>
          </p:cNvPr>
          <p:cNvSpPr>
            <a:spLocks noGrp="1"/>
          </p:cNvSpPr>
          <p:nvPr>
            <p:ph type="sldNum" sz="quarter" idx="12"/>
          </p:nvPr>
        </p:nvSpPr>
        <p:spPr>
          <a:xfrm>
            <a:off x="6457950" y="6492240"/>
            <a:ext cx="2057400" cy="365125"/>
          </a:xfrm>
        </p:spPr>
        <p:txBody>
          <a:bodyPr>
            <a:normAutofit/>
          </a:bodyPr>
          <a:lstStyle/>
          <a:p>
            <a:pPr>
              <a:spcAft>
                <a:spcPts val="600"/>
              </a:spcAft>
            </a:pPr>
            <a:fld id="{EEC58D1C-D36B-4371-8E5D-D0E34029653F}" type="slidenum">
              <a:rPr lang="en-GB" smtClean="0"/>
              <a:pPr>
                <a:spcAft>
                  <a:spcPts val="600"/>
                </a:spcAft>
              </a:pPr>
              <a:t>37</a:t>
            </a:fld>
            <a:endParaRPr lang="en-GB"/>
          </a:p>
        </p:txBody>
      </p:sp>
      <p:sp>
        <p:nvSpPr>
          <p:cNvPr id="4" name="Date Placeholder 3">
            <a:extLst>
              <a:ext uri="{FF2B5EF4-FFF2-40B4-BE49-F238E27FC236}">
                <a16:creationId xmlns:a16="http://schemas.microsoft.com/office/drawing/2014/main" id="{EC059BED-BE26-A959-1851-5DC87DA36724}"/>
              </a:ext>
            </a:extLst>
          </p:cNvPr>
          <p:cNvSpPr>
            <a:spLocks noGrp="1"/>
          </p:cNvSpPr>
          <p:nvPr>
            <p:ph type="dt" sz="half" idx="10"/>
          </p:nvPr>
        </p:nvSpPr>
        <p:spPr/>
        <p:txBody>
          <a:bodyPr/>
          <a:lstStyle/>
          <a:p>
            <a:fld id="{18FF4579-4062-4463-81E5-3B1EBD701229}" type="datetime1">
              <a:rPr lang="en-GB" smtClean="0"/>
              <a:t>11/05/2026</a:t>
            </a:fld>
            <a:endParaRPr lang="en-GB"/>
          </a:p>
        </p:txBody>
      </p:sp>
      <p:sp>
        <p:nvSpPr>
          <p:cNvPr id="7" name="Footer Placeholder 3">
            <a:extLst>
              <a:ext uri="{FF2B5EF4-FFF2-40B4-BE49-F238E27FC236}">
                <a16:creationId xmlns:a16="http://schemas.microsoft.com/office/drawing/2014/main" id="{3E9C95A7-EF39-0535-EE2B-030644922A31}"/>
              </a:ext>
            </a:extLst>
          </p:cNvPr>
          <p:cNvSpPr>
            <a:spLocks noGrp="1"/>
          </p:cNvSpPr>
          <p:nvPr>
            <p:ph type="ftr" sz="quarter" idx="11"/>
          </p:nvPr>
        </p:nvSpPr>
        <p:spPr>
          <a:xfrm>
            <a:off x="360000" y="6516000"/>
            <a:ext cx="5400000" cy="180000"/>
          </a:xfrm>
        </p:spPr>
        <p:txBody>
          <a:bodyPr vert="horz" lIns="0" tIns="0" rIns="0" bIns="0" rtlCol="0" anchor="ctr">
            <a:normAutofit/>
          </a:bodyPr>
          <a:lstStyle/>
          <a:p>
            <a:pPr>
              <a:lnSpc>
                <a:spcPct val="90000"/>
              </a:lnSpc>
              <a:spcAft>
                <a:spcPts val="600"/>
              </a:spcAft>
            </a:pPr>
            <a:r>
              <a:rPr lang="en-GB" kern="1200" dirty="0">
                <a:latin typeface="+mn-lt"/>
                <a:ea typeface="+mn-ea"/>
                <a:cs typeface="+mn-cs"/>
              </a:rPr>
              <a:t>Identifying and addressing child neglect</a:t>
            </a:r>
          </a:p>
        </p:txBody>
      </p:sp>
      <p:sp>
        <p:nvSpPr>
          <p:cNvPr id="9" name="Rectangle 2">
            <a:extLst>
              <a:ext uri="{FF2B5EF4-FFF2-40B4-BE49-F238E27FC236}">
                <a16:creationId xmlns:a16="http://schemas.microsoft.com/office/drawing/2014/main" id="{5B7847B2-080D-B589-37B4-D09ABFD5BE65}"/>
              </a:ext>
            </a:extLst>
          </p:cNvPr>
          <p:cNvSpPr>
            <a:spLocks noGrp="1" noChangeArrowheads="1"/>
          </p:cNvSpPr>
          <p:nvPr>
            <p:ph idx="1"/>
          </p:nvPr>
        </p:nvSpPr>
        <p:spPr bwMode="auto">
          <a:xfrm>
            <a:off x="4101354" y="656342"/>
            <a:ext cx="4713194"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cs typeface="Segoe UI" panose="020B0502040204020203"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b="1" i="0" u="none" strike="noStrike" cap="none" normalizeH="0" baseline="0" dirty="0">
                <a:ln>
                  <a:noFill/>
                </a:ln>
                <a:solidFill>
                  <a:schemeClr val="tx1"/>
                </a:solidFill>
                <a:effectLst/>
                <a:cs typeface="Segoe UI" panose="020B0502040204020203" pitchFamily="34" charset="0"/>
              </a:rPr>
              <a:t>Act early and stay curious</a:t>
            </a:r>
            <a:br>
              <a:rPr kumimoji="0" lang="en-US" altLang="en-US" b="0" i="0" u="none" strike="noStrike" cap="none" normalizeH="0" baseline="0" dirty="0">
                <a:ln>
                  <a:noFill/>
                </a:ln>
                <a:solidFill>
                  <a:schemeClr val="tx1"/>
                </a:solidFill>
                <a:effectLst/>
                <a:cs typeface="Segoe UI" panose="020B0502040204020203" pitchFamily="34" charset="0"/>
              </a:rPr>
            </a:br>
            <a:r>
              <a:rPr kumimoji="0" lang="en-US" altLang="en-US" b="0" i="0" u="none" strike="noStrike" cap="none" normalizeH="0" baseline="0" dirty="0">
                <a:ln>
                  <a:noFill/>
                </a:ln>
                <a:solidFill>
                  <a:schemeClr val="tx1"/>
                </a:solidFill>
                <a:effectLst/>
                <a:cs typeface="Segoe UI" panose="020B0502040204020203" pitchFamily="34" charset="0"/>
              </a:rPr>
              <a:t>Notice small, repeated concerns — neglect is usually cumulative, not a single event.</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b="1" i="0" u="none" strike="noStrike" cap="none" normalizeH="0" baseline="0" dirty="0">
                <a:ln>
                  <a:noFill/>
                </a:ln>
                <a:solidFill>
                  <a:schemeClr val="tx1"/>
                </a:solidFill>
                <a:effectLst/>
                <a:cs typeface="Segoe UI" panose="020B0502040204020203" pitchFamily="34" charset="0"/>
              </a:rPr>
              <a:t>Name neglect clearly</a:t>
            </a:r>
            <a:br>
              <a:rPr kumimoji="0" lang="en-US" altLang="en-US" b="0" i="0" u="none" strike="noStrike" cap="none" normalizeH="0" baseline="0" dirty="0">
                <a:ln>
                  <a:noFill/>
                </a:ln>
                <a:solidFill>
                  <a:schemeClr val="tx1"/>
                </a:solidFill>
                <a:effectLst/>
                <a:cs typeface="Segoe UI" panose="020B0502040204020203" pitchFamily="34" charset="0"/>
              </a:rPr>
            </a:br>
            <a:r>
              <a:rPr kumimoji="0" lang="en-US" altLang="en-US" b="0" i="0" u="none" strike="noStrike" cap="none" normalizeH="0" baseline="0" dirty="0">
                <a:ln>
                  <a:noFill/>
                </a:ln>
                <a:solidFill>
                  <a:schemeClr val="tx1"/>
                </a:solidFill>
                <a:effectLst/>
                <a:cs typeface="Segoe UI" panose="020B0502040204020203" pitchFamily="34" charset="0"/>
              </a:rPr>
              <a:t>Avoid vague language; being explicit helps trigger timely action and shared understanding.</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b="1" i="0" u="none" strike="noStrike" cap="none" normalizeH="0" baseline="0" dirty="0">
                <a:ln>
                  <a:noFill/>
                </a:ln>
                <a:solidFill>
                  <a:schemeClr val="tx1"/>
                </a:solidFill>
                <a:effectLst/>
                <a:cs typeface="Segoe UI" panose="020B0502040204020203" pitchFamily="34" charset="0"/>
              </a:rPr>
              <a:t>See the child’s lived experience</a:t>
            </a:r>
            <a:br>
              <a:rPr kumimoji="0" lang="en-US" altLang="en-US" b="0" i="0" u="none" strike="noStrike" cap="none" normalizeH="0" baseline="0" dirty="0">
                <a:ln>
                  <a:noFill/>
                </a:ln>
                <a:solidFill>
                  <a:schemeClr val="tx1"/>
                </a:solidFill>
                <a:effectLst/>
                <a:cs typeface="Segoe UI" panose="020B0502040204020203" pitchFamily="34" charset="0"/>
              </a:rPr>
            </a:br>
            <a:r>
              <a:rPr kumimoji="0" lang="en-US" altLang="en-US" b="0" i="0" u="none" strike="noStrike" cap="none" normalizeH="0" baseline="0" dirty="0">
                <a:ln>
                  <a:noFill/>
                </a:ln>
                <a:solidFill>
                  <a:schemeClr val="tx1"/>
                </a:solidFill>
                <a:effectLst/>
                <a:cs typeface="Segoe UI" panose="020B0502040204020203" pitchFamily="34" charset="0"/>
              </a:rPr>
              <a:t>Focus on what daily life feels like for the child, not just parental explanations or isolated incidents.</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b="1" i="0" u="none" strike="noStrike" cap="none" normalizeH="0" baseline="0" dirty="0">
                <a:ln>
                  <a:noFill/>
                </a:ln>
                <a:solidFill>
                  <a:schemeClr val="tx1"/>
                </a:solidFill>
                <a:effectLst/>
                <a:cs typeface="Segoe UI" panose="020B0502040204020203" pitchFamily="34" charset="0"/>
              </a:rPr>
              <a:t>Work collaboratively</a:t>
            </a:r>
            <a:br>
              <a:rPr kumimoji="0" lang="en-US" altLang="en-US" b="0" i="0" u="none" strike="noStrike" cap="none" normalizeH="0" baseline="0" dirty="0">
                <a:ln>
                  <a:noFill/>
                </a:ln>
                <a:solidFill>
                  <a:schemeClr val="tx1"/>
                </a:solidFill>
                <a:effectLst/>
                <a:cs typeface="Segoe UI" panose="020B0502040204020203" pitchFamily="34" charset="0"/>
              </a:rPr>
            </a:br>
            <a:r>
              <a:rPr kumimoji="0" lang="en-US" altLang="en-US" b="0" i="0" u="none" strike="noStrike" cap="none" normalizeH="0" baseline="0" dirty="0">
                <a:ln>
                  <a:noFill/>
                </a:ln>
                <a:solidFill>
                  <a:schemeClr val="tx1"/>
                </a:solidFill>
                <a:effectLst/>
                <a:cs typeface="Segoe UI" panose="020B0502040204020203" pitchFamily="34" charset="0"/>
              </a:rPr>
              <a:t>Share information, use neglect tools consistently, and build a holistic, multi‑agency picture of risk and need.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365543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721C91-2DC5-C57C-077A-4FA1338BCC15}"/>
              </a:ext>
            </a:extLst>
          </p:cNvPr>
          <p:cNvSpPr>
            <a:spLocks noGrp="1"/>
          </p:cNvSpPr>
          <p:nvPr>
            <p:ph type="title"/>
          </p:nvPr>
        </p:nvSpPr>
        <p:spPr>
          <a:xfrm>
            <a:off x="360000" y="2581200"/>
            <a:ext cx="8077944" cy="3600000"/>
          </a:xfrm>
        </p:spPr>
        <p:txBody>
          <a:bodyPr/>
          <a:lstStyle/>
          <a:p>
            <a:pPr>
              <a:spcAft>
                <a:spcPts val="600"/>
              </a:spcAft>
            </a:pPr>
            <a:r>
              <a:rPr lang="en-GB" dirty="0">
                <a:latin typeface="+mn-lt"/>
              </a:rPr>
              <a:t>You and your colleagues can find more information on this topic on the Child Safeguarding Practice Review Panel’s online learning hub: </a:t>
            </a:r>
            <a:r>
              <a:rPr lang="en-GB" dirty="0">
                <a:latin typeface="+mn-lt"/>
                <a:hlinkClick r:id="rId2"/>
              </a:rPr>
              <a:t>childsafeguarding.independent-panel.uk</a:t>
            </a:r>
            <a:r>
              <a:rPr lang="en-GB" dirty="0">
                <a:latin typeface="+mn-lt"/>
              </a:rPr>
              <a:t> </a:t>
            </a:r>
            <a:br>
              <a:rPr lang="en-GB" dirty="0">
                <a:latin typeface="+mn-lt"/>
              </a:rPr>
            </a:br>
            <a:br>
              <a:rPr lang="en-GB" dirty="0">
                <a:latin typeface="+mn-lt"/>
              </a:rPr>
            </a:br>
            <a:r>
              <a:rPr lang="en-GB" dirty="0">
                <a:latin typeface="+mn-lt"/>
              </a:rPr>
              <a:t>For more from the Panel</a:t>
            </a:r>
            <a:br>
              <a:rPr lang="en-GB" dirty="0">
                <a:latin typeface="+mn-lt"/>
              </a:rPr>
            </a:br>
            <a:r>
              <a:rPr lang="en-GB" dirty="0">
                <a:latin typeface="+mn-lt"/>
              </a:rPr>
              <a:t>Sign up to the newsletter mailing list online: </a:t>
            </a:r>
            <a:r>
              <a:rPr lang="en-GB" u="sng" dirty="0">
                <a:latin typeface="+mn-lt"/>
                <a:hlinkClick r:id="rId3"/>
              </a:rPr>
              <a:t>http://eepurl.com/g6z_Tf</a:t>
            </a:r>
            <a:r>
              <a:rPr lang="en-GB" dirty="0">
                <a:latin typeface="+mn-lt"/>
              </a:rPr>
              <a:t>  </a:t>
            </a:r>
            <a:br>
              <a:rPr lang="en-GB" dirty="0">
                <a:latin typeface="+mn-lt"/>
              </a:rPr>
            </a:br>
            <a:r>
              <a:rPr lang="en-GB" dirty="0">
                <a:latin typeface="+mn-lt"/>
              </a:rPr>
              <a:t>Follow us on </a:t>
            </a:r>
            <a:r>
              <a:rPr lang="en-GB" u="sng" dirty="0">
                <a:latin typeface="+mn-lt"/>
                <a:hlinkClick r:id="rId4"/>
              </a:rPr>
              <a:t>LinkedIn</a:t>
            </a:r>
            <a:r>
              <a:rPr lang="en-GB" dirty="0">
                <a:latin typeface="+mn-lt"/>
              </a:rPr>
              <a:t> </a:t>
            </a:r>
            <a:br>
              <a:rPr lang="en-GB" dirty="0">
                <a:latin typeface="+mn-lt"/>
              </a:rPr>
            </a:br>
            <a:r>
              <a:rPr lang="en-GB" dirty="0">
                <a:latin typeface="+mn-lt"/>
              </a:rPr>
              <a:t>Watch our YouTube Channel: </a:t>
            </a:r>
            <a:r>
              <a:rPr lang="en-GB" dirty="0">
                <a:latin typeface="+mn-lt"/>
                <a:hlinkClick r:id="rId5"/>
              </a:rPr>
              <a:t>Child Safeguarding Practice Review Panel - YouTube</a:t>
            </a:r>
            <a:br>
              <a:rPr lang="en-GB" dirty="0">
                <a:latin typeface="+mn-lt"/>
              </a:rPr>
            </a:br>
            <a:endParaRPr lang="en-GB" dirty="0">
              <a:latin typeface="+mn-lt"/>
            </a:endParaRPr>
          </a:p>
        </p:txBody>
      </p:sp>
    </p:spTree>
    <p:extLst>
      <p:ext uri="{BB962C8B-B14F-4D97-AF65-F5344CB8AC3E}">
        <p14:creationId xmlns:p14="http://schemas.microsoft.com/office/powerpoint/2010/main" val="2894721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B7D1A-1722-5205-58F2-F53614378D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6E8632-B20A-FE3A-F391-F3655CDBBCA3}"/>
              </a:ext>
            </a:extLst>
          </p:cNvPr>
          <p:cNvSpPr>
            <a:spLocks noGrp="1"/>
          </p:cNvSpPr>
          <p:nvPr>
            <p:ph type="title"/>
          </p:nvPr>
        </p:nvSpPr>
        <p:spPr/>
        <p:txBody>
          <a:bodyPr/>
          <a:lstStyle/>
          <a:p>
            <a:r>
              <a:rPr lang="en-GB" dirty="0"/>
              <a:t>The local picture</a:t>
            </a:r>
          </a:p>
        </p:txBody>
      </p:sp>
      <p:sp>
        <p:nvSpPr>
          <p:cNvPr id="3" name="Content Placeholder 2">
            <a:extLst>
              <a:ext uri="{FF2B5EF4-FFF2-40B4-BE49-F238E27FC236}">
                <a16:creationId xmlns:a16="http://schemas.microsoft.com/office/drawing/2014/main" id="{6B960CFD-F475-53A7-D8C2-582B97ED325C}"/>
              </a:ext>
            </a:extLst>
          </p:cNvPr>
          <p:cNvSpPr>
            <a:spLocks noGrp="1"/>
          </p:cNvSpPr>
          <p:nvPr>
            <p:ph idx="1"/>
          </p:nvPr>
        </p:nvSpPr>
        <p:spPr/>
        <p:txBody>
          <a:bodyPr/>
          <a:lstStyle/>
          <a:p>
            <a:pPr>
              <a:spcAft>
                <a:spcPts val="800"/>
              </a:spcAft>
            </a:pPr>
            <a:r>
              <a:rPr lang="en-GB" dirty="0">
                <a:highlight>
                  <a:srgbClr val="FFFF00"/>
                </a:highlight>
              </a:rPr>
              <a:t>You can amend this slide to input any local facts, figures or information you want multi-agency practitioners to know. </a:t>
            </a:r>
          </a:p>
          <a:p>
            <a:pPr>
              <a:spcAft>
                <a:spcPts val="800"/>
              </a:spcAft>
            </a:pPr>
            <a:endParaRPr lang="en-GB" dirty="0">
              <a:highlight>
                <a:srgbClr val="FFFF00"/>
              </a:highlight>
            </a:endParaRPr>
          </a:p>
          <a:p>
            <a:pPr>
              <a:spcAft>
                <a:spcPts val="800"/>
              </a:spcAft>
            </a:pPr>
            <a:r>
              <a:rPr lang="en-GB" dirty="0">
                <a:highlight>
                  <a:srgbClr val="FFFF00"/>
                </a:highlight>
              </a:rPr>
              <a:t>This could include local processes, such as tools, thresholds or pathways, or useful contacts in your agency or different agencies.</a:t>
            </a:r>
          </a:p>
          <a:p>
            <a:endParaRPr lang="en-GB" dirty="0"/>
          </a:p>
        </p:txBody>
      </p:sp>
      <p:sp>
        <p:nvSpPr>
          <p:cNvPr id="4" name="Footer Placeholder 3">
            <a:extLst>
              <a:ext uri="{FF2B5EF4-FFF2-40B4-BE49-F238E27FC236}">
                <a16:creationId xmlns:a16="http://schemas.microsoft.com/office/drawing/2014/main" id="{495DC215-D9D8-57AF-6C39-C8C5B301F55C}"/>
              </a:ext>
            </a:extLst>
          </p:cNvPr>
          <p:cNvSpPr>
            <a:spLocks noGrp="1"/>
          </p:cNvSpPr>
          <p:nvPr>
            <p:ph type="ftr" sz="quarter" idx="11"/>
          </p:nvPr>
        </p:nvSpPr>
        <p:spPr/>
        <p:txBody>
          <a:bodyPr/>
          <a:lstStyle/>
          <a:p>
            <a:r>
              <a:rPr lang="en-GB"/>
              <a:t>Identifying and addressing child neglect</a:t>
            </a:r>
            <a:endParaRPr lang="en-GB" dirty="0"/>
          </a:p>
        </p:txBody>
      </p:sp>
      <p:sp>
        <p:nvSpPr>
          <p:cNvPr id="5" name="Date Placeholder 4">
            <a:extLst>
              <a:ext uri="{FF2B5EF4-FFF2-40B4-BE49-F238E27FC236}">
                <a16:creationId xmlns:a16="http://schemas.microsoft.com/office/drawing/2014/main" id="{BED0AA03-CB65-1FAF-C0C6-30B33C57035C}"/>
              </a:ext>
            </a:extLst>
          </p:cNvPr>
          <p:cNvSpPr>
            <a:spLocks noGrp="1"/>
          </p:cNvSpPr>
          <p:nvPr>
            <p:ph type="dt" sz="half" idx="10"/>
          </p:nvPr>
        </p:nvSpPr>
        <p:spPr/>
        <p:txBody>
          <a:bodyPr/>
          <a:lstStyle/>
          <a:p>
            <a:fld id="{F4F96488-0113-4596-AB5B-D008BD0F19F2}" type="datetime1">
              <a:rPr lang="en-GB" smtClean="0"/>
              <a:t>11/05/2026</a:t>
            </a:fld>
            <a:endParaRPr lang="en-GB"/>
          </a:p>
        </p:txBody>
      </p:sp>
      <p:sp>
        <p:nvSpPr>
          <p:cNvPr id="6" name="Slide Number Placeholder 5">
            <a:extLst>
              <a:ext uri="{FF2B5EF4-FFF2-40B4-BE49-F238E27FC236}">
                <a16:creationId xmlns:a16="http://schemas.microsoft.com/office/drawing/2014/main" id="{5562EF25-0F88-4257-573B-FC5607D5F1A1}"/>
              </a:ext>
            </a:extLst>
          </p:cNvPr>
          <p:cNvSpPr>
            <a:spLocks noGrp="1"/>
          </p:cNvSpPr>
          <p:nvPr>
            <p:ph type="sldNum" sz="quarter" idx="12"/>
          </p:nvPr>
        </p:nvSpPr>
        <p:spPr/>
        <p:txBody>
          <a:bodyPr/>
          <a:lstStyle/>
          <a:p>
            <a:fld id="{36CE6FAB-1EBD-4B7C-9F52-D167A0873C56}" type="slidenum">
              <a:rPr lang="en-GB" smtClean="0"/>
              <a:pPr/>
              <a:t>4</a:t>
            </a:fld>
            <a:endParaRPr lang="en-GB" dirty="0"/>
          </a:p>
        </p:txBody>
      </p:sp>
    </p:spTree>
    <p:extLst>
      <p:ext uri="{BB962C8B-B14F-4D97-AF65-F5344CB8AC3E}">
        <p14:creationId xmlns:p14="http://schemas.microsoft.com/office/powerpoint/2010/main" val="580992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19A25-F7E7-5EF5-29E3-CEB09CAB6A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3789E3-37BF-1FD6-6ACC-7FDCE42737F5}"/>
              </a:ext>
            </a:extLst>
          </p:cNvPr>
          <p:cNvSpPr>
            <a:spLocks noGrp="1"/>
          </p:cNvSpPr>
          <p:nvPr>
            <p:ph type="title"/>
          </p:nvPr>
        </p:nvSpPr>
        <p:spPr/>
        <p:txBody>
          <a:bodyPr/>
          <a:lstStyle/>
          <a:p>
            <a:r>
              <a:rPr lang="en-US" dirty="0"/>
              <a:t>What is neglect?</a:t>
            </a:r>
            <a:endParaRPr lang="en-GB" dirty="0"/>
          </a:p>
        </p:txBody>
      </p:sp>
      <p:sp>
        <p:nvSpPr>
          <p:cNvPr id="3" name="Content Placeholder 2">
            <a:extLst>
              <a:ext uri="{FF2B5EF4-FFF2-40B4-BE49-F238E27FC236}">
                <a16:creationId xmlns:a16="http://schemas.microsoft.com/office/drawing/2014/main" id="{A0CDFC1C-A73C-2BC2-C7F2-0475F781A43F}"/>
              </a:ext>
            </a:extLst>
          </p:cNvPr>
          <p:cNvSpPr>
            <a:spLocks noGrp="1"/>
          </p:cNvSpPr>
          <p:nvPr>
            <p:ph idx="1"/>
          </p:nvPr>
        </p:nvSpPr>
        <p:spPr>
          <a:xfrm>
            <a:off x="360000" y="1395785"/>
            <a:ext cx="8402400" cy="1080000"/>
          </a:xfrm>
        </p:spPr>
        <p:txBody>
          <a:bodyPr>
            <a:noAutofit/>
          </a:bodyPr>
          <a:lstStyle/>
          <a:p>
            <a:r>
              <a:rPr lang="en-GB" dirty="0"/>
              <a:t>In England, the Children Act 1989 defines neglect as the “persistent failure to meet a child’s basic physical and/or psychological needs,” with emphasis on persistence and serious impairment. </a:t>
            </a:r>
          </a:p>
          <a:p>
            <a:r>
              <a:rPr lang="en-GB" dirty="0"/>
              <a:t>Neglect manifests in many ways, including:</a:t>
            </a:r>
          </a:p>
        </p:txBody>
      </p:sp>
      <p:sp>
        <p:nvSpPr>
          <p:cNvPr id="5" name="Date Placeholder 4">
            <a:extLst>
              <a:ext uri="{FF2B5EF4-FFF2-40B4-BE49-F238E27FC236}">
                <a16:creationId xmlns:a16="http://schemas.microsoft.com/office/drawing/2014/main" id="{36A22B41-D4B7-E35E-B4A5-A1F1FBD56F06}"/>
              </a:ext>
            </a:extLst>
          </p:cNvPr>
          <p:cNvSpPr>
            <a:spLocks noGrp="1"/>
          </p:cNvSpPr>
          <p:nvPr>
            <p:ph type="dt" sz="half" idx="10"/>
          </p:nvPr>
        </p:nvSpPr>
        <p:spPr/>
        <p:txBody>
          <a:bodyPr/>
          <a:lstStyle/>
          <a:p>
            <a:fld id="{036F9D7C-2718-4803-8E3D-912E73F1C778}" type="datetime1">
              <a:rPr lang="en-GB" smtClean="0"/>
              <a:t>11/05/2026</a:t>
            </a:fld>
            <a:endParaRPr lang="en-GB"/>
          </a:p>
        </p:txBody>
      </p:sp>
      <p:sp>
        <p:nvSpPr>
          <p:cNvPr id="6" name="Slide Number Placeholder 5">
            <a:extLst>
              <a:ext uri="{FF2B5EF4-FFF2-40B4-BE49-F238E27FC236}">
                <a16:creationId xmlns:a16="http://schemas.microsoft.com/office/drawing/2014/main" id="{51FC66A0-86D5-EC03-0248-E11AD70F994C}"/>
              </a:ext>
            </a:extLst>
          </p:cNvPr>
          <p:cNvSpPr>
            <a:spLocks noGrp="1"/>
          </p:cNvSpPr>
          <p:nvPr>
            <p:ph type="sldNum" sz="quarter" idx="12"/>
          </p:nvPr>
        </p:nvSpPr>
        <p:spPr/>
        <p:txBody>
          <a:bodyPr/>
          <a:lstStyle/>
          <a:p>
            <a:fld id="{36CE6FAB-1EBD-4B7C-9F52-D167A0873C56}" type="slidenum">
              <a:rPr lang="en-GB" smtClean="0"/>
              <a:pPr/>
              <a:t>5</a:t>
            </a:fld>
            <a:endParaRPr lang="en-GB"/>
          </a:p>
        </p:txBody>
      </p:sp>
      <p:sp>
        <p:nvSpPr>
          <p:cNvPr id="7" name="Footer Placeholder 3">
            <a:extLst>
              <a:ext uri="{FF2B5EF4-FFF2-40B4-BE49-F238E27FC236}">
                <a16:creationId xmlns:a16="http://schemas.microsoft.com/office/drawing/2014/main" id="{6F53A80B-2C30-243E-DB71-1AC058F4D3C3}"/>
              </a:ext>
            </a:extLst>
          </p:cNvPr>
          <p:cNvSpPr>
            <a:spLocks noGrp="1"/>
          </p:cNvSpPr>
          <p:nvPr>
            <p:ph type="ftr" sz="quarter" idx="11"/>
          </p:nvPr>
        </p:nvSpPr>
        <p:spPr>
          <a:xfrm>
            <a:off x="360000" y="6516000"/>
            <a:ext cx="5400000" cy="180000"/>
          </a:xfrm>
        </p:spPr>
        <p:txBody>
          <a:bodyPr/>
          <a:lstStyle/>
          <a:p>
            <a:r>
              <a:rPr lang="en-GB"/>
              <a:t>Identifying and addressing child neglect</a:t>
            </a:r>
          </a:p>
        </p:txBody>
      </p:sp>
      <p:sp>
        <p:nvSpPr>
          <p:cNvPr id="4" name="TextBox 3">
            <a:extLst>
              <a:ext uri="{FF2B5EF4-FFF2-40B4-BE49-F238E27FC236}">
                <a16:creationId xmlns:a16="http://schemas.microsoft.com/office/drawing/2014/main" id="{2CB76B42-B4A7-AF7B-CEA0-A1AB722BE3D4}"/>
              </a:ext>
            </a:extLst>
          </p:cNvPr>
          <p:cNvSpPr txBox="1"/>
          <p:nvPr/>
        </p:nvSpPr>
        <p:spPr>
          <a:xfrm>
            <a:off x="595688" y="2790593"/>
            <a:ext cx="7931021" cy="2308324"/>
          </a:xfrm>
          <a:prstGeom prst="rect">
            <a:avLst/>
          </a:prstGeom>
          <a:noFill/>
        </p:spPr>
        <p:txBody>
          <a:bodyPr wrap="square" rtlCol="0">
            <a:spAutoFit/>
          </a:bodyPr>
          <a:lstStyle/>
          <a:p>
            <a:pPr marL="285750" lvl="0" indent="-285750">
              <a:buFont typeface="Arial" panose="020B0604020202020204" pitchFamily="34" charset="0"/>
              <a:buChar char="•"/>
            </a:pPr>
            <a:r>
              <a:rPr lang="en-GB" dirty="0"/>
              <a:t>Physical neglect: inadequate provision of food, clothing, hygiene.</a:t>
            </a:r>
          </a:p>
          <a:p>
            <a:pPr marL="285750" lvl="0" indent="-285750">
              <a:buFont typeface="Arial" panose="020B0604020202020204" pitchFamily="34" charset="0"/>
              <a:buChar char="•"/>
            </a:pPr>
            <a:r>
              <a:rPr lang="en-GB" dirty="0"/>
              <a:t>Medical neglect: failure to seek or follow medical advice.</a:t>
            </a:r>
          </a:p>
          <a:p>
            <a:pPr marL="285750" lvl="0" indent="-285750">
              <a:buFont typeface="Arial" panose="020B0604020202020204" pitchFamily="34" charset="0"/>
              <a:buChar char="•"/>
            </a:pPr>
            <a:r>
              <a:rPr lang="en-GB" dirty="0"/>
              <a:t>Educational neglect: non-attendance or lack of support for learning.</a:t>
            </a:r>
          </a:p>
          <a:p>
            <a:pPr marL="285750" lvl="0" indent="-285750">
              <a:buFont typeface="Arial" panose="020B0604020202020204" pitchFamily="34" charset="0"/>
              <a:buChar char="•"/>
            </a:pPr>
            <a:r>
              <a:rPr lang="en-GB" dirty="0"/>
              <a:t>Emotional neglect: absence of affection or emotional responsiveness.</a:t>
            </a:r>
          </a:p>
          <a:p>
            <a:pPr marL="285750" lvl="0" indent="-285750">
              <a:buFont typeface="Arial" panose="020B0604020202020204" pitchFamily="34" charset="0"/>
              <a:buChar char="•"/>
            </a:pPr>
            <a:r>
              <a:rPr lang="en-GB" dirty="0"/>
              <a:t>Supervisory neglect: leaving children unsupervised or with inappropriate caregivers.</a:t>
            </a:r>
          </a:p>
          <a:p>
            <a:pPr marL="285750" lvl="0" indent="-285750">
              <a:buFont typeface="Arial" panose="020B0604020202020204" pitchFamily="34" charset="0"/>
              <a:buChar char="•"/>
            </a:pPr>
            <a:r>
              <a:rPr lang="en-GB" dirty="0"/>
              <a:t>Environmental neglect: unsafe or unsanitary living conditions.</a:t>
            </a:r>
          </a:p>
          <a:p>
            <a:endParaRPr lang="en-GB" dirty="0"/>
          </a:p>
        </p:txBody>
      </p:sp>
      <p:sp>
        <p:nvSpPr>
          <p:cNvPr id="8" name="Content Placeholder 2">
            <a:extLst>
              <a:ext uri="{FF2B5EF4-FFF2-40B4-BE49-F238E27FC236}">
                <a16:creationId xmlns:a16="http://schemas.microsoft.com/office/drawing/2014/main" id="{E40FBA03-C2E2-DA8C-13A3-AA05F022DB92}"/>
              </a:ext>
            </a:extLst>
          </p:cNvPr>
          <p:cNvSpPr txBox="1">
            <a:spLocks/>
          </p:cNvSpPr>
          <p:nvPr/>
        </p:nvSpPr>
        <p:spPr>
          <a:xfrm>
            <a:off x="359999" y="5203015"/>
            <a:ext cx="8402400" cy="640667"/>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850"/>
              </a:spcAft>
              <a:buFont typeface="Arial" panose="020B0604020202020204" pitchFamily="34" charset="0"/>
              <a:buNone/>
              <a:defRPr sz="1800" kern="1200">
                <a:solidFill>
                  <a:schemeClr val="tx1"/>
                </a:solidFill>
                <a:latin typeface="+mn-lt"/>
                <a:ea typeface="+mn-ea"/>
                <a:cs typeface="+mn-cs"/>
              </a:defRPr>
            </a:lvl1pPr>
            <a:lvl2pPr marL="252000" indent="-252000" algn="l" defTabSz="914400" rtl="0" eaLnBrk="1" latinLnBrk="0" hangingPunct="1">
              <a:lnSpc>
                <a:spcPct val="100000"/>
              </a:lnSpc>
              <a:spcBef>
                <a:spcPts val="0"/>
              </a:spcBef>
              <a:spcAft>
                <a:spcPts val="850"/>
              </a:spcAft>
              <a:buFont typeface="Arial" panose="020B0604020202020204" pitchFamily="34" charset="0"/>
              <a:buChar char="•"/>
              <a:defRPr sz="1800" kern="1200">
                <a:solidFill>
                  <a:schemeClr val="tx1"/>
                </a:solidFill>
                <a:latin typeface="+mn-lt"/>
                <a:ea typeface="+mn-ea"/>
                <a:cs typeface="+mn-cs"/>
              </a:defRPr>
            </a:lvl2pPr>
            <a:lvl3pPr marL="504000" indent="-252000" algn="l" defTabSz="914400" rtl="0" eaLnBrk="1" latinLnBrk="0" hangingPunct="1">
              <a:lnSpc>
                <a:spcPct val="100000"/>
              </a:lnSpc>
              <a:spcBef>
                <a:spcPts val="0"/>
              </a:spcBef>
              <a:spcAft>
                <a:spcPts val="850"/>
              </a:spcAft>
              <a:buFont typeface="Arial" panose="020B0604020202020204" pitchFamily="34" charset="0"/>
              <a:buChar char="•"/>
              <a:defRPr sz="1800" kern="1200">
                <a:solidFill>
                  <a:schemeClr val="tx1"/>
                </a:solidFill>
                <a:latin typeface="+mn-lt"/>
                <a:ea typeface="+mn-ea"/>
                <a:cs typeface="+mn-cs"/>
              </a:defRPr>
            </a:lvl3pPr>
            <a:lvl4pPr marL="756000" indent="-252000" algn="l" defTabSz="914400" rtl="0" eaLnBrk="1" latinLnBrk="0" hangingPunct="1">
              <a:lnSpc>
                <a:spcPct val="100000"/>
              </a:lnSpc>
              <a:spcBef>
                <a:spcPts val="0"/>
              </a:spcBef>
              <a:spcAft>
                <a:spcPts val="850"/>
              </a:spcAft>
              <a:buFont typeface="Arial" panose="020B0604020202020204" pitchFamily="34" charset="0"/>
              <a:buChar char="•"/>
              <a:defRPr sz="1800" kern="1200">
                <a:solidFill>
                  <a:schemeClr val="tx1"/>
                </a:solidFill>
                <a:latin typeface="+mn-lt"/>
                <a:ea typeface="+mn-ea"/>
                <a:cs typeface="+mn-cs"/>
              </a:defRPr>
            </a:lvl4pPr>
            <a:lvl5pPr marL="1008000" indent="-252000" algn="l" defTabSz="914400" rtl="0" eaLnBrk="1" latinLnBrk="0" hangingPunct="1">
              <a:lnSpc>
                <a:spcPct val="100000"/>
              </a:lnSpc>
              <a:spcBef>
                <a:spcPts val="0"/>
              </a:spcBef>
              <a:spcAft>
                <a:spcPts val="85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500"/>
              </a:spcBef>
            </a:pPr>
            <a:r>
              <a:rPr lang="en-GB" dirty="0"/>
              <a:t>The Panel’s 2022–2023 report found that neglect often co-occurred with other forms of harm, including physical and domestic abuse.</a:t>
            </a:r>
          </a:p>
        </p:txBody>
      </p:sp>
    </p:spTree>
    <p:extLst>
      <p:ext uri="{BB962C8B-B14F-4D97-AF65-F5344CB8AC3E}">
        <p14:creationId xmlns:p14="http://schemas.microsoft.com/office/powerpoint/2010/main" val="1783444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81E21-A51E-3AF5-A1F9-F8319D585D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AEC3C3-685F-3CA5-EFE8-3B66634988F8}"/>
              </a:ext>
            </a:extLst>
          </p:cNvPr>
          <p:cNvSpPr>
            <a:spLocks noGrp="1"/>
          </p:cNvSpPr>
          <p:nvPr>
            <p:ph type="title"/>
          </p:nvPr>
        </p:nvSpPr>
        <p:spPr/>
        <p:txBody>
          <a:bodyPr/>
          <a:lstStyle/>
          <a:p>
            <a:r>
              <a:rPr lang="en-US" dirty="0"/>
              <a:t>Risk and protective factors</a:t>
            </a:r>
            <a:endParaRPr lang="en-GB" dirty="0"/>
          </a:p>
        </p:txBody>
      </p:sp>
      <p:sp>
        <p:nvSpPr>
          <p:cNvPr id="3" name="Content Placeholder 2">
            <a:extLst>
              <a:ext uri="{FF2B5EF4-FFF2-40B4-BE49-F238E27FC236}">
                <a16:creationId xmlns:a16="http://schemas.microsoft.com/office/drawing/2014/main" id="{E432A146-7A32-378D-3938-B779F435B11F}"/>
              </a:ext>
            </a:extLst>
          </p:cNvPr>
          <p:cNvSpPr>
            <a:spLocks noGrp="1"/>
          </p:cNvSpPr>
          <p:nvPr>
            <p:ph idx="1"/>
          </p:nvPr>
        </p:nvSpPr>
        <p:spPr>
          <a:xfrm>
            <a:off x="360000" y="1354849"/>
            <a:ext cx="8402400" cy="4351338"/>
          </a:xfrm>
        </p:spPr>
        <p:txBody>
          <a:bodyPr>
            <a:normAutofit/>
          </a:bodyPr>
          <a:lstStyle/>
          <a:p>
            <a:r>
              <a:rPr lang="en-GB" dirty="0"/>
              <a:t>Neglect arises from a complex interplay of individual, familial, and systemic factors.</a:t>
            </a:r>
          </a:p>
          <a:p>
            <a:pPr marL="285750" lvl="0" indent="-285750">
              <a:buFont typeface="Arial" panose="020B0604020202020204" pitchFamily="34" charset="0"/>
              <a:buChar char="•"/>
            </a:pPr>
            <a:r>
              <a:rPr lang="en-GB" dirty="0"/>
              <a:t>Child-level risks: disability, perceived behavioural problems, and younger age.</a:t>
            </a:r>
          </a:p>
          <a:p>
            <a:pPr marL="285750" lvl="0" indent="-285750">
              <a:buFont typeface="Arial" panose="020B0604020202020204" pitchFamily="34" charset="0"/>
              <a:buChar char="•"/>
            </a:pPr>
            <a:r>
              <a:rPr lang="en-GB" dirty="0"/>
              <a:t>Parental risks: mental illness, substance misuse, domestic abuse, and a history of childhood abuse. </a:t>
            </a:r>
          </a:p>
          <a:p>
            <a:pPr marL="285750" lvl="0" indent="-285750">
              <a:buFont typeface="Arial" panose="020B0604020202020204" pitchFamily="34" charset="0"/>
              <a:buChar char="•"/>
            </a:pPr>
            <a:r>
              <a:rPr lang="en-GB" dirty="0"/>
              <a:t>Family-level risks: poverty, social isolation, large family size, and unstable housing.</a:t>
            </a:r>
          </a:p>
          <a:p>
            <a:pPr marL="285750" indent="-285750">
              <a:buFont typeface="Arial" panose="020B0604020202020204" pitchFamily="34" charset="0"/>
              <a:buChar char="•"/>
            </a:pPr>
            <a:r>
              <a:rPr lang="en-GB" dirty="0"/>
              <a:t>Systemic risks: structural inequalities, professional bias, and under-resourced services.</a:t>
            </a:r>
          </a:p>
          <a:p>
            <a:r>
              <a:rPr lang="en-GB" dirty="0"/>
              <a:t>The pervasive and cumulative nature of neglect often makes it difficult for practitioners and agencies to identify patterns of harm. While individual incidents may not meet statutory thresholds for intervention, their long-term impact can be profoundly damaging to children’s health and wellbeing.</a:t>
            </a:r>
            <a:endParaRPr lang="en-GB" b="1" dirty="0"/>
          </a:p>
          <a:p>
            <a:endParaRPr lang="en-GB" b="1" dirty="0"/>
          </a:p>
        </p:txBody>
      </p:sp>
      <p:sp>
        <p:nvSpPr>
          <p:cNvPr id="5" name="Date Placeholder 4">
            <a:extLst>
              <a:ext uri="{FF2B5EF4-FFF2-40B4-BE49-F238E27FC236}">
                <a16:creationId xmlns:a16="http://schemas.microsoft.com/office/drawing/2014/main" id="{0DB54F9D-7E7A-1C0F-2242-AE0A7A39160D}"/>
              </a:ext>
            </a:extLst>
          </p:cNvPr>
          <p:cNvSpPr>
            <a:spLocks noGrp="1"/>
          </p:cNvSpPr>
          <p:nvPr>
            <p:ph type="dt" sz="half" idx="10"/>
          </p:nvPr>
        </p:nvSpPr>
        <p:spPr/>
        <p:txBody>
          <a:bodyPr/>
          <a:lstStyle/>
          <a:p>
            <a:fld id="{52628A00-CD10-4FBC-9A41-9DB451A8D2A3}" type="datetime1">
              <a:rPr lang="en-GB" smtClean="0"/>
              <a:t>11/05/2026</a:t>
            </a:fld>
            <a:endParaRPr lang="en-GB"/>
          </a:p>
        </p:txBody>
      </p:sp>
      <p:sp>
        <p:nvSpPr>
          <p:cNvPr id="6" name="Slide Number Placeholder 5">
            <a:extLst>
              <a:ext uri="{FF2B5EF4-FFF2-40B4-BE49-F238E27FC236}">
                <a16:creationId xmlns:a16="http://schemas.microsoft.com/office/drawing/2014/main" id="{FEB50318-A29F-D75A-F82E-97C755AA950E}"/>
              </a:ext>
            </a:extLst>
          </p:cNvPr>
          <p:cNvSpPr>
            <a:spLocks noGrp="1"/>
          </p:cNvSpPr>
          <p:nvPr>
            <p:ph type="sldNum" sz="quarter" idx="12"/>
          </p:nvPr>
        </p:nvSpPr>
        <p:spPr/>
        <p:txBody>
          <a:bodyPr/>
          <a:lstStyle/>
          <a:p>
            <a:fld id="{36CE6FAB-1EBD-4B7C-9F52-D167A0873C56}" type="slidenum">
              <a:rPr lang="en-GB" smtClean="0"/>
              <a:pPr/>
              <a:t>6</a:t>
            </a:fld>
            <a:endParaRPr lang="en-GB"/>
          </a:p>
        </p:txBody>
      </p:sp>
      <p:sp>
        <p:nvSpPr>
          <p:cNvPr id="7" name="Footer Placeholder 3">
            <a:extLst>
              <a:ext uri="{FF2B5EF4-FFF2-40B4-BE49-F238E27FC236}">
                <a16:creationId xmlns:a16="http://schemas.microsoft.com/office/drawing/2014/main" id="{BA90D60D-BFC7-8F49-51E8-5448E0FBE442}"/>
              </a:ext>
            </a:extLst>
          </p:cNvPr>
          <p:cNvSpPr>
            <a:spLocks noGrp="1"/>
          </p:cNvSpPr>
          <p:nvPr>
            <p:ph type="ftr" sz="quarter" idx="11"/>
          </p:nvPr>
        </p:nvSpPr>
        <p:spPr>
          <a:xfrm>
            <a:off x="349200" y="6516000"/>
            <a:ext cx="5400000" cy="180000"/>
          </a:xfrm>
        </p:spPr>
        <p:txBody>
          <a:bodyPr/>
          <a:lstStyle/>
          <a:p>
            <a:r>
              <a:rPr lang="en-GB"/>
              <a:t>Identifying and addressing child neglect</a:t>
            </a:r>
          </a:p>
        </p:txBody>
      </p:sp>
    </p:spTree>
    <p:extLst>
      <p:ext uri="{BB962C8B-B14F-4D97-AF65-F5344CB8AC3E}">
        <p14:creationId xmlns:p14="http://schemas.microsoft.com/office/powerpoint/2010/main" val="621150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77EF6-48F0-47A2-7892-22A293AA4F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2F1945-D95E-39CD-0E41-3B2BDDBD6CBC}"/>
              </a:ext>
            </a:extLst>
          </p:cNvPr>
          <p:cNvSpPr>
            <a:spLocks noGrp="1"/>
          </p:cNvSpPr>
          <p:nvPr>
            <p:ph type="title"/>
          </p:nvPr>
        </p:nvSpPr>
        <p:spPr/>
        <p:txBody>
          <a:bodyPr/>
          <a:lstStyle/>
          <a:p>
            <a:r>
              <a:rPr lang="en-US" dirty="0"/>
              <a:t>Themes</a:t>
            </a:r>
            <a:endParaRPr lang="en-GB" dirty="0"/>
          </a:p>
        </p:txBody>
      </p:sp>
      <p:sp>
        <p:nvSpPr>
          <p:cNvPr id="5" name="Date Placeholder 4">
            <a:extLst>
              <a:ext uri="{FF2B5EF4-FFF2-40B4-BE49-F238E27FC236}">
                <a16:creationId xmlns:a16="http://schemas.microsoft.com/office/drawing/2014/main" id="{C6385503-5C55-5CE7-C9B4-5E29D0434089}"/>
              </a:ext>
            </a:extLst>
          </p:cNvPr>
          <p:cNvSpPr>
            <a:spLocks noGrp="1"/>
          </p:cNvSpPr>
          <p:nvPr>
            <p:ph type="dt" sz="half" idx="10"/>
          </p:nvPr>
        </p:nvSpPr>
        <p:spPr/>
        <p:txBody>
          <a:bodyPr/>
          <a:lstStyle/>
          <a:p>
            <a:fld id="{5D647371-043F-46F4-B97D-C6962A45A6AF}" type="datetime1">
              <a:rPr lang="en-GB" smtClean="0"/>
              <a:t>11/05/2026</a:t>
            </a:fld>
            <a:endParaRPr lang="en-GB"/>
          </a:p>
        </p:txBody>
      </p:sp>
      <p:sp>
        <p:nvSpPr>
          <p:cNvPr id="6" name="Slide Number Placeholder 5">
            <a:extLst>
              <a:ext uri="{FF2B5EF4-FFF2-40B4-BE49-F238E27FC236}">
                <a16:creationId xmlns:a16="http://schemas.microsoft.com/office/drawing/2014/main" id="{9BBE512C-1C6B-5A2D-67BB-D35C517CE920}"/>
              </a:ext>
            </a:extLst>
          </p:cNvPr>
          <p:cNvSpPr>
            <a:spLocks noGrp="1"/>
          </p:cNvSpPr>
          <p:nvPr>
            <p:ph type="sldNum" sz="quarter" idx="12"/>
          </p:nvPr>
        </p:nvSpPr>
        <p:spPr/>
        <p:txBody>
          <a:bodyPr/>
          <a:lstStyle/>
          <a:p>
            <a:fld id="{36CE6FAB-1EBD-4B7C-9F52-D167A0873C56}" type="slidenum">
              <a:rPr lang="en-GB" smtClean="0"/>
              <a:pPr/>
              <a:t>7</a:t>
            </a:fld>
            <a:endParaRPr lang="en-GB"/>
          </a:p>
        </p:txBody>
      </p:sp>
      <p:sp>
        <p:nvSpPr>
          <p:cNvPr id="7" name="Footer Placeholder 3">
            <a:extLst>
              <a:ext uri="{FF2B5EF4-FFF2-40B4-BE49-F238E27FC236}">
                <a16:creationId xmlns:a16="http://schemas.microsoft.com/office/drawing/2014/main" id="{644C5100-C618-769D-9A71-0D44CA87EE0E}"/>
              </a:ext>
            </a:extLst>
          </p:cNvPr>
          <p:cNvSpPr>
            <a:spLocks noGrp="1"/>
          </p:cNvSpPr>
          <p:nvPr>
            <p:ph type="ftr" sz="quarter" idx="11"/>
          </p:nvPr>
        </p:nvSpPr>
        <p:spPr>
          <a:xfrm>
            <a:off x="360000" y="6516000"/>
            <a:ext cx="5400000" cy="180000"/>
          </a:xfrm>
        </p:spPr>
        <p:txBody>
          <a:bodyPr/>
          <a:lstStyle/>
          <a:p>
            <a:r>
              <a:rPr lang="en-GB"/>
              <a:t>Identifying and addressing child neglect</a:t>
            </a:r>
          </a:p>
        </p:txBody>
      </p:sp>
      <p:sp>
        <p:nvSpPr>
          <p:cNvPr id="4" name="Rectangle: Rounded Corners 3">
            <a:extLst>
              <a:ext uri="{FF2B5EF4-FFF2-40B4-BE49-F238E27FC236}">
                <a16:creationId xmlns:a16="http://schemas.microsoft.com/office/drawing/2014/main" id="{55001854-B202-FAD3-71E1-F1A3C8546B7D}"/>
              </a:ext>
            </a:extLst>
          </p:cNvPr>
          <p:cNvSpPr/>
          <p:nvPr/>
        </p:nvSpPr>
        <p:spPr>
          <a:xfrm>
            <a:off x="4572000" y="2842377"/>
            <a:ext cx="3806890" cy="126117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Intervention and planning</a:t>
            </a:r>
          </a:p>
        </p:txBody>
      </p:sp>
      <p:sp>
        <p:nvSpPr>
          <p:cNvPr id="8" name="Rectangle: Rounded Corners 7">
            <a:extLst>
              <a:ext uri="{FF2B5EF4-FFF2-40B4-BE49-F238E27FC236}">
                <a16:creationId xmlns:a16="http://schemas.microsoft.com/office/drawing/2014/main" id="{DB908D89-977E-BE58-1BE3-95817F53F777}"/>
              </a:ext>
            </a:extLst>
          </p:cNvPr>
          <p:cNvSpPr/>
          <p:nvPr/>
        </p:nvSpPr>
        <p:spPr>
          <a:xfrm>
            <a:off x="578499" y="2842377"/>
            <a:ext cx="3806890" cy="1261178"/>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Multi-agency working</a:t>
            </a:r>
          </a:p>
        </p:txBody>
      </p:sp>
      <p:sp>
        <p:nvSpPr>
          <p:cNvPr id="10" name="Rectangle: Rounded Corners 9">
            <a:extLst>
              <a:ext uri="{FF2B5EF4-FFF2-40B4-BE49-F238E27FC236}">
                <a16:creationId xmlns:a16="http://schemas.microsoft.com/office/drawing/2014/main" id="{9CAE8E55-9719-9809-874E-7E80E98A34DD}"/>
              </a:ext>
            </a:extLst>
          </p:cNvPr>
          <p:cNvSpPr/>
          <p:nvPr/>
        </p:nvSpPr>
        <p:spPr>
          <a:xfrm>
            <a:off x="602155" y="1239174"/>
            <a:ext cx="3806890" cy="126117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2500"/>
              </a:spcBef>
            </a:pPr>
            <a:r>
              <a:rPr lang="en-GB" dirty="0"/>
              <a:t>Understanding and identifying child neglect</a:t>
            </a:r>
          </a:p>
        </p:txBody>
      </p:sp>
      <p:sp>
        <p:nvSpPr>
          <p:cNvPr id="3" name="Content Placeholder 2">
            <a:extLst>
              <a:ext uri="{FF2B5EF4-FFF2-40B4-BE49-F238E27FC236}">
                <a16:creationId xmlns:a16="http://schemas.microsoft.com/office/drawing/2014/main" id="{995CD7D9-5564-7737-D572-07A4A1CCD97D}"/>
              </a:ext>
            </a:extLst>
          </p:cNvPr>
          <p:cNvSpPr>
            <a:spLocks noGrp="1"/>
          </p:cNvSpPr>
          <p:nvPr>
            <p:ph idx="1"/>
          </p:nvPr>
        </p:nvSpPr>
        <p:spPr>
          <a:xfrm>
            <a:off x="439200" y="4707024"/>
            <a:ext cx="8402400" cy="1080000"/>
          </a:xfrm>
        </p:spPr>
        <p:txBody>
          <a:bodyPr/>
          <a:lstStyle/>
          <a:p>
            <a:r>
              <a:rPr lang="en-GB" dirty="0"/>
              <a:t>This presentation will explore the themes, demonstrated through prompts and learning from reviews of serious child safeguarding incidents to generate discussion for multi-agency practitioners. </a:t>
            </a:r>
          </a:p>
          <a:p>
            <a:endParaRPr lang="en-GB" dirty="0"/>
          </a:p>
        </p:txBody>
      </p:sp>
      <p:sp>
        <p:nvSpPr>
          <p:cNvPr id="11" name="Rectangle: Rounded Corners 10">
            <a:extLst>
              <a:ext uri="{FF2B5EF4-FFF2-40B4-BE49-F238E27FC236}">
                <a16:creationId xmlns:a16="http://schemas.microsoft.com/office/drawing/2014/main" id="{A859A3A6-7F57-F495-3F4B-29DDA4EAB7A7}"/>
              </a:ext>
            </a:extLst>
          </p:cNvPr>
          <p:cNvSpPr/>
          <p:nvPr/>
        </p:nvSpPr>
        <p:spPr>
          <a:xfrm>
            <a:off x="4572000" y="1151457"/>
            <a:ext cx="3806890" cy="1261178"/>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Child-centred practice</a:t>
            </a:r>
          </a:p>
        </p:txBody>
      </p:sp>
    </p:spTree>
    <p:extLst>
      <p:ext uri="{BB962C8B-B14F-4D97-AF65-F5344CB8AC3E}">
        <p14:creationId xmlns:p14="http://schemas.microsoft.com/office/powerpoint/2010/main" val="3018578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36665-75C4-AA0C-CAFC-8A3E3B87DFC2}"/>
              </a:ext>
            </a:extLst>
          </p:cNvPr>
          <p:cNvSpPr>
            <a:spLocks noGrp="1"/>
          </p:cNvSpPr>
          <p:nvPr>
            <p:ph type="title"/>
          </p:nvPr>
        </p:nvSpPr>
        <p:spPr>
          <a:xfrm>
            <a:off x="360000" y="1799999"/>
            <a:ext cx="5760000" cy="1882539"/>
          </a:xfrm>
        </p:spPr>
        <p:txBody>
          <a:bodyPr>
            <a:normAutofit/>
          </a:bodyPr>
          <a:lstStyle/>
          <a:p>
            <a:r>
              <a:rPr lang="en-US" dirty="0"/>
              <a:t>Understanding and identifying child neglect</a:t>
            </a:r>
            <a:endParaRPr lang="en-GB" dirty="0"/>
          </a:p>
        </p:txBody>
      </p:sp>
    </p:spTree>
    <p:extLst>
      <p:ext uri="{BB962C8B-B14F-4D97-AF65-F5344CB8AC3E}">
        <p14:creationId xmlns:p14="http://schemas.microsoft.com/office/powerpoint/2010/main" val="739306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119E9-271F-AAE0-1B28-F8FC8D3E26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33B737-D35A-3C10-9A48-EB764E47ED2E}"/>
              </a:ext>
            </a:extLst>
          </p:cNvPr>
          <p:cNvSpPr>
            <a:spLocks noGrp="1"/>
          </p:cNvSpPr>
          <p:nvPr>
            <p:ph type="title"/>
          </p:nvPr>
        </p:nvSpPr>
        <p:spPr/>
        <p:txBody>
          <a:bodyPr/>
          <a:lstStyle/>
          <a:p>
            <a:r>
              <a:rPr lang="en-US"/>
              <a:t>Early intervention and missed opportunities</a:t>
            </a:r>
            <a:endParaRPr lang="en-GB"/>
          </a:p>
        </p:txBody>
      </p:sp>
      <p:sp>
        <p:nvSpPr>
          <p:cNvPr id="5" name="Date Placeholder 4">
            <a:extLst>
              <a:ext uri="{FF2B5EF4-FFF2-40B4-BE49-F238E27FC236}">
                <a16:creationId xmlns:a16="http://schemas.microsoft.com/office/drawing/2014/main" id="{AAE38AC3-A295-0D25-DE23-6DC6C48B63E8}"/>
              </a:ext>
            </a:extLst>
          </p:cNvPr>
          <p:cNvSpPr>
            <a:spLocks noGrp="1"/>
          </p:cNvSpPr>
          <p:nvPr>
            <p:ph type="dt" sz="half" idx="10"/>
          </p:nvPr>
        </p:nvSpPr>
        <p:spPr/>
        <p:txBody>
          <a:bodyPr/>
          <a:lstStyle/>
          <a:p>
            <a:fld id="{9E99DD2F-B780-4343-9A47-799256DBA2AA}" type="datetime1">
              <a:rPr lang="en-GB" smtClean="0"/>
              <a:t>11/05/2026</a:t>
            </a:fld>
            <a:endParaRPr lang="en-GB"/>
          </a:p>
        </p:txBody>
      </p:sp>
      <p:sp>
        <p:nvSpPr>
          <p:cNvPr id="6" name="Slide Number Placeholder 5">
            <a:extLst>
              <a:ext uri="{FF2B5EF4-FFF2-40B4-BE49-F238E27FC236}">
                <a16:creationId xmlns:a16="http://schemas.microsoft.com/office/drawing/2014/main" id="{9EA67D3C-D23F-C1B6-DA39-8F62DCF45252}"/>
              </a:ext>
            </a:extLst>
          </p:cNvPr>
          <p:cNvSpPr>
            <a:spLocks noGrp="1"/>
          </p:cNvSpPr>
          <p:nvPr>
            <p:ph type="sldNum" sz="quarter" idx="12"/>
          </p:nvPr>
        </p:nvSpPr>
        <p:spPr/>
        <p:txBody>
          <a:bodyPr/>
          <a:lstStyle/>
          <a:p>
            <a:fld id="{36CE6FAB-1EBD-4B7C-9F52-D167A0873C56}" type="slidenum">
              <a:rPr lang="en-GB" smtClean="0"/>
              <a:pPr/>
              <a:t>9</a:t>
            </a:fld>
            <a:endParaRPr lang="en-GB"/>
          </a:p>
        </p:txBody>
      </p:sp>
      <p:sp>
        <p:nvSpPr>
          <p:cNvPr id="7" name="Footer Placeholder 3">
            <a:extLst>
              <a:ext uri="{FF2B5EF4-FFF2-40B4-BE49-F238E27FC236}">
                <a16:creationId xmlns:a16="http://schemas.microsoft.com/office/drawing/2014/main" id="{B3F1C0BC-D792-A46D-A125-682CC0F2B7C9}"/>
              </a:ext>
            </a:extLst>
          </p:cNvPr>
          <p:cNvSpPr>
            <a:spLocks noGrp="1"/>
          </p:cNvSpPr>
          <p:nvPr>
            <p:ph type="ftr" sz="quarter" idx="11"/>
          </p:nvPr>
        </p:nvSpPr>
        <p:spPr>
          <a:xfrm>
            <a:off x="360000" y="6516000"/>
            <a:ext cx="5400000" cy="180000"/>
          </a:xfrm>
        </p:spPr>
        <p:txBody>
          <a:bodyPr/>
          <a:lstStyle/>
          <a:p>
            <a:r>
              <a:rPr lang="en-GB"/>
              <a:t>Identifying and addressing child neglect</a:t>
            </a:r>
          </a:p>
        </p:txBody>
      </p:sp>
      <p:sp>
        <p:nvSpPr>
          <p:cNvPr id="8" name="Content Placeholder 7">
            <a:extLst>
              <a:ext uri="{FF2B5EF4-FFF2-40B4-BE49-F238E27FC236}">
                <a16:creationId xmlns:a16="http://schemas.microsoft.com/office/drawing/2014/main" id="{9E815877-759D-B4EB-90A0-2EA70B6388AB}"/>
              </a:ext>
            </a:extLst>
          </p:cNvPr>
          <p:cNvSpPr>
            <a:spLocks noGrp="1"/>
          </p:cNvSpPr>
          <p:nvPr>
            <p:ph idx="1"/>
          </p:nvPr>
        </p:nvSpPr>
        <p:spPr>
          <a:xfrm>
            <a:off x="370800" y="1843731"/>
            <a:ext cx="8402400" cy="4351338"/>
          </a:xfrm>
        </p:spPr>
        <p:txBody>
          <a:bodyPr/>
          <a:lstStyle/>
          <a:p>
            <a:pPr marL="285750" indent="-285750">
              <a:buFont typeface="Arial" panose="020B0604020202020204" pitchFamily="34" charset="0"/>
              <a:buChar char="•"/>
            </a:pPr>
            <a:r>
              <a:rPr lang="en-GB" dirty="0"/>
              <a:t>Evidence from rapid reviews and local child safeguarding practice reviews (LCSPRs) shows that early signs—such as inconsistent supervision or emotional withdrawal—are frequently missed or met with short-term support that fails to address underlying issues.</a:t>
            </a:r>
          </a:p>
          <a:p>
            <a:endParaRPr lang="en-GB" dirty="0"/>
          </a:p>
          <a:p>
            <a:pPr marL="285750" indent="-285750">
              <a:buFont typeface="Arial" panose="020B0604020202020204" pitchFamily="34" charset="0"/>
              <a:buChar char="•"/>
            </a:pPr>
            <a:r>
              <a:rPr lang="en-GB" dirty="0"/>
              <a:t>Threshold-driven models foster a reactive “wait-and-see” approach, delaying action or the provision of support until harm escalates.</a:t>
            </a:r>
          </a:p>
          <a:p>
            <a:endParaRPr lang="en-GB" dirty="0"/>
          </a:p>
          <a:p>
            <a:pPr marL="285750" indent="-285750">
              <a:buFont typeface="Arial" panose="020B0604020202020204" pitchFamily="34" charset="0"/>
              <a:buChar char="•"/>
            </a:pPr>
            <a:r>
              <a:rPr lang="en-GB" dirty="0"/>
              <a:t>Safeguarding must move beyond rigid thresholds and ensure it is reflecting a proactive, developmentally informed approach. Early intervention should be seen as essential to preventing harm and supporting long-term wellbeing.</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4110305415"/>
      </p:ext>
    </p:extLst>
  </p:cSld>
  <p:clrMapOvr>
    <a:masterClrMapping/>
  </p:clrMapOvr>
</p:sld>
</file>

<file path=ppt/theme/theme1.xml><?xml version="1.0" encoding="utf-8"?>
<a:theme xmlns:a="http://schemas.openxmlformats.org/drawingml/2006/main" name="Office Theme">
  <a:themeElements>
    <a:clrScheme name="CSPRP">
      <a:dk1>
        <a:sysClr val="windowText" lastClr="000000"/>
      </a:dk1>
      <a:lt1>
        <a:sysClr val="window" lastClr="FFFFFF"/>
      </a:lt1>
      <a:dk2>
        <a:srgbClr val="000000"/>
      </a:dk2>
      <a:lt2>
        <a:srgbClr val="FFFFFF"/>
      </a:lt2>
      <a:accent1>
        <a:srgbClr val="942A6D"/>
      </a:accent1>
      <a:accent2>
        <a:srgbClr val="583C84"/>
      </a:accent2>
      <a:accent3>
        <a:srgbClr val="283271"/>
      </a:accent3>
      <a:accent4>
        <a:srgbClr val="03635F"/>
      </a:accent4>
      <a:accent5>
        <a:srgbClr val="E88B64"/>
      </a:accent5>
      <a:accent6>
        <a:srgbClr val="EBAECF"/>
      </a:accent6>
      <a:hlink>
        <a:srgbClr val="942A6D"/>
      </a:hlink>
      <a:folHlink>
        <a:srgbClr val="942A6D"/>
      </a:folHlink>
    </a:clrScheme>
    <a:fontScheme name="Arial (defaul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SPRP PowerPoint template (standard)" id="{DAC9BC66-E827-4901-BBCF-074626DC2280}" vid="{630489EB-4B12-4D7F-B489-3AB7603788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Official Document" ma:contentTypeID="0x010100545E941595ED5448BA61900FDDAFF31300FEB32847D217FA4895032890DB6A56B3" ma:contentTypeVersion="13" ma:contentTypeDescription="" ma:contentTypeScope="" ma:versionID="ab74112c8316e29086956479708edc89">
  <xsd:schema xmlns:xsd="http://www.w3.org/2001/XMLSchema" xmlns:xs="http://www.w3.org/2001/XMLSchema" xmlns:p="http://schemas.microsoft.com/office/2006/metadata/properties" xmlns:ns1="http://schemas.microsoft.com/sharepoint/v3" xmlns:ns2="8c566321-f672-4e06-a901-b5e72b4c4357" xmlns:ns3="7617d80c-dc4a-4c4d-97bc-24994dba108b" targetNamespace="http://schemas.microsoft.com/office/2006/metadata/properties" ma:root="true" ma:fieldsID="e7360e959b68d02f2418e8a5c0e8a0dd" ns1:_="" ns2:_="" ns3:_="">
    <xsd:import namespace="http://schemas.microsoft.com/sharepoint/v3"/>
    <xsd:import namespace="8c566321-f672-4e06-a901-b5e72b4c4357"/>
    <xsd:import namespace="7617d80c-dc4a-4c4d-97bc-24994dba108b"/>
    <xsd:element name="properties">
      <xsd:complexType>
        <xsd:sequence>
          <xsd:element name="documentManagement">
            <xsd:complexType>
              <xsd:all>
                <xsd:element ref="ns2:TaxCatchAll" minOccurs="0"/>
                <xsd:element ref="ns2:TaxCatchAllLabel" minOccurs="0"/>
                <xsd:element ref="ns2:f6ec388a6d534bab86a259abd1bfa088" minOccurs="0"/>
                <xsd:element ref="ns2:p6919dbb65844893b164c5f63a6f0eeb" minOccurs="0"/>
                <xsd:element ref="ns2:c02f73938b5741d4934b358b31a1b80f" minOccurs="0"/>
                <xsd:element ref="ns2:i98b064926ea4fbe8f5b88c394ff652b" minOccurs="0"/>
                <xsd:element ref="ns3:_dlc_DocId" minOccurs="0"/>
                <xsd:element ref="ns3:_dlc_DocIdUrl" minOccurs="0"/>
                <xsd:element ref="ns3:_dlc_DocIdPersistId"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566321-f672-4e06-a901-b5e72b4c4357"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b1ae6763-3b0e-48b2-a7bd-d00b8ad2c0f9}" ma:internalName="TaxCatchAll" ma:showField="CatchAllData" ma:web="7617d80c-dc4a-4c4d-97bc-24994dba108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b1ae6763-3b0e-48b2-a7bd-d00b8ad2c0f9}" ma:internalName="TaxCatchAllLabel" ma:readOnly="true" ma:showField="CatchAllDataLabel" ma:web="7617d80c-dc4a-4c4d-97bc-24994dba108b">
      <xsd:complexType>
        <xsd:complexContent>
          <xsd:extension base="dms:MultiChoiceLookup">
            <xsd:sequence>
              <xsd:element name="Value" type="dms:Lookup" maxOccurs="unbounded" minOccurs="0" nillable="true"/>
            </xsd:sequence>
          </xsd:extension>
        </xsd:complexContent>
      </xsd:complexType>
    </xsd:element>
    <xsd:element name="f6ec388a6d534bab86a259abd1bfa088" ma:index="10" nillable="true" ma:taxonomy="true" ma:internalName="f6ec388a6d534bab86a259abd1bfa088" ma:taxonomyFieldName="DfeOrganisationalUnit" ma:displayName="Organisational Unit" ma:readOnly="false" ma:default="2;#DfE|cc08a6d4-dfde-4d0f-bd85-069ebcef80d5" ma:fieldId="{f6ec388a-6d53-4bab-86a2-59abd1bfa088}" ma:sspId="ec07c698-60f5-424f-b9af-f4c59398b511" ma:termSetId="b3e263f6-0ab6-425a-b3de-0e67f2faf769" ma:anchorId="00000000-0000-0000-0000-000000000000" ma:open="false" ma:isKeyword="false">
      <xsd:complexType>
        <xsd:sequence>
          <xsd:element ref="pc:Terms" minOccurs="0" maxOccurs="1"/>
        </xsd:sequence>
      </xsd:complexType>
    </xsd:element>
    <xsd:element name="p6919dbb65844893b164c5f63a6f0eeb" ma:index="12" nillable="true" ma:taxonomy="true" ma:internalName="p6919dbb65844893b164c5f63a6f0eeb" ma:taxonomyFieldName="DfeOwner" ma:displayName="Owner" ma:readOnly="false" ma:default="3;#DfE|a484111e-5b24-4ad9-9778-c536c8c88985" ma:fieldId="{96919dbb-6584-4893-b164-c5f63a6f0eeb}" ma:sspId="ec07c698-60f5-424f-b9af-f4c59398b511" ma:termSetId="12161dbb-b36f-4439-aef1-21e7cc922807" ma:anchorId="00000000-0000-0000-0000-000000000000" ma:open="false" ma:isKeyword="false">
      <xsd:complexType>
        <xsd:sequence>
          <xsd:element ref="pc:Terms" minOccurs="0" maxOccurs="1"/>
        </xsd:sequence>
      </xsd:complexType>
    </xsd:element>
    <xsd:element name="c02f73938b5741d4934b358b31a1b80f" ma:index="14" nillable="true" ma:taxonomy="true" ma:internalName="c02f73938b5741d4934b358b31a1b80f" ma:taxonomyFieldName="DfeRights_x003a_ProtectiveMarking" ma:displayName="Rights: Protective Marking" ma:readOnly="false" ma:default="1;#Official|0884c477-2e62-47ea-b19c-5af6e91124c5" ma:fieldId="{c02f7393-8b57-41d4-934b-358b31a1b80f}" ma:sspId="ec07c698-60f5-424f-b9af-f4c59398b511" ma:termSetId="7870c18b-dc34-46a1-adf5-a571f0cac88b" ma:anchorId="00000000-0000-0000-0000-000000000000" ma:open="false" ma:isKeyword="false">
      <xsd:complexType>
        <xsd:sequence>
          <xsd:element ref="pc:Terms" minOccurs="0" maxOccurs="1"/>
        </xsd:sequence>
      </xsd:complexType>
    </xsd:element>
    <xsd:element name="i98b064926ea4fbe8f5b88c394ff652b" ma:index="16" nillable="true" ma:taxonomy="true" ma:internalName="i98b064926ea4fbe8f5b88c394ff652b" ma:taxonomyFieldName="DfeSubject" ma:displayName="Subject" ma:default="" ma:fieldId="{298b0649-26ea-4fbe-8f5b-88c394ff652b}" ma:taxonomyMulti="true" ma:sspId="ec07c698-60f5-424f-b9af-f4c59398b511" ma:termSetId="2f3a6c16-0983-4d36-8f82-2cb41f34c00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617d80c-dc4a-4c4d-97bc-24994dba108b" elementFormDefault="qualified">
    <xsd:import namespace="http://schemas.microsoft.com/office/2006/documentManagement/types"/>
    <xsd:import namespace="http://schemas.microsoft.com/office/infopath/2007/PartnerControls"/>
    <xsd:element name="_dlc_DocId" ma:index="18" nillable="true" ma:displayName="Document ID Value" ma:description="The value of the document ID assigned to this item." ma:indexed="true" ma:internalName="_dlc_DocId" ma:readOnly="true">
      <xsd:simpleType>
        <xsd:restriction base="dms:Text"/>
      </xsd:simpleType>
    </xsd:element>
    <xsd:element name="_dlc_DocIdUrl" ma:index="1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c566321-f672-4e06-a901-b5e72b4c4357">
      <Value>3</Value>
      <Value>2</Value>
      <Value>1</Value>
    </TaxCatchAll>
    <p6919dbb65844893b164c5f63a6f0eeb xmlns="8c566321-f672-4e06-a901-b5e72b4c4357">
      <Terms xmlns="http://schemas.microsoft.com/office/infopath/2007/PartnerControls">
        <TermInfo xmlns="http://schemas.microsoft.com/office/infopath/2007/PartnerControls">
          <TermName xmlns="http://schemas.microsoft.com/office/infopath/2007/PartnerControls">DfE</TermName>
          <TermId xmlns="http://schemas.microsoft.com/office/infopath/2007/PartnerControls">a484111e-5b24-4ad9-9778-c536c8c88985</TermId>
        </TermInfo>
      </Terms>
    </p6919dbb65844893b164c5f63a6f0eeb>
    <c02f73938b5741d4934b358b31a1b80f xmlns="8c566321-f672-4e06-a901-b5e72b4c4357">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0884c477-2e62-47ea-b19c-5af6e91124c5</TermId>
        </TermInfo>
      </Terms>
    </c02f73938b5741d4934b358b31a1b80f>
    <f6ec388a6d534bab86a259abd1bfa088 xmlns="8c566321-f672-4e06-a901-b5e72b4c4357">
      <Terms xmlns="http://schemas.microsoft.com/office/infopath/2007/PartnerControls">
        <TermInfo xmlns="http://schemas.microsoft.com/office/infopath/2007/PartnerControls">
          <TermName xmlns="http://schemas.microsoft.com/office/infopath/2007/PartnerControls">DfE</TermName>
          <TermId xmlns="http://schemas.microsoft.com/office/infopath/2007/PartnerControls">cc08a6d4-dfde-4d0f-bd85-069ebcef80d5</TermId>
        </TermInfo>
      </Terms>
    </f6ec388a6d534bab86a259abd1bfa088>
    <i98b064926ea4fbe8f5b88c394ff652b xmlns="8c566321-f672-4e06-a901-b5e72b4c4357">
      <Terms xmlns="http://schemas.microsoft.com/office/infopath/2007/PartnerControls"/>
    </i98b064926ea4fbe8f5b88c394ff652b>
    <_dlc_DocId xmlns="7617d80c-dc4a-4c4d-97bc-24994dba108b">CFHK7WYKQ5Z3-14-397170</_dlc_DocId>
    <_dlc_DocIdUrl xmlns="7617d80c-dc4a-4c4d-97bc-24994dba108b">
      <Url>https://educationgovuk.sharepoint.com/sites/sg/b/_layouts/15/DocIdRedir.aspx?ID=CFHK7WYKQ5Z3-14-397170</Url>
      <Description>CFHK7WYKQ5Z3-14-397170</Description>
    </_dlc_DocIdUrl>
    <_ip_UnifiedCompliancePolicyUIAction xmlns="http://schemas.microsoft.com/sharepoint/v3" xsi:nil="true"/>
    <_ip_UnifiedCompliancePolicyProperties xmlns="http://schemas.microsoft.com/sharepoint/v3"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so-contentType ?>
<SharedContentType xmlns="Microsoft.SharePoint.Taxonomy.ContentTypeSync" SourceId="ec07c698-60f5-424f-b9af-f4c59398b511" ContentTypeId="0x010100545E941595ED5448BA61900FDDAFF313" PreviousValue="false"/>
</file>

<file path=customXml/itemProps1.xml><?xml version="1.0" encoding="utf-8"?>
<ds:datastoreItem xmlns:ds="http://schemas.openxmlformats.org/officeDocument/2006/customXml" ds:itemID="{FDA7B308-E10E-4254-9CFF-21EE594251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c566321-f672-4e06-a901-b5e72b4c4357"/>
    <ds:schemaRef ds:uri="7617d80c-dc4a-4c4d-97bc-24994dba10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41055A-874C-434D-B183-F6AD37D43690}">
  <ds:schemaRefs>
    <ds:schemaRef ds:uri="http://schemas.microsoft.com/sharepoint/v3/contenttype/forms"/>
  </ds:schemaRefs>
</ds:datastoreItem>
</file>

<file path=customXml/itemProps3.xml><?xml version="1.0" encoding="utf-8"?>
<ds:datastoreItem xmlns:ds="http://schemas.openxmlformats.org/officeDocument/2006/customXml" ds:itemID="{8E253FF2-40C3-4A16-BCD9-2F35312F947F}">
  <ds:schemaRefs>
    <ds:schemaRef ds:uri="http://www.w3.org/XML/1998/namespace"/>
    <ds:schemaRef ds:uri="http://schemas.openxmlformats.org/package/2006/metadata/core-properties"/>
    <ds:schemaRef ds:uri="http://schemas.microsoft.com/office/infopath/2007/PartnerControls"/>
    <ds:schemaRef ds:uri="http://schemas.microsoft.com/office/2006/documentManagement/types"/>
    <ds:schemaRef ds:uri="7617d80c-dc4a-4c4d-97bc-24994dba108b"/>
    <ds:schemaRef ds:uri="http://purl.org/dc/elements/1.1/"/>
    <ds:schemaRef ds:uri="http://schemas.microsoft.com/office/2006/metadata/properties"/>
    <ds:schemaRef ds:uri="http://purl.org/dc/terms/"/>
    <ds:schemaRef ds:uri="8c566321-f672-4e06-a901-b5e72b4c4357"/>
    <ds:schemaRef ds:uri="http://schemas.microsoft.com/sharepoint/v3"/>
    <ds:schemaRef ds:uri="http://purl.org/dc/dcmitype/"/>
  </ds:schemaRefs>
</ds:datastoreItem>
</file>

<file path=customXml/itemProps4.xml><?xml version="1.0" encoding="utf-8"?>
<ds:datastoreItem xmlns:ds="http://schemas.openxmlformats.org/officeDocument/2006/customXml" ds:itemID="{6BAFC68E-B8C9-4236-98EF-BEA192138D3F}">
  <ds:schemaRefs>
    <ds:schemaRef ds:uri="http://schemas.microsoft.com/sharepoint/events"/>
  </ds:schemaRefs>
</ds:datastoreItem>
</file>

<file path=customXml/itemProps5.xml><?xml version="1.0" encoding="utf-8"?>
<ds:datastoreItem xmlns:ds="http://schemas.openxmlformats.org/officeDocument/2006/customXml" ds:itemID="{182C8CDB-9290-4940-A32A-E34DFACFFED1}">
  <ds:schemaRefs>
    <ds:schemaRef ds:uri="Microsoft.SharePoint.Taxonomy.ContentTypeSync"/>
  </ds:schemaRefs>
</ds:datastoreItem>
</file>

<file path=docMetadata/LabelInfo.xml><?xml version="1.0" encoding="utf-8"?>
<clbl:labelList xmlns:clbl="http://schemas.microsoft.com/office/2020/mipLabelMetadata">
  <clbl:label id="{dbf2ff9d-e249-40e2-b463-0b922d4f2f25}" enabled="1" method="Privileged" siteId="{fad277c9-c60a-4da1-b5f3-b3b8b34a82f9}" removed="0"/>
</clbl:labelList>
</file>

<file path=docProps/app.xml><?xml version="1.0" encoding="utf-8"?>
<Properties xmlns="http://schemas.openxmlformats.org/officeDocument/2006/extended-properties" xmlns:vt="http://schemas.openxmlformats.org/officeDocument/2006/docPropsVTypes">
  <Template>CSPRP PowerPoint template (standard) (1)</Template>
  <TotalTime>403</TotalTime>
  <Words>4407</Words>
  <Application>Microsoft Macintosh PowerPoint</Application>
  <PresentationFormat>On-screen Show (4:3)</PresentationFormat>
  <Paragraphs>408</Paragraphs>
  <Slides>38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Aptos</vt:lpstr>
      <vt:lpstr>Arial</vt:lpstr>
      <vt:lpstr>Courier New</vt:lpstr>
      <vt:lpstr>Segoe UI</vt:lpstr>
      <vt:lpstr>Wingdings</vt:lpstr>
      <vt:lpstr>Office Theme</vt:lpstr>
      <vt:lpstr>Child neglect</vt:lpstr>
      <vt:lpstr>“Why did it take so long  to respond?”</vt:lpstr>
      <vt:lpstr>The national picture </vt:lpstr>
      <vt:lpstr>The local picture</vt:lpstr>
      <vt:lpstr>What is neglect?</vt:lpstr>
      <vt:lpstr>Risk and protective factors</vt:lpstr>
      <vt:lpstr>Themes</vt:lpstr>
      <vt:lpstr>Understanding and identifying child neglect</vt:lpstr>
      <vt:lpstr>Early intervention and missed opportunities</vt:lpstr>
      <vt:lpstr>Ambiguity and thresholds</vt:lpstr>
      <vt:lpstr>Barriers to identifying neglect</vt:lpstr>
      <vt:lpstr>Case example</vt:lpstr>
      <vt:lpstr>Reflection</vt:lpstr>
      <vt:lpstr>Child-centered practice</vt:lpstr>
      <vt:lpstr>Hearing children’s voices</vt:lpstr>
      <vt:lpstr>Creating trusted relationships</vt:lpstr>
      <vt:lpstr>Neglect across the childhood spectrum</vt:lpstr>
      <vt:lpstr>Race, ethnicity and culture</vt:lpstr>
      <vt:lpstr>Children with disabilities</vt:lpstr>
      <vt:lpstr>Case example</vt:lpstr>
      <vt:lpstr>Reflection</vt:lpstr>
      <vt:lpstr>Multi-agency working</vt:lpstr>
      <vt:lpstr>Information sharing</vt:lpstr>
      <vt:lpstr>Multi-Agency Safeguarding Hubs</vt:lpstr>
      <vt:lpstr>Use of neglect tools</vt:lpstr>
      <vt:lpstr>Available tools and their purpose</vt:lpstr>
      <vt:lpstr>Systemic pressures</vt:lpstr>
      <vt:lpstr>Case example</vt:lpstr>
      <vt:lpstr>Reflection</vt:lpstr>
      <vt:lpstr>Intervention and planning</vt:lpstr>
      <vt:lpstr>Intervention and support</vt:lpstr>
      <vt:lpstr>Over-optimism and premature case closure</vt:lpstr>
      <vt:lpstr>Integrated, family-centred approaches</vt:lpstr>
      <vt:lpstr>Reflection</vt:lpstr>
      <vt:lpstr>Final reflections</vt:lpstr>
      <vt:lpstr>Reflective questions for senior managers and strategic leaders</vt:lpstr>
      <vt:lpstr>What to take away from today </vt:lpstr>
      <vt:lpstr>You and your colleagues can find more information on this topic on the Child Safeguarding Practice Review Panel’s online learning hub: childsafeguarding.independent-panel.uk   For more from the Panel Sign up to the newsletter mailing list online: http://eepurl.com/g6z_Tf   Follow us on LinkedIn  Watch our YouTube Channel: Child Safeguarding Practice Review Panel - YouTube </vt:lpstr>
    </vt:vector>
  </TitlesOfParts>
  <Manager>The Child Safeguarding Practice Review Panel</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[Subtitle or description]</dc:subject>
  <dc:creator>MAKELE, Amina</dc:creator>
  <cp:keywords>[Key words separated by commas]</cp:keywords>
  <cp:lastModifiedBy>SMITH, Robert</cp:lastModifiedBy>
  <cp:revision>66</cp:revision>
  <dcterms:created xsi:type="dcterms:W3CDTF">2026-02-27T08:06:48Z</dcterms:created>
  <dcterms:modified xsi:type="dcterms:W3CDTF">2026-05-11T15:15:31Z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0x010100545E941595ED5448BA61900FDDAFF31300FEB32847D217FA4895032890DB6A56B3</vt:lpwstr>
  </property>
  <property fmtid="{D5CDD505-2E9C-101B-9397-08002B2CF9AE}" pid="3" name="af4ffb4e13574c169825efb29a7761eb">
    <vt:lpwstr>DfE|cc08a6d4-dfde-4d0f-bd85-069ebcef80d5</vt:lpwstr>
  </property>
  <property fmtid="{D5CDD505-2E9C-101B-9397-08002B2CF9AE}" pid="4" name="g75caf7aad90419fade9d6dce40afd6c">
    <vt:lpwstr>Official|0884c477-2e62-47ea-b19c-5af6e91124c5</vt:lpwstr>
  </property>
  <property fmtid="{D5CDD505-2E9C-101B-9397-08002B2CF9AE}" pid="5" name="h5181134883947a99a38d116ffff0102">
    <vt:lpwstr>DfE|a484111e-5b24-4ad9-9778-c536c8c88985</vt:lpwstr>
  </property>
  <property fmtid="{D5CDD505-2E9C-101B-9397-08002B2CF9AE}" pid="6" name="_dlc_DocIdItemGuid">
    <vt:lpwstr>e1518f31-bb74-4d67-b5b2-61b261dbffc9</vt:lpwstr>
  </property>
  <property fmtid="{D5CDD505-2E9C-101B-9397-08002B2CF9AE}" pid="7" name="DfeOrganisationalUnit">
    <vt:lpwstr>2;#DfE|cc08a6d4-dfde-4d0f-bd85-069ebcef80d5</vt:lpwstr>
  </property>
  <property fmtid="{D5CDD505-2E9C-101B-9397-08002B2CF9AE}" pid="8" name="DfeRights:ProtectiveMarking">
    <vt:lpwstr>1;#Official|0884c477-2e62-47ea-b19c-5af6e91124c5</vt:lpwstr>
  </property>
  <property fmtid="{D5CDD505-2E9C-101B-9397-08002B2CF9AE}" pid="9" name="DfeOwner">
    <vt:lpwstr>3;#DfE|a484111e-5b24-4ad9-9778-c536c8c88985</vt:lpwstr>
  </property>
  <property fmtid="{D5CDD505-2E9C-101B-9397-08002B2CF9AE}" pid="10" name="IWPOrganisationalUnit">
    <vt:lpwstr>2;#DfE|cc08a6d4-dfde-4d0f-bd85-069ebcef80d5</vt:lpwstr>
  </property>
  <property fmtid="{D5CDD505-2E9C-101B-9397-08002B2CF9AE}" pid="11" name="IWPRightsProtectiveMarking">
    <vt:lpwstr>1;#Official|0884c477-2e62-47ea-b19c-5af6e91124c5</vt:lpwstr>
  </property>
  <property fmtid="{D5CDD505-2E9C-101B-9397-08002B2CF9AE}" pid="12" name="IWPOwner">
    <vt:lpwstr>3;#DfE|a484111e-5b24-4ad9-9778-c536c8c88985</vt:lpwstr>
  </property>
  <property fmtid="{D5CDD505-2E9C-101B-9397-08002B2CF9AE}" pid="13" name="DfeRights_x003a_ProtectiveMarking">
    <vt:lpwstr>1;#Official|0884c477-2e62-47ea-b19c-5af6e91124c5</vt:lpwstr>
  </property>
  <property fmtid="{D5CDD505-2E9C-101B-9397-08002B2CF9AE}" pid="14" name="DfeSubject">
    <vt:lpwstr/>
  </property>
  <property fmtid="{D5CDD505-2E9C-101B-9397-08002B2CF9AE}" pid="15" name="MediaServiceImageTags">
    <vt:lpwstr/>
  </property>
  <property fmtid="{D5CDD505-2E9C-101B-9397-08002B2CF9AE}" pid="16" name="ed2af12c95e740f39e1044dfae937621">
    <vt:lpwstr/>
  </property>
  <property fmtid="{D5CDD505-2E9C-101B-9397-08002B2CF9AE}" pid="17" name="IWPSubject">
    <vt:lpwstr/>
  </property>
  <property fmtid="{D5CDD505-2E9C-101B-9397-08002B2CF9AE}" pid="18" name="b4c426be7bd74ad293979142795e705a">
    <vt:lpwstr/>
  </property>
  <property fmtid="{D5CDD505-2E9C-101B-9397-08002B2CF9AE}" pid="19" name="h5181134883947a99a38d116ffff0006">
    <vt:lpwstr/>
  </property>
  <property fmtid="{D5CDD505-2E9C-101B-9397-08002B2CF9AE}" pid="20" name="IWPFunction">
    <vt:lpwstr/>
  </property>
  <property fmtid="{D5CDD505-2E9C-101B-9397-08002B2CF9AE}" pid="21" name="lcf76f155ced4ddcb4097134ff3c332f">
    <vt:lpwstr/>
  </property>
  <property fmtid="{D5CDD505-2E9C-101B-9397-08002B2CF9AE}" pid="22" name="IWPSiteType">
    <vt:lpwstr/>
  </property>
</Properties>
</file>