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5"/>
  </p:notesMasterIdLst>
  <p:sldIdLst>
    <p:sldId id="1749" r:id="rId5"/>
    <p:sldId id="269" r:id="rId6"/>
    <p:sldId id="271" r:id="rId7"/>
    <p:sldId id="1784" r:id="rId8"/>
    <p:sldId id="272" r:id="rId9"/>
    <p:sldId id="1750" r:id="rId10"/>
    <p:sldId id="1782" r:id="rId11"/>
    <p:sldId id="276" r:id="rId12"/>
    <p:sldId id="278" r:id="rId13"/>
    <p:sldId id="1785" r:id="rId14"/>
    <p:sldId id="1751" r:id="rId15"/>
    <p:sldId id="1790" r:id="rId16"/>
    <p:sldId id="279" r:id="rId17"/>
    <p:sldId id="283" r:id="rId18"/>
    <p:sldId id="1752" r:id="rId19"/>
    <p:sldId id="1786" r:id="rId20"/>
    <p:sldId id="1789" r:id="rId21"/>
    <p:sldId id="1753" r:id="rId22"/>
    <p:sldId id="1791" r:id="rId23"/>
    <p:sldId id="1754" r:id="rId24"/>
    <p:sldId id="1755" r:id="rId25"/>
    <p:sldId id="1783" r:id="rId26"/>
    <p:sldId id="1787" r:id="rId27"/>
    <p:sldId id="1758" r:id="rId28"/>
    <p:sldId id="1762" r:id="rId29"/>
    <p:sldId id="1766" r:id="rId30"/>
    <p:sldId id="1788" r:id="rId31"/>
    <p:sldId id="1748" r:id="rId32"/>
    <p:sldId id="1781" r:id="rId33"/>
    <p:sldId id="265"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FFF038-728F-8BC5-B949-7E7AA5B9DA7B}" name="MAKELE, Amina" initials="MA" userId="S::amina.makele@education.gov.uk::a43e585f-d864-420c-9036-bd0b64606b74" providerId="AD"/>
  <p188:author id="{16402766-5EF6-3B58-88FB-B2B84A26FB6C}" name="HOLMES, David" initials="HD" userId="S::david.holmes@education.gov.uk::f7571666-5a8e-42d5-9ffa-8e33dd99da0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672A70-CA7B-0840-9AA6-E1F67436FC51}" v="10" dt="2026-07-20T23:56:13.789"/>
    <p1510:client id="{4A3E42D8-BD35-498A-8933-546095E362CE}" v="5" dt="2026-07-21T12:25:30.5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8994" autoAdjust="0"/>
    <p:restoredTop sz="94660"/>
  </p:normalViewPr>
  <p:slideViewPr>
    <p:cSldViewPr snapToGrid="0">
      <p:cViewPr varScale="1">
        <p:scale>
          <a:sx n="101" d="100"/>
          <a:sy n="101" d="100"/>
        </p:scale>
        <p:origin x="24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55213D-F511-4B32-B31C-BAF4E4817E02}" type="datetimeFigureOut">
              <a:rPr lang="en-GB" smtClean="0"/>
              <a:t>21/07/2026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5B641E-3C17-4E26-8495-071A70FF9B52}" type="slidenum">
              <a:rPr lang="en-GB" smtClean="0"/>
              <a:t>‹#›</a:t>
            </a:fld>
            <a:endParaRPr lang="en-GB"/>
          </a:p>
        </p:txBody>
      </p:sp>
    </p:spTree>
    <p:extLst>
      <p:ext uri="{BB962C8B-B14F-4D97-AF65-F5344CB8AC3E}">
        <p14:creationId xmlns:p14="http://schemas.microsoft.com/office/powerpoint/2010/main" val="4061815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37D45A-34BD-44AB-825C-6958B8C04CAE}" type="slidenum">
              <a:rPr lang="en-GB" smtClean="0"/>
              <a:t>28</a:t>
            </a:fld>
            <a:endParaRPr lang="en-GB"/>
          </a:p>
        </p:txBody>
      </p:sp>
    </p:spTree>
    <p:extLst>
      <p:ext uri="{BB962C8B-B14F-4D97-AF65-F5344CB8AC3E}">
        <p14:creationId xmlns:p14="http://schemas.microsoft.com/office/powerpoint/2010/main" val="4183339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F2175-564B-F1E5-F71A-5702AEA6B5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44F358-4BBE-A815-961C-1EE9AAC276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C8F057-9A89-9A18-4B66-50554FDE8447}"/>
              </a:ext>
            </a:extLst>
          </p:cNvPr>
          <p:cNvSpPr>
            <a:spLocks noGrp="1"/>
          </p:cNvSpPr>
          <p:nvPr>
            <p:ph type="body" idx="1"/>
          </p:nvPr>
        </p:nvSpPr>
        <p:spPr>
          <a:xfrm>
            <a:off x="685800" y="4411700"/>
            <a:ext cx="5486400" cy="4654241"/>
          </a:xfrm>
        </p:spPr>
        <p:txBody>
          <a:bodyPr/>
          <a:lstStyle/>
          <a:p>
            <a:endParaRPr lang="en-US" sz="1600" dirty="0"/>
          </a:p>
        </p:txBody>
      </p:sp>
      <p:sp>
        <p:nvSpPr>
          <p:cNvPr id="4" name="Slide Number Placeholder 3">
            <a:extLst>
              <a:ext uri="{FF2B5EF4-FFF2-40B4-BE49-F238E27FC236}">
                <a16:creationId xmlns:a16="http://schemas.microsoft.com/office/drawing/2014/main" id="{D02151A8-15D5-85F7-0628-7F5426D390E3}"/>
              </a:ext>
            </a:extLst>
          </p:cNvPr>
          <p:cNvSpPr>
            <a:spLocks noGrp="1"/>
          </p:cNvSpPr>
          <p:nvPr>
            <p:ph type="sldNum" sz="quarter" idx="10"/>
          </p:nvPr>
        </p:nvSpPr>
        <p:spPr/>
        <p:txBody>
          <a:bodyPr/>
          <a:lstStyle/>
          <a:p>
            <a:fld id="{B337D45A-34BD-44AB-825C-6958B8C04CAE}" type="slidenum">
              <a:rPr lang="en-GB" smtClean="0"/>
              <a:t>29</a:t>
            </a:fld>
            <a:endParaRPr lang="en-GB"/>
          </a:p>
        </p:txBody>
      </p:sp>
    </p:spTree>
    <p:extLst>
      <p:ext uri="{BB962C8B-B14F-4D97-AF65-F5344CB8AC3E}">
        <p14:creationId xmlns:p14="http://schemas.microsoft.com/office/powerpoint/2010/main" val="9371996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ue">
    <p:spTree>
      <p:nvGrpSpPr>
        <p:cNvPr id="1" name=""/>
        <p:cNvGrpSpPr/>
        <p:nvPr/>
      </p:nvGrpSpPr>
      <p:grpSpPr>
        <a:xfrm>
          <a:off x="0" y="0"/>
          <a:ext cx="0" cy="0"/>
          <a:chOff x="0" y="0"/>
          <a:chExt cx="0" cy="0"/>
        </a:xfrm>
      </p:grpSpPr>
      <p:pic>
        <p:nvPicPr>
          <p:cNvPr id="12" name="Picture 11" descr="The Child Safeguarding Practice Review Panel.">
            <a:extLst>
              <a:ext uri="{FF2B5EF4-FFF2-40B4-BE49-F238E27FC236}">
                <a16:creationId xmlns:a16="http://schemas.microsoft.com/office/drawing/2014/main" id="{27CDCF65-692B-21F5-52D5-411322369C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9143998" cy="6857999"/>
          </a:xfrm>
          <a:prstGeom prst="rect">
            <a:avLst/>
          </a:prstGeom>
        </p:spPr>
      </p:pic>
      <p:sp>
        <p:nvSpPr>
          <p:cNvPr id="2" name="Title 1"/>
          <p:cNvSpPr>
            <a:spLocks noGrp="1"/>
          </p:cNvSpPr>
          <p:nvPr>
            <p:ph type="ctrTitle"/>
          </p:nvPr>
        </p:nvSpPr>
        <p:spPr>
          <a:xfrm>
            <a:off x="360462" y="2700000"/>
            <a:ext cx="6480000" cy="1440000"/>
          </a:xfrm>
        </p:spPr>
        <p:txBody>
          <a:bodyPr anchor="t" anchorCtr="0"/>
          <a:lstStyle>
            <a:lvl1pPr algn="l">
              <a:lnSpc>
                <a:spcPct val="100000"/>
              </a:lnSpc>
              <a:spcBef>
                <a:spcPts val="0"/>
              </a:spcBef>
              <a:spcAft>
                <a:spcPts val="0"/>
              </a:spcAft>
              <a:defRPr sz="3800">
                <a:solidFill>
                  <a:schemeClr val="tx1"/>
                </a:solidFill>
              </a:defRPr>
            </a:lvl1pPr>
          </a:lstStyle>
          <a:p>
            <a:r>
              <a:rPr lang="en-GB"/>
              <a:t>Click to edit Master title style</a:t>
            </a:r>
            <a:endParaRPr lang="en-US" dirty="0"/>
          </a:p>
        </p:txBody>
      </p:sp>
      <p:sp>
        <p:nvSpPr>
          <p:cNvPr id="3" name="Subtitle 2"/>
          <p:cNvSpPr>
            <a:spLocks noGrp="1"/>
          </p:cNvSpPr>
          <p:nvPr>
            <p:ph type="subTitle" idx="1"/>
          </p:nvPr>
        </p:nvSpPr>
        <p:spPr>
          <a:xfrm>
            <a:off x="360462" y="4248000"/>
            <a:ext cx="4680000" cy="720000"/>
          </a:xfrm>
        </p:spPr>
        <p:txBody>
          <a:bodyPr/>
          <a:lstStyle>
            <a:lvl1pPr marL="0" indent="0" algn="l">
              <a:lnSpc>
                <a:spcPct val="100000"/>
              </a:lnSpc>
              <a:spcBef>
                <a:spcPts val="0"/>
              </a:spcBef>
              <a:spcAft>
                <a:spcPts val="0"/>
              </a:spcAft>
              <a:buNone/>
              <a:defRPr sz="21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10" name="Text Placeholder 9">
            <a:extLst>
              <a:ext uri="{FF2B5EF4-FFF2-40B4-BE49-F238E27FC236}">
                <a16:creationId xmlns:a16="http://schemas.microsoft.com/office/drawing/2014/main" id="{A29769D8-EC20-4C6B-5DA6-BB279B5E1A29}"/>
              </a:ext>
            </a:extLst>
          </p:cNvPr>
          <p:cNvSpPr>
            <a:spLocks noGrp="1"/>
          </p:cNvSpPr>
          <p:nvPr>
            <p:ph type="body" sz="quarter" idx="10" hasCustomPrompt="1"/>
          </p:nvPr>
        </p:nvSpPr>
        <p:spPr>
          <a:xfrm>
            <a:off x="360362" y="6300000"/>
            <a:ext cx="4320000" cy="360000"/>
          </a:xfrm>
        </p:spPr>
        <p:txBody>
          <a:bodyPr/>
          <a:lstStyle>
            <a:lvl1pPr>
              <a:lnSpc>
                <a:spcPct val="100000"/>
              </a:lnSpc>
              <a:spcBef>
                <a:spcPts val="0"/>
              </a:spcBef>
              <a:spcAft>
                <a:spcPts val="0"/>
              </a:spcAft>
              <a:defRPr sz="1600"/>
            </a:lvl1pPr>
            <a:lvl2pPr>
              <a:buNone/>
              <a:defRPr/>
            </a:lvl2pPr>
          </a:lstStyle>
          <a:p>
            <a:pPr lvl="0"/>
            <a:r>
              <a:rPr lang="en-GB" dirty="0"/>
              <a:t>Month YYYY</a:t>
            </a:r>
          </a:p>
        </p:txBody>
      </p:sp>
    </p:spTree>
    <p:extLst>
      <p:ext uri="{BB962C8B-B14F-4D97-AF65-F5344CB8AC3E}">
        <p14:creationId xmlns:p14="http://schemas.microsoft.com/office/powerpoint/2010/main" val="2605120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 yellow">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C5B3FB6-C8E6-267E-013F-1E412DE5D26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6857999"/>
          </a:xfrm>
          <a:prstGeom prst="rect">
            <a:avLst/>
          </a:prstGeom>
        </p:spPr>
      </p:pic>
      <p:sp>
        <p:nvSpPr>
          <p:cNvPr id="2" name="Title 1"/>
          <p:cNvSpPr>
            <a:spLocks noGrp="1"/>
          </p:cNvSpPr>
          <p:nvPr>
            <p:ph type="title"/>
          </p:nvPr>
        </p:nvSpPr>
        <p:spPr>
          <a:xfrm>
            <a:off x="360000" y="1800000"/>
            <a:ext cx="5760000" cy="1440000"/>
          </a:xfrm>
        </p:spPr>
        <p:txBody>
          <a:bodyPr anchor="b"/>
          <a:lstStyle>
            <a:lvl1pPr>
              <a:lnSpc>
                <a:spcPct val="100000"/>
              </a:lnSpc>
              <a:spcBef>
                <a:spcPts val="0"/>
              </a:spcBef>
              <a:spcAft>
                <a:spcPts val="0"/>
              </a:spcAft>
              <a:defRPr sz="3600">
                <a:solidFill>
                  <a:schemeClr val="tx1"/>
                </a:solidFill>
              </a:defRPr>
            </a:lvl1pPr>
          </a:lstStyle>
          <a:p>
            <a:r>
              <a:rPr lang="en-GB"/>
              <a:t>Click to edit Master title style</a:t>
            </a:r>
            <a:endParaRPr lang="en-US" dirty="0"/>
          </a:p>
        </p:txBody>
      </p:sp>
      <p:sp>
        <p:nvSpPr>
          <p:cNvPr id="3" name="Text Placeholder 2"/>
          <p:cNvSpPr>
            <a:spLocks noGrp="1"/>
          </p:cNvSpPr>
          <p:nvPr>
            <p:ph type="body" idx="1"/>
          </p:nvPr>
        </p:nvSpPr>
        <p:spPr>
          <a:xfrm>
            <a:off x="360000" y="3497802"/>
            <a:ext cx="5760000" cy="900000"/>
          </a:xfrm>
        </p:spPr>
        <p:txBody>
          <a:bodyPr/>
          <a:lstStyle>
            <a:lvl1pPr marL="0" indent="0">
              <a:lnSpc>
                <a:spcPct val="100000"/>
              </a:lnSpc>
              <a:spcBef>
                <a:spcPts val="0"/>
              </a:spcBef>
              <a:spcAft>
                <a:spcPts val="0"/>
              </a:spcAft>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1152632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nel Members">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243082E9-5716-01B5-7E2A-F0AC20597C2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0" name="Picture Placeholder 29">
            <a:extLst>
              <a:ext uri="{FF2B5EF4-FFF2-40B4-BE49-F238E27FC236}">
                <a16:creationId xmlns:a16="http://schemas.microsoft.com/office/drawing/2014/main" id="{D5C3076C-2E7C-3C3C-A773-6D1630178E20}"/>
              </a:ext>
            </a:extLst>
          </p:cNvPr>
          <p:cNvSpPr>
            <a:spLocks noGrp="1"/>
          </p:cNvSpPr>
          <p:nvPr>
            <p:ph type="pic" sz="quarter" idx="24"/>
          </p:nvPr>
        </p:nvSpPr>
        <p:spPr>
          <a:xfrm>
            <a:off x="399485" y="1722599"/>
            <a:ext cx="1731600" cy="2590769"/>
          </a:xfrm>
          <a:custGeom>
            <a:avLst/>
            <a:gdLst>
              <a:gd name="connsiteX0" fmla="*/ 865800 w 1731600"/>
              <a:gd name="connsiteY0" fmla="*/ 0 h 2590769"/>
              <a:gd name="connsiteX1" fmla="*/ 1731600 w 1731600"/>
              <a:gd name="connsiteY1" fmla="*/ 853388 h 2590769"/>
              <a:gd name="connsiteX2" fmla="*/ 1727130 w 1731600"/>
              <a:gd name="connsiteY2" fmla="*/ 940642 h 2590769"/>
              <a:gd name="connsiteX3" fmla="*/ 1726970 w 1731600"/>
              <a:gd name="connsiteY3" fmla="*/ 941673 h 2590769"/>
              <a:gd name="connsiteX4" fmla="*/ 1726970 w 1731600"/>
              <a:gd name="connsiteY4" fmla="*/ 2590769 h 2590769"/>
              <a:gd name="connsiteX5" fmla="*/ 0 w 1731600"/>
              <a:gd name="connsiteY5" fmla="*/ 2590769 h 2590769"/>
              <a:gd name="connsiteX6" fmla="*/ 0 w 1731600"/>
              <a:gd name="connsiteY6" fmla="*/ 853388 h 2590769"/>
              <a:gd name="connsiteX7" fmla="*/ 0 w 1731600"/>
              <a:gd name="connsiteY7" fmla="*/ 852251 h 2590769"/>
              <a:gd name="connsiteX8" fmla="*/ 59 w 1731600"/>
              <a:gd name="connsiteY8" fmla="*/ 852251 h 2590769"/>
              <a:gd name="connsiteX9" fmla="*/ 4470 w 1731600"/>
              <a:gd name="connsiteY9" fmla="*/ 766133 h 2590769"/>
              <a:gd name="connsiteX10" fmla="*/ 865800 w 1731600"/>
              <a:gd name="connsiteY10" fmla="*/ 0 h 2590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1600" h="2590769">
                <a:moveTo>
                  <a:pt x="865800" y="0"/>
                </a:moveTo>
                <a:cubicBezTo>
                  <a:pt x="1343969" y="0"/>
                  <a:pt x="1731600" y="382074"/>
                  <a:pt x="1731600" y="853388"/>
                </a:cubicBezTo>
                <a:cubicBezTo>
                  <a:pt x="1731600" y="882845"/>
                  <a:pt x="1730086" y="911953"/>
                  <a:pt x="1727130" y="940642"/>
                </a:cubicBezTo>
                <a:lnTo>
                  <a:pt x="1726970" y="941673"/>
                </a:lnTo>
                <a:lnTo>
                  <a:pt x="1726970" y="2590769"/>
                </a:lnTo>
                <a:lnTo>
                  <a:pt x="0" y="2590769"/>
                </a:lnTo>
                <a:lnTo>
                  <a:pt x="0" y="853388"/>
                </a:lnTo>
                <a:lnTo>
                  <a:pt x="0" y="852251"/>
                </a:lnTo>
                <a:lnTo>
                  <a:pt x="59" y="852251"/>
                </a:lnTo>
                <a:lnTo>
                  <a:pt x="4470" y="766133"/>
                </a:lnTo>
                <a:cubicBezTo>
                  <a:pt x="48808" y="335808"/>
                  <a:pt x="417517" y="0"/>
                  <a:pt x="865800" y="0"/>
                </a:cubicBezTo>
                <a:close/>
              </a:path>
            </a:pathLst>
          </a:custGeom>
          <a:ln w="38100">
            <a:solidFill>
              <a:schemeClr val="accent1"/>
            </a:solidFill>
          </a:ln>
        </p:spPr>
        <p:txBody>
          <a:bodyPr wrap="square">
            <a:noAutofit/>
          </a:bodyPr>
          <a:lstStyle/>
          <a:p>
            <a:r>
              <a:rPr lang="en-GB"/>
              <a:t>Click icon to add picture</a:t>
            </a:r>
          </a:p>
        </p:txBody>
      </p:sp>
      <p:sp>
        <p:nvSpPr>
          <p:cNvPr id="35" name="Text Placeholder 34">
            <a:extLst>
              <a:ext uri="{FF2B5EF4-FFF2-40B4-BE49-F238E27FC236}">
                <a16:creationId xmlns:a16="http://schemas.microsoft.com/office/drawing/2014/main" id="{CDA290FE-0C30-CCA1-2076-57DDCC9AD5BD}"/>
              </a:ext>
            </a:extLst>
          </p:cNvPr>
          <p:cNvSpPr>
            <a:spLocks noGrp="1"/>
          </p:cNvSpPr>
          <p:nvPr>
            <p:ph type="body" sz="quarter" idx="25" hasCustomPrompt="1"/>
          </p:nvPr>
        </p:nvSpPr>
        <p:spPr>
          <a:xfrm>
            <a:off x="399484" y="4415837"/>
            <a:ext cx="1731599" cy="180000"/>
          </a:xfrm>
        </p:spPr>
        <p:txBody>
          <a:bodyPr/>
          <a:lstStyle>
            <a:lvl1pPr algn="ctr">
              <a:spcAft>
                <a:spcPts val="0"/>
              </a:spcAft>
              <a:defRPr sz="1000" b="1" kern="0" baseline="0">
                <a:solidFill>
                  <a:schemeClr val="accent3"/>
                </a:solidFill>
              </a:defRPr>
            </a:lvl1pPr>
          </a:lstStyle>
          <a:p>
            <a:pPr lvl="0"/>
            <a:r>
              <a:rPr lang="en-GB" dirty="0"/>
              <a:t>Name</a:t>
            </a:r>
          </a:p>
        </p:txBody>
      </p:sp>
      <p:sp>
        <p:nvSpPr>
          <p:cNvPr id="13" name="Picture Placeholder 12">
            <a:extLst>
              <a:ext uri="{FF2B5EF4-FFF2-40B4-BE49-F238E27FC236}">
                <a16:creationId xmlns:a16="http://schemas.microsoft.com/office/drawing/2014/main" id="{A0E85CD0-237E-BBEF-B586-98B96C1DA16E}"/>
              </a:ext>
            </a:extLst>
          </p:cNvPr>
          <p:cNvSpPr>
            <a:spLocks noGrp="1"/>
          </p:cNvSpPr>
          <p:nvPr>
            <p:ph type="pic" sz="quarter" idx="13"/>
          </p:nvPr>
        </p:nvSpPr>
        <p:spPr>
          <a:xfrm>
            <a:off x="2509620" y="1764845"/>
            <a:ext cx="1080000" cy="1080000"/>
          </a:xfrm>
          <a:custGeom>
            <a:avLst/>
            <a:gdLst>
              <a:gd name="connsiteX0" fmla="*/ 612950 w 1225900"/>
              <a:gd name="connsiteY0" fmla="*/ 0 h 1225900"/>
              <a:gd name="connsiteX1" fmla="*/ 1225900 w 1225900"/>
              <a:gd name="connsiteY1" fmla="*/ 612950 h 1225900"/>
              <a:gd name="connsiteX2" fmla="*/ 612950 w 1225900"/>
              <a:gd name="connsiteY2" fmla="*/ 1225900 h 1225900"/>
              <a:gd name="connsiteX3" fmla="*/ 0 w 1225900"/>
              <a:gd name="connsiteY3" fmla="*/ 612950 h 1225900"/>
              <a:gd name="connsiteX4" fmla="*/ 612950 w 1225900"/>
              <a:gd name="connsiteY4" fmla="*/ 0 h 1225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900" h="1225900">
                <a:moveTo>
                  <a:pt x="612950" y="0"/>
                </a:moveTo>
                <a:cubicBezTo>
                  <a:pt x="951473" y="0"/>
                  <a:pt x="1225900" y="274427"/>
                  <a:pt x="1225900" y="612950"/>
                </a:cubicBezTo>
                <a:cubicBezTo>
                  <a:pt x="1225900" y="951473"/>
                  <a:pt x="951473" y="1225900"/>
                  <a:pt x="612950" y="1225900"/>
                </a:cubicBezTo>
                <a:cubicBezTo>
                  <a:pt x="274427" y="1225900"/>
                  <a:pt x="0" y="951473"/>
                  <a:pt x="0" y="612950"/>
                </a:cubicBezTo>
                <a:cubicBezTo>
                  <a:pt x="0" y="274427"/>
                  <a:pt x="274427" y="0"/>
                  <a:pt x="612950" y="0"/>
                </a:cubicBezTo>
                <a:close/>
              </a:path>
            </a:pathLst>
          </a:custGeom>
          <a:ln w="38100">
            <a:solidFill>
              <a:schemeClr val="accent1"/>
            </a:solidFill>
          </a:ln>
        </p:spPr>
        <p:txBody>
          <a:bodyPr wrap="square">
            <a:noAutofit/>
          </a:bodyPr>
          <a:lstStyle/>
          <a:p>
            <a:r>
              <a:rPr lang="en-GB"/>
              <a:t>Click icon to add picture</a:t>
            </a:r>
          </a:p>
        </p:txBody>
      </p:sp>
      <p:sp>
        <p:nvSpPr>
          <p:cNvPr id="36" name="Text Placeholder 34">
            <a:extLst>
              <a:ext uri="{FF2B5EF4-FFF2-40B4-BE49-F238E27FC236}">
                <a16:creationId xmlns:a16="http://schemas.microsoft.com/office/drawing/2014/main" id="{F98BC2F6-9D0C-ED5E-7C58-8FD1446B93CF}"/>
              </a:ext>
            </a:extLst>
          </p:cNvPr>
          <p:cNvSpPr>
            <a:spLocks noGrp="1"/>
          </p:cNvSpPr>
          <p:nvPr>
            <p:ph type="body" sz="quarter" idx="26" hasCustomPrompt="1"/>
          </p:nvPr>
        </p:nvSpPr>
        <p:spPr>
          <a:xfrm>
            <a:off x="2509621" y="2946470"/>
            <a:ext cx="1080000" cy="180000"/>
          </a:xfrm>
        </p:spPr>
        <p:txBody>
          <a:bodyPr/>
          <a:lstStyle>
            <a:lvl1pPr algn="ctr">
              <a:spcAft>
                <a:spcPts val="0"/>
              </a:spcAft>
              <a:defRPr sz="1000" b="1" kern="0" baseline="0">
                <a:solidFill>
                  <a:schemeClr val="accent3"/>
                </a:solidFill>
              </a:defRPr>
            </a:lvl1pPr>
          </a:lstStyle>
          <a:p>
            <a:pPr lvl="0"/>
            <a:r>
              <a:rPr lang="en-GB" dirty="0"/>
              <a:t>Name</a:t>
            </a:r>
          </a:p>
        </p:txBody>
      </p:sp>
      <p:sp>
        <p:nvSpPr>
          <p:cNvPr id="14" name="Picture Placeholder 13">
            <a:extLst>
              <a:ext uri="{FF2B5EF4-FFF2-40B4-BE49-F238E27FC236}">
                <a16:creationId xmlns:a16="http://schemas.microsoft.com/office/drawing/2014/main" id="{F0F4542D-0FD3-05EA-F41B-F604777C5D65}"/>
              </a:ext>
            </a:extLst>
          </p:cNvPr>
          <p:cNvSpPr>
            <a:spLocks noGrp="1"/>
          </p:cNvSpPr>
          <p:nvPr>
            <p:ph type="pic" sz="quarter" idx="14"/>
          </p:nvPr>
        </p:nvSpPr>
        <p:spPr>
          <a:xfrm>
            <a:off x="3809417" y="1764845"/>
            <a:ext cx="1080000" cy="1080000"/>
          </a:xfrm>
          <a:custGeom>
            <a:avLst/>
            <a:gdLst>
              <a:gd name="connsiteX0" fmla="*/ 612950 w 1225900"/>
              <a:gd name="connsiteY0" fmla="*/ 0 h 1225900"/>
              <a:gd name="connsiteX1" fmla="*/ 1225900 w 1225900"/>
              <a:gd name="connsiteY1" fmla="*/ 612950 h 1225900"/>
              <a:gd name="connsiteX2" fmla="*/ 612950 w 1225900"/>
              <a:gd name="connsiteY2" fmla="*/ 1225900 h 1225900"/>
              <a:gd name="connsiteX3" fmla="*/ 0 w 1225900"/>
              <a:gd name="connsiteY3" fmla="*/ 612950 h 1225900"/>
              <a:gd name="connsiteX4" fmla="*/ 612950 w 1225900"/>
              <a:gd name="connsiteY4" fmla="*/ 0 h 1225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900" h="1225900">
                <a:moveTo>
                  <a:pt x="612950" y="0"/>
                </a:moveTo>
                <a:cubicBezTo>
                  <a:pt x="951473" y="0"/>
                  <a:pt x="1225900" y="274427"/>
                  <a:pt x="1225900" y="612950"/>
                </a:cubicBezTo>
                <a:cubicBezTo>
                  <a:pt x="1225900" y="951473"/>
                  <a:pt x="951473" y="1225900"/>
                  <a:pt x="612950" y="1225900"/>
                </a:cubicBezTo>
                <a:cubicBezTo>
                  <a:pt x="274427" y="1225900"/>
                  <a:pt x="0" y="951473"/>
                  <a:pt x="0" y="612950"/>
                </a:cubicBezTo>
                <a:cubicBezTo>
                  <a:pt x="0" y="274427"/>
                  <a:pt x="274427" y="0"/>
                  <a:pt x="612950" y="0"/>
                </a:cubicBezTo>
                <a:close/>
              </a:path>
            </a:pathLst>
          </a:custGeom>
          <a:ln w="38100">
            <a:solidFill>
              <a:schemeClr val="accent1"/>
            </a:solidFill>
          </a:ln>
        </p:spPr>
        <p:txBody>
          <a:bodyPr wrap="square">
            <a:noAutofit/>
          </a:bodyPr>
          <a:lstStyle/>
          <a:p>
            <a:r>
              <a:rPr lang="en-GB"/>
              <a:t>Click icon to add picture</a:t>
            </a:r>
          </a:p>
        </p:txBody>
      </p:sp>
      <p:sp>
        <p:nvSpPr>
          <p:cNvPr id="37" name="Text Placeholder 34">
            <a:extLst>
              <a:ext uri="{FF2B5EF4-FFF2-40B4-BE49-F238E27FC236}">
                <a16:creationId xmlns:a16="http://schemas.microsoft.com/office/drawing/2014/main" id="{C1184A18-461D-120B-64EA-34D33369B72A}"/>
              </a:ext>
            </a:extLst>
          </p:cNvPr>
          <p:cNvSpPr>
            <a:spLocks noGrp="1"/>
          </p:cNvSpPr>
          <p:nvPr>
            <p:ph type="body" sz="quarter" idx="27" hasCustomPrompt="1"/>
          </p:nvPr>
        </p:nvSpPr>
        <p:spPr>
          <a:xfrm>
            <a:off x="3809417" y="2946470"/>
            <a:ext cx="1080000" cy="180000"/>
          </a:xfrm>
        </p:spPr>
        <p:txBody>
          <a:bodyPr/>
          <a:lstStyle>
            <a:lvl1pPr algn="ctr">
              <a:spcAft>
                <a:spcPts val="0"/>
              </a:spcAft>
              <a:defRPr sz="1000" b="1" kern="0" baseline="0">
                <a:solidFill>
                  <a:schemeClr val="accent3"/>
                </a:solidFill>
              </a:defRPr>
            </a:lvl1pPr>
          </a:lstStyle>
          <a:p>
            <a:pPr lvl="0"/>
            <a:r>
              <a:rPr lang="en-GB" dirty="0"/>
              <a:t>Name</a:t>
            </a:r>
          </a:p>
        </p:txBody>
      </p:sp>
      <p:sp>
        <p:nvSpPr>
          <p:cNvPr id="15" name="Picture Placeholder 14">
            <a:extLst>
              <a:ext uri="{FF2B5EF4-FFF2-40B4-BE49-F238E27FC236}">
                <a16:creationId xmlns:a16="http://schemas.microsoft.com/office/drawing/2014/main" id="{B35C7635-B02A-F721-930B-BB17E2CC6141}"/>
              </a:ext>
            </a:extLst>
          </p:cNvPr>
          <p:cNvSpPr>
            <a:spLocks noGrp="1"/>
          </p:cNvSpPr>
          <p:nvPr>
            <p:ph type="pic" sz="quarter" idx="15"/>
          </p:nvPr>
        </p:nvSpPr>
        <p:spPr>
          <a:xfrm>
            <a:off x="5109214" y="1764845"/>
            <a:ext cx="1080000" cy="1080000"/>
          </a:xfrm>
          <a:custGeom>
            <a:avLst/>
            <a:gdLst>
              <a:gd name="connsiteX0" fmla="*/ 612950 w 1225900"/>
              <a:gd name="connsiteY0" fmla="*/ 0 h 1225900"/>
              <a:gd name="connsiteX1" fmla="*/ 1225900 w 1225900"/>
              <a:gd name="connsiteY1" fmla="*/ 612950 h 1225900"/>
              <a:gd name="connsiteX2" fmla="*/ 612950 w 1225900"/>
              <a:gd name="connsiteY2" fmla="*/ 1225900 h 1225900"/>
              <a:gd name="connsiteX3" fmla="*/ 0 w 1225900"/>
              <a:gd name="connsiteY3" fmla="*/ 612950 h 1225900"/>
              <a:gd name="connsiteX4" fmla="*/ 612950 w 1225900"/>
              <a:gd name="connsiteY4" fmla="*/ 0 h 1225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900" h="1225900">
                <a:moveTo>
                  <a:pt x="612950" y="0"/>
                </a:moveTo>
                <a:cubicBezTo>
                  <a:pt x="951473" y="0"/>
                  <a:pt x="1225900" y="274427"/>
                  <a:pt x="1225900" y="612950"/>
                </a:cubicBezTo>
                <a:cubicBezTo>
                  <a:pt x="1225900" y="951473"/>
                  <a:pt x="951473" y="1225900"/>
                  <a:pt x="612950" y="1225900"/>
                </a:cubicBezTo>
                <a:cubicBezTo>
                  <a:pt x="274427" y="1225900"/>
                  <a:pt x="0" y="951473"/>
                  <a:pt x="0" y="612950"/>
                </a:cubicBezTo>
                <a:cubicBezTo>
                  <a:pt x="0" y="274427"/>
                  <a:pt x="274427" y="0"/>
                  <a:pt x="612950" y="0"/>
                </a:cubicBezTo>
                <a:close/>
              </a:path>
            </a:pathLst>
          </a:custGeom>
          <a:ln w="38100">
            <a:solidFill>
              <a:schemeClr val="accent1"/>
            </a:solidFill>
          </a:ln>
        </p:spPr>
        <p:txBody>
          <a:bodyPr wrap="square">
            <a:noAutofit/>
          </a:bodyPr>
          <a:lstStyle/>
          <a:p>
            <a:r>
              <a:rPr lang="en-GB"/>
              <a:t>Click icon to add picture</a:t>
            </a:r>
          </a:p>
        </p:txBody>
      </p:sp>
      <p:sp>
        <p:nvSpPr>
          <p:cNvPr id="38" name="Text Placeholder 34">
            <a:extLst>
              <a:ext uri="{FF2B5EF4-FFF2-40B4-BE49-F238E27FC236}">
                <a16:creationId xmlns:a16="http://schemas.microsoft.com/office/drawing/2014/main" id="{A15D5051-B37F-C482-281E-54F3AE363094}"/>
              </a:ext>
            </a:extLst>
          </p:cNvPr>
          <p:cNvSpPr>
            <a:spLocks noGrp="1"/>
          </p:cNvSpPr>
          <p:nvPr>
            <p:ph type="body" sz="quarter" idx="28" hasCustomPrompt="1"/>
          </p:nvPr>
        </p:nvSpPr>
        <p:spPr>
          <a:xfrm>
            <a:off x="5109214" y="2946470"/>
            <a:ext cx="1080000" cy="180000"/>
          </a:xfrm>
        </p:spPr>
        <p:txBody>
          <a:bodyPr/>
          <a:lstStyle>
            <a:lvl1pPr algn="ctr">
              <a:spcAft>
                <a:spcPts val="0"/>
              </a:spcAft>
              <a:defRPr sz="1000" b="1" kern="0" baseline="0">
                <a:solidFill>
                  <a:schemeClr val="accent3"/>
                </a:solidFill>
              </a:defRPr>
            </a:lvl1pPr>
          </a:lstStyle>
          <a:p>
            <a:pPr lvl="0"/>
            <a:r>
              <a:rPr lang="en-GB" dirty="0"/>
              <a:t>Name</a:t>
            </a:r>
          </a:p>
        </p:txBody>
      </p:sp>
      <p:sp>
        <p:nvSpPr>
          <p:cNvPr id="16" name="Picture Placeholder 15">
            <a:extLst>
              <a:ext uri="{FF2B5EF4-FFF2-40B4-BE49-F238E27FC236}">
                <a16:creationId xmlns:a16="http://schemas.microsoft.com/office/drawing/2014/main" id="{CA6EA257-C939-590A-E9C6-DD0C3D1CBC4C}"/>
              </a:ext>
            </a:extLst>
          </p:cNvPr>
          <p:cNvSpPr>
            <a:spLocks noGrp="1"/>
          </p:cNvSpPr>
          <p:nvPr>
            <p:ph type="pic" sz="quarter" idx="16"/>
          </p:nvPr>
        </p:nvSpPr>
        <p:spPr>
          <a:xfrm>
            <a:off x="6409011" y="1764845"/>
            <a:ext cx="1080000" cy="1080000"/>
          </a:xfrm>
          <a:custGeom>
            <a:avLst/>
            <a:gdLst>
              <a:gd name="connsiteX0" fmla="*/ 612950 w 1225900"/>
              <a:gd name="connsiteY0" fmla="*/ 0 h 1225900"/>
              <a:gd name="connsiteX1" fmla="*/ 1225900 w 1225900"/>
              <a:gd name="connsiteY1" fmla="*/ 612950 h 1225900"/>
              <a:gd name="connsiteX2" fmla="*/ 612950 w 1225900"/>
              <a:gd name="connsiteY2" fmla="*/ 1225900 h 1225900"/>
              <a:gd name="connsiteX3" fmla="*/ 0 w 1225900"/>
              <a:gd name="connsiteY3" fmla="*/ 612950 h 1225900"/>
              <a:gd name="connsiteX4" fmla="*/ 612950 w 1225900"/>
              <a:gd name="connsiteY4" fmla="*/ 0 h 1225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900" h="1225900">
                <a:moveTo>
                  <a:pt x="612950" y="0"/>
                </a:moveTo>
                <a:cubicBezTo>
                  <a:pt x="951473" y="0"/>
                  <a:pt x="1225900" y="274427"/>
                  <a:pt x="1225900" y="612950"/>
                </a:cubicBezTo>
                <a:cubicBezTo>
                  <a:pt x="1225900" y="951473"/>
                  <a:pt x="951473" y="1225900"/>
                  <a:pt x="612950" y="1225900"/>
                </a:cubicBezTo>
                <a:cubicBezTo>
                  <a:pt x="274427" y="1225900"/>
                  <a:pt x="0" y="951473"/>
                  <a:pt x="0" y="612950"/>
                </a:cubicBezTo>
                <a:cubicBezTo>
                  <a:pt x="0" y="274427"/>
                  <a:pt x="274427" y="0"/>
                  <a:pt x="612950" y="0"/>
                </a:cubicBezTo>
                <a:close/>
              </a:path>
            </a:pathLst>
          </a:custGeom>
          <a:ln w="38100">
            <a:solidFill>
              <a:schemeClr val="accent1"/>
            </a:solidFill>
          </a:ln>
        </p:spPr>
        <p:txBody>
          <a:bodyPr wrap="square">
            <a:noAutofit/>
          </a:bodyPr>
          <a:lstStyle/>
          <a:p>
            <a:r>
              <a:rPr lang="en-GB"/>
              <a:t>Click icon to add picture</a:t>
            </a:r>
          </a:p>
        </p:txBody>
      </p:sp>
      <p:sp>
        <p:nvSpPr>
          <p:cNvPr id="39" name="Text Placeholder 34">
            <a:extLst>
              <a:ext uri="{FF2B5EF4-FFF2-40B4-BE49-F238E27FC236}">
                <a16:creationId xmlns:a16="http://schemas.microsoft.com/office/drawing/2014/main" id="{BB8E0F94-3570-E1FE-49B5-799AFA4E1A1A}"/>
              </a:ext>
            </a:extLst>
          </p:cNvPr>
          <p:cNvSpPr>
            <a:spLocks noGrp="1"/>
          </p:cNvSpPr>
          <p:nvPr>
            <p:ph type="body" sz="quarter" idx="29" hasCustomPrompt="1"/>
          </p:nvPr>
        </p:nvSpPr>
        <p:spPr>
          <a:xfrm>
            <a:off x="6409011" y="2946470"/>
            <a:ext cx="1080000" cy="180000"/>
          </a:xfrm>
        </p:spPr>
        <p:txBody>
          <a:bodyPr/>
          <a:lstStyle>
            <a:lvl1pPr algn="ctr">
              <a:spcAft>
                <a:spcPts val="0"/>
              </a:spcAft>
              <a:defRPr sz="1000" b="1" kern="0" baseline="0">
                <a:solidFill>
                  <a:schemeClr val="accent3"/>
                </a:solidFill>
              </a:defRPr>
            </a:lvl1pPr>
          </a:lstStyle>
          <a:p>
            <a:pPr lvl="0"/>
            <a:r>
              <a:rPr lang="en-GB" dirty="0"/>
              <a:t>Name</a:t>
            </a:r>
          </a:p>
        </p:txBody>
      </p:sp>
      <p:sp>
        <p:nvSpPr>
          <p:cNvPr id="17" name="Picture Placeholder 16">
            <a:extLst>
              <a:ext uri="{FF2B5EF4-FFF2-40B4-BE49-F238E27FC236}">
                <a16:creationId xmlns:a16="http://schemas.microsoft.com/office/drawing/2014/main" id="{B82CBFBB-A9E4-36E2-EF99-EA7038955C85}"/>
              </a:ext>
            </a:extLst>
          </p:cNvPr>
          <p:cNvSpPr>
            <a:spLocks noGrp="1"/>
          </p:cNvSpPr>
          <p:nvPr>
            <p:ph type="pic" sz="quarter" idx="17"/>
          </p:nvPr>
        </p:nvSpPr>
        <p:spPr>
          <a:xfrm>
            <a:off x="7708808" y="1764845"/>
            <a:ext cx="1080000" cy="1080000"/>
          </a:xfrm>
          <a:custGeom>
            <a:avLst/>
            <a:gdLst>
              <a:gd name="connsiteX0" fmla="*/ 612950 w 1225900"/>
              <a:gd name="connsiteY0" fmla="*/ 0 h 1225900"/>
              <a:gd name="connsiteX1" fmla="*/ 1225900 w 1225900"/>
              <a:gd name="connsiteY1" fmla="*/ 612950 h 1225900"/>
              <a:gd name="connsiteX2" fmla="*/ 612950 w 1225900"/>
              <a:gd name="connsiteY2" fmla="*/ 1225900 h 1225900"/>
              <a:gd name="connsiteX3" fmla="*/ 0 w 1225900"/>
              <a:gd name="connsiteY3" fmla="*/ 612950 h 1225900"/>
              <a:gd name="connsiteX4" fmla="*/ 612950 w 1225900"/>
              <a:gd name="connsiteY4" fmla="*/ 0 h 1225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900" h="1225900">
                <a:moveTo>
                  <a:pt x="612950" y="0"/>
                </a:moveTo>
                <a:cubicBezTo>
                  <a:pt x="951473" y="0"/>
                  <a:pt x="1225900" y="274427"/>
                  <a:pt x="1225900" y="612950"/>
                </a:cubicBezTo>
                <a:cubicBezTo>
                  <a:pt x="1225900" y="951473"/>
                  <a:pt x="951473" y="1225900"/>
                  <a:pt x="612950" y="1225900"/>
                </a:cubicBezTo>
                <a:cubicBezTo>
                  <a:pt x="274427" y="1225900"/>
                  <a:pt x="0" y="951473"/>
                  <a:pt x="0" y="612950"/>
                </a:cubicBezTo>
                <a:cubicBezTo>
                  <a:pt x="0" y="274427"/>
                  <a:pt x="274427" y="0"/>
                  <a:pt x="612950" y="0"/>
                </a:cubicBezTo>
                <a:close/>
              </a:path>
            </a:pathLst>
          </a:custGeom>
          <a:ln w="38100">
            <a:solidFill>
              <a:schemeClr val="accent1"/>
            </a:solidFill>
          </a:ln>
        </p:spPr>
        <p:txBody>
          <a:bodyPr wrap="square">
            <a:noAutofit/>
          </a:bodyPr>
          <a:lstStyle/>
          <a:p>
            <a:r>
              <a:rPr lang="en-GB"/>
              <a:t>Click icon to add picture</a:t>
            </a:r>
          </a:p>
        </p:txBody>
      </p:sp>
      <p:sp>
        <p:nvSpPr>
          <p:cNvPr id="40" name="Text Placeholder 34">
            <a:extLst>
              <a:ext uri="{FF2B5EF4-FFF2-40B4-BE49-F238E27FC236}">
                <a16:creationId xmlns:a16="http://schemas.microsoft.com/office/drawing/2014/main" id="{B31618DF-4165-6964-498A-84326F635DEF}"/>
              </a:ext>
            </a:extLst>
          </p:cNvPr>
          <p:cNvSpPr>
            <a:spLocks noGrp="1"/>
          </p:cNvSpPr>
          <p:nvPr>
            <p:ph type="body" sz="quarter" idx="30" hasCustomPrompt="1"/>
          </p:nvPr>
        </p:nvSpPr>
        <p:spPr>
          <a:xfrm>
            <a:off x="7664515" y="2946470"/>
            <a:ext cx="1080000" cy="180000"/>
          </a:xfrm>
        </p:spPr>
        <p:txBody>
          <a:bodyPr/>
          <a:lstStyle>
            <a:lvl1pPr algn="ctr">
              <a:spcAft>
                <a:spcPts val="0"/>
              </a:spcAft>
              <a:defRPr sz="1000" b="1" kern="0" baseline="0">
                <a:solidFill>
                  <a:schemeClr val="accent3"/>
                </a:solidFill>
              </a:defRPr>
            </a:lvl1pPr>
          </a:lstStyle>
          <a:p>
            <a:pPr lvl="0"/>
            <a:r>
              <a:rPr lang="en-GB" dirty="0"/>
              <a:t>Name</a:t>
            </a:r>
          </a:p>
        </p:txBody>
      </p:sp>
      <p:sp>
        <p:nvSpPr>
          <p:cNvPr id="18" name="Picture Placeholder 17">
            <a:extLst>
              <a:ext uri="{FF2B5EF4-FFF2-40B4-BE49-F238E27FC236}">
                <a16:creationId xmlns:a16="http://schemas.microsoft.com/office/drawing/2014/main" id="{08DCC942-6F78-D93D-FD4A-C6795E8331E6}"/>
              </a:ext>
            </a:extLst>
          </p:cNvPr>
          <p:cNvSpPr>
            <a:spLocks noGrp="1"/>
          </p:cNvSpPr>
          <p:nvPr>
            <p:ph type="pic" sz="quarter" idx="18"/>
          </p:nvPr>
        </p:nvSpPr>
        <p:spPr>
          <a:xfrm>
            <a:off x="2509620" y="3233369"/>
            <a:ext cx="1080000" cy="1080000"/>
          </a:xfrm>
          <a:custGeom>
            <a:avLst/>
            <a:gdLst>
              <a:gd name="connsiteX0" fmla="*/ 612950 w 1225900"/>
              <a:gd name="connsiteY0" fmla="*/ 0 h 1225900"/>
              <a:gd name="connsiteX1" fmla="*/ 1225900 w 1225900"/>
              <a:gd name="connsiteY1" fmla="*/ 612950 h 1225900"/>
              <a:gd name="connsiteX2" fmla="*/ 612950 w 1225900"/>
              <a:gd name="connsiteY2" fmla="*/ 1225900 h 1225900"/>
              <a:gd name="connsiteX3" fmla="*/ 0 w 1225900"/>
              <a:gd name="connsiteY3" fmla="*/ 612950 h 1225900"/>
              <a:gd name="connsiteX4" fmla="*/ 612950 w 1225900"/>
              <a:gd name="connsiteY4" fmla="*/ 0 h 1225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900" h="1225900">
                <a:moveTo>
                  <a:pt x="612950" y="0"/>
                </a:moveTo>
                <a:cubicBezTo>
                  <a:pt x="951473" y="0"/>
                  <a:pt x="1225900" y="274427"/>
                  <a:pt x="1225900" y="612950"/>
                </a:cubicBezTo>
                <a:cubicBezTo>
                  <a:pt x="1225900" y="951473"/>
                  <a:pt x="951473" y="1225900"/>
                  <a:pt x="612950" y="1225900"/>
                </a:cubicBezTo>
                <a:cubicBezTo>
                  <a:pt x="274427" y="1225900"/>
                  <a:pt x="0" y="951473"/>
                  <a:pt x="0" y="612950"/>
                </a:cubicBezTo>
                <a:cubicBezTo>
                  <a:pt x="0" y="274427"/>
                  <a:pt x="274427" y="0"/>
                  <a:pt x="612950" y="0"/>
                </a:cubicBezTo>
                <a:close/>
              </a:path>
            </a:pathLst>
          </a:custGeom>
          <a:ln w="38100">
            <a:solidFill>
              <a:schemeClr val="accent1"/>
            </a:solidFill>
          </a:ln>
        </p:spPr>
        <p:txBody>
          <a:bodyPr wrap="square">
            <a:noAutofit/>
          </a:bodyPr>
          <a:lstStyle/>
          <a:p>
            <a:r>
              <a:rPr lang="en-GB"/>
              <a:t>Click icon to add picture</a:t>
            </a:r>
          </a:p>
        </p:txBody>
      </p:sp>
      <p:sp>
        <p:nvSpPr>
          <p:cNvPr id="41" name="Text Placeholder 34">
            <a:extLst>
              <a:ext uri="{FF2B5EF4-FFF2-40B4-BE49-F238E27FC236}">
                <a16:creationId xmlns:a16="http://schemas.microsoft.com/office/drawing/2014/main" id="{E17CA978-AE26-BBD2-4E5F-C8260A3ED9B9}"/>
              </a:ext>
            </a:extLst>
          </p:cNvPr>
          <p:cNvSpPr>
            <a:spLocks noGrp="1"/>
          </p:cNvSpPr>
          <p:nvPr>
            <p:ph type="body" sz="quarter" idx="31" hasCustomPrompt="1"/>
          </p:nvPr>
        </p:nvSpPr>
        <p:spPr>
          <a:xfrm>
            <a:off x="2509620" y="4423700"/>
            <a:ext cx="1080000" cy="180000"/>
          </a:xfrm>
        </p:spPr>
        <p:txBody>
          <a:bodyPr/>
          <a:lstStyle>
            <a:lvl1pPr algn="ctr">
              <a:spcAft>
                <a:spcPts val="0"/>
              </a:spcAft>
              <a:defRPr sz="1000" b="1" kern="0" baseline="0">
                <a:solidFill>
                  <a:schemeClr val="accent3"/>
                </a:solidFill>
              </a:defRPr>
            </a:lvl1pPr>
          </a:lstStyle>
          <a:p>
            <a:pPr lvl="0"/>
            <a:r>
              <a:rPr lang="en-GB" dirty="0"/>
              <a:t>Name</a:t>
            </a:r>
          </a:p>
        </p:txBody>
      </p:sp>
      <p:sp>
        <p:nvSpPr>
          <p:cNvPr id="19" name="Picture Placeholder 18">
            <a:extLst>
              <a:ext uri="{FF2B5EF4-FFF2-40B4-BE49-F238E27FC236}">
                <a16:creationId xmlns:a16="http://schemas.microsoft.com/office/drawing/2014/main" id="{0863ABE1-13CA-DAB0-38B2-F5D35EB6155A}"/>
              </a:ext>
            </a:extLst>
          </p:cNvPr>
          <p:cNvSpPr>
            <a:spLocks noGrp="1"/>
          </p:cNvSpPr>
          <p:nvPr>
            <p:ph type="pic" sz="quarter" idx="19"/>
          </p:nvPr>
        </p:nvSpPr>
        <p:spPr>
          <a:xfrm>
            <a:off x="3809417" y="3233369"/>
            <a:ext cx="1080000" cy="1080000"/>
          </a:xfrm>
          <a:custGeom>
            <a:avLst/>
            <a:gdLst>
              <a:gd name="connsiteX0" fmla="*/ 612950 w 1225900"/>
              <a:gd name="connsiteY0" fmla="*/ 0 h 1225900"/>
              <a:gd name="connsiteX1" fmla="*/ 1225900 w 1225900"/>
              <a:gd name="connsiteY1" fmla="*/ 612950 h 1225900"/>
              <a:gd name="connsiteX2" fmla="*/ 612950 w 1225900"/>
              <a:gd name="connsiteY2" fmla="*/ 1225900 h 1225900"/>
              <a:gd name="connsiteX3" fmla="*/ 0 w 1225900"/>
              <a:gd name="connsiteY3" fmla="*/ 612950 h 1225900"/>
              <a:gd name="connsiteX4" fmla="*/ 612950 w 1225900"/>
              <a:gd name="connsiteY4" fmla="*/ 0 h 1225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900" h="1225900">
                <a:moveTo>
                  <a:pt x="612950" y="0"/>
                </a:moveTo>
                <a:cubicBezTo>
                  <a:pt x="951473" y="0"/>
                  <a:pt x="1225900" y="274427"/>
                  <a:pt x="1225900" y="612950"/>
                </a:cubicBezTo>
                <a:cubicBezTo>
                  <a:pt x="1225900" y="951473"/>
                  <a:pt x="951473" y="1225900"/>
                  <a:pt x="612950" y="1225900"/>
                </a:cubicBezTo>
                <a:cubicBezTo>
                  <a:pt x="274427" y="1225900"/>
                  <a:pt x="0" y="951473"/>
                  <a:pt x="0" y="612950"/>
                </a:cubicBezTo>
                <a:cubicBezTo>
                  <a:pt x="0" y="274427"/>
                  <a:pt x="274427" y="0"/>
                  <a:pt x="612950" y="0"/>
                </a:cubicBezTo>
                <a:close/>
              </a:path>
            </a:pathLst>
          </a:custGeom>
          <a:ln w="38100">
            <a:solidFill>
              <a:schemeClr val="accent1"/>
            </a:solidFill>
          </a:ln>
        </p:spPr>
        <p:txBody>
          <a:bodyPr wrap="square">
            <a:noAutofit/>
          </a:bodyPr>
          <a:lstStyle/>
          <a:p>
            <a:r>
              <a:rPr lang="en-GB"/>
              <a:t>Click icon to add picture</a:t>
            </a:r>
          </a:p>
        </p:txBody>
      </p:sp>
      <p:sp>
        <p:nvSpPr>
          <p:cNvPr id="42" name="Text Placeholder 34">
            <a:extLst>
              <a:ext uri="{FF2B5EF4-FFF2-40B4-BE49-F238E27FC236}">
                <a16:creationId xmlns:a16="http://schemas.microsoft.com/office/drawing/2014/main" id="{F428DC04-CFB9-C49E-0CDE-D184E44D2108}"/>
              </a:ext>
            </a:extLst>
          </p:cNvPr>
          <p:cNvSpPr>
            <a:spLocks noGrp="1"/>
          </p:cNvSpPr>
          <p:nvPr>
            <p:ph type="body" sz="quarter" idx="32" hasCustomPrompt="1"/>
          </p:nvPr>
        </p:nvSpPr>
        <p:spPr>
          <a:xfrm>
            <a:off x="3809416" y="4423700"/>
            <a:ext cx="1080000" cy="180000"/>
          </a:xfrm>
        </p:spPr>
        <p:txBody>
          <a:bodyPr/>
          <a:lstStyle>
            <a:lvl1pPr algn="ctr">
              <a:spcAft>
                <a:spcPts val="0"/>
              </a:spcAft>
              <a:defRPr sz="1000" b="1" kern="0" baseline="0">
                <a:solidFill>
                  <a:schemeClr val="accent3"/>
                </a:solidFill>
              </a:defRPr>
            </a:lvl1pPr>
          </a:lstStyle>
          <a:p>
            <a:pPr lvl="0"/>
            <a:r>
              <a:rPr lang="en-GB" dirty="0"/>
              <a:t>Name</a:t>
            </a:r>
          </a:p>
        </p:txBody>
      </p:sp>
      <p:sp>
        <p:nvSpPr>
          <p:cNvPr id="20" name="Picture Placeholder 19">
            <a:extLst>
              <a:ext uri="{FF2B5EF4-FFF2-40B4-BE49-F238E27FC236}">
                <a16:creationId xmlns:a16="http://schemas.microsoft.com/office/drawing/2014/main" id="{42F32A37-9E85-65B2-281F-73279DC52E9E}"/>
              </a:ext>
            </a:extLst>
          </p:cNvPr>
          <p:cNvSpPr>
            <a:spLocks noGrp="1"/>
          </p:cNvSpPr>
          <p:nvPr>
            <p:ph type="pic" sz="quarter" idx="20"/>
          </p:nvPr>
        </p:nvSpPr>
        <p:spPr>
          <a:xfrm>
            <a:off x="5109214" y="3233369"/>
            <a:ext cx="1080000" cy="1080000"/>
          </a:xfrm>
          <a:custGeom>
            <a:avLst/>
            <a:gdLst>
              <a:gd name="connsiteX0" fmla="*/ 612950 w 1225900"/>
              <a:gd name="connsiteY0" fmla="*/ 0 h 1225900"/>
              <a:gd name="connsiteX1" fmla="*/ 1225900 w 1225900"/>
              <a:gd name="connsiteY1" fmla="*/ 612950 h 1225900"/>
              <a:gd name="connsiteX2" fmla="*/ 612950 w 1225900"/>
              <a:gd name="connsiteY2" fmla="*/ 1225900 h 1225900"/>
              <a:gd name="connsiteX3" fmla="*/ 0 w 1225900"/>
              <a:gd name="connsiteY3" fmla="*/ 612950 h 1225900"/>
              <a:gd name="connsiteX4" fmla="*/ 612950 w 1225900"/>
              <a:gd name="connsiteY4" fmla="*/ 0 h 1225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900" h="1225900">
                <a:moveTo>
                  <a:pt x="612950" y="0"/>
                </a:moveTo>
                <a:cubicBezTo>
                  <a:pt x="951473" y="0"/>
                  <a:pt x="1225900" y="274427"/>
                  <a:pt x="1225900" y="612950"/>
                </a:cubicBezTo>
                <a:cubicBezTo>
                  <a:pt x="1225900" y="951473"/>
                  <a:pt x="951473" y="1225900"/>
                  <a:pt x="612950" y="1225900"/>
                </a:cubicBezTo>
                <a:cubicBezTo>
                  <a:pt x="274427" y="1225900"/>
                  <a:pt x="0" y="951473"/>
                  <a:pt x="0" y="612950"/>
                </a:cubicBezTo>
                <a:cubicBezTo>
                  <a:pt x="0" y="274427"/>
                  <a:pt x="274427" y="0"/>
                  <a:pt x="612950" y="0"/>
                </a:cubicBezTo>
                <a:close/>
              </a:path>
            </a:pathLst>
          </a:custGeom>
          <a:ln w="38100">
            <a:solidFill>
              <a:schemeClr val="accent1"/>
            </a:solidFill>
          </a:ln>
        </p:spPr>
        <p:txBody>
          <a:bodyPr wrap="square">
            <a:noAutofit/>
          </a:bodyPr>
          <a:lstStyle/>
          <a:p>
            <a:r>
              <a:rPr lang="en-GB"/>
              <a:t>Click icon to add picture</a:t>
            </a:r>
          </a:p>
        </p:txBody>
      </p:sp>
      <p:sp>
        <p:nvSpPr>
          <p:cNvPr id="43" name="Text Placeholder 34">
            <a:extLst>
              <a:ext uri="{FF2B5EF4-FFF2-40B4-BE49-F238E27FC236}">
                <a16:creationId xmlns:a16="http://schemas.microsoft.com/office/drawing/2014/main" id="{C462340E-1018-B729-5F76-568D91A35C23}"/>
              </a:ext>
            </a:extLst>
          </p:cNvPr>
          <p:cNvSpPr>
            <a:spLocks noGrp="1"/>
          </p:cNvSpPr>
          <p:nvPr>
            <p:ph type="body" sz="quarter" idx="33" hasCustomPrompt="1"/>
          </p:nvPr>
        </p:nvSpPr>
        <p:spPr>
          <a:xfrm>
            <a:off x="5109213" y="4423700"/>
            <a:ext cx="1080000" cy="180000"/>
          </a:xfrm>
        </p:spPr>
        <p:txBody>
          <a:bodyPr/>
          <a:lstStyle>
            <a:lvl1pPr algn="ctr">
              <a:spcAft>
                <a:spcPts val="0"/>
              </a:spcAft>
              <a:defRPr sz="1000" b="1" kern="0" baseline="0">
                <a:solidFill>
                  <a:schemeClr val="accent3"/>
                </a:solidFill>
              </a:defRPr>
            </a:lvl1pPr>
          </a:lstStyle>
          <a:p>
            <a:pPr lvl="0"/>
            <a:r>
              <a:rPr lang="en-GB" dirty="0"/>
              <a:t>Name</a:t>
            </a:r>
          </a:p>
        </p:txBody>
      </p:sp>
      <p:sp>
        <p:nvSpPr>
          <p:cNvPr id="21" name="Picture Placeholder 20">
            <a:extLst>
              <a:ext uri="{FF2B5EF4-FFF2-40B4-BE49-F238E27FC236}">
                <a16:creationId xmlns:a16="http://schemas.microsoft.com/office/drawing/2014/main" id="{6DF3F373-2FD7-494B-DE34-851ED516C4CD}"/>
              </a:ext>
            </a:extLst>
          </p:cNvPr>
          <p:cNvSpPr>
            <a:spLocks noGrp="1"/>
          </p:cNvSpPr>
          <p:nvPr>
            <p:ph type="pic" sz="quarter" idx="21"/>
          </p:nvPr>
        </p:nvSpPr>
        <p:spPr>
          <a:xfrm>
            <a:off x="6409011" y="3233369"/>
            <a:ext cx="1080000" cy="1080000"/>
          </a:xfrm>
          <a:custGeom>
            <a:avLst/>
            <a:gdLst>
              <a:gd name="connsiteX0" fmla="*/ 612950 w 1225900"/>
              <a:gd name="connsiteY0" fmla="*/ 0 h 1225900"/>
              <a:gd name="connsiteX1" fmla="*/ 1225900 w 1225900"/>
              <a:gd name="connsiteY1" fmla="*/ 612950 h 1225900"/>
              <a:gd name="connsiteX2" fmla="*/ 612950 w 1225900"/>
              <a:gd name="connsiteY2" fmla="*/ 1225900 h 1225900"/>
              <a:gd name="connsiteX3" fmla="*/ 0 w 1225900"/>
              <a:gd name="connsiteY3" fmla="*/ 612950 h 1225900"/>
              <a:gd name="connsiteX4" fmla="*/ 612950 w 1225900"/>
              <a:gd name="connsiteY4" fmla="*/ 0 h 1225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900" h="1225900">
                <a:moveTo>
                  <a:pt x="612950" y="0"/>
                </a:moveTo>
                <a:cubicBezTo>
                  <a:pt x="951473" y="0"/>
                  <a:pt x="1225900" y="274427"/>
                  <a:pt x="1225900" y="612950"/>
                </a:cubicBezTo>
                <a:cubicBezTo>
                  <a:pt x="1225900" y="951473"/>
                  <a:pt x="951473" y="1225900"/>
                  <a:pt x="612950" y="1225900"/>
                </a:cubicBezTo>
                <a:cubicBezTo>
                  <a:pt x="274427" y="1225900"/>
                  <a:pt x="0" y="951473"/>
                  <a:pt x="0" y="612950"/>
                </a:cubicBezTo>
                <a:cubicBezTo>
                  <a:pt x="0" y="274427"/>
                  <a:pt x="274427" y="0"/>
                  <a:pt x="612950" y="0"/>
                </a:cubicBezTo>
                <a:close/>
              </a:path>
            </a:pathLst>
          </a:custGeom>
          <a:ln w="38100">
            <a:solidFill>
              <a:schemeClr val="accent1"/>
            </a:solidFill>
          </a:ln>
        </p:spPr>
        <p:txBody>
          <a:bodyPr wrap="square">
            <a:noAutofit/>
          </a:bodyPr>
          <a:lstStyle/>
          <a:p>
            <a:r>
              <a:rPr lang="en-GB"/>
              <a:t>Click icon to add picture</a:t>
            </a:r>
          </a:p>
        </p:txBody>
      </p:sp>
      <p:sp>
        <p:nvSpPr>
          <p:cNvPr id="44" name="Text Placeholder 34">
            <a:extLst>
              <a:ext uri="{FF2B5EF4-FFF2-40B4-BE49-F238E27FC236}">
                <a16:creationId xmlns:a16="http://schemas.microsoft.com/office/drawing/2014/main" id="{D4557F8E-0F21-EED1-132B-3FEB44060A79}"/>
              </a:ext>
            </a:extLst>
          </p:cNvPr>
          <p:cNvSpPr>
            <a:spLocks noGrp="1"/>
          </p:cNvSpPr>
          <p:nvPr>
            <p:ph type="body" sz="quarter" idx="34" hasCustomPrompt="1"/>
          </p:nvPr>
        </p:nvSpPr>
        <p:spPr>
          <a:xfrm>
            <a:off x="6409010" y="4423700"/>
            <a:ext cx="1080000" cy="180000"/>
          </a:xfrm>
        </p:spPr>
        <p:txBody>
          <a:bodyPr/>
          <a:lstStyle>
            <a:lvl1pPr algn="ctr">
              <a:spcAft>
                <a:spcPts val="0"/>
              </a:spcAft>
              <a:defRPr sz="1000" b="1" kern="0" baseline="0">
                <a:solidFill>
                  <a:schemeClr val="accent3"/>
                </a:solidFill>
              </a:defRPr>
            </a:lvl1pPr>
          </a:lstStyle>
          <a:p>
            <a:pPr lvl="0"/>
            <a:r>
              <a:rPr lang="en-GB" dirty="0"/>
              <a:t>Name</a:t>
            </a:r>
          </a:p>
        </p:txBody>
      </p:sp>
      <p:sp>
        <p:nvSpPr>
          <p:cNvPr id="22" name="Picture Placeholder 21">
            <a:extLst>
              <a:ext uri="{FF2B5EF4-FFF2-40B4-BE49-F238E27FC236}">
                <a16:creationId xmlns:a16="http://schemas.microsoft.com/office/drawing/2014/main" id="{3F609E2A-B1CB-A53C-9E87-78391B87AAE2}"/>
              </a:ext>
            </a:extLst>
          </p:cNvPr>
          <p:cNvSpPr>
            <a:spLocks noGrp="1"/>
          </p:cNvSpPr>
          <p:nvPr>
            <p:ph type="pic" sz="quarter" idx="22"/>
          </p:nvPr>
        </p:nvSpPr>
        <p:spPr>
          <a:xfrm>
            <a:off x="7708808" y="3233369"/>
            <a:ext cx="1080000" cy="1080000"/>
          </a:xfrm>
          <a:custGeom>
            <a:avLst/>
            <a:gdLst>
              <a:gd name="connsiteX0" fmla="*/ 612950 w 1225900"/>
              <a:gd name="connsiteY0" fmla="*/ 0 h 1225900"/>
              <a:gd name="connsiteX1" fmla="*/ 1225900 w 1225900"/>
              <a:gd name="connsiteY1" fmla="*/ 612950 h 1225900"/>
              <a:gd name="connsiteX2" fmla="*/ 612950 w 1225900"/>
              <a:gd name="connsiteY2" fmla="*/ 1225900 h 1225900"/>
              <a:gd name="connsiteX3" fmla="*/ 0 w 1225900"/>
              <a:gd name="connsiteY3" fmla="*/ 612950 h 1225900"/>
              <a:gd name="connsiteX4" fmla="*/ 612950 w 1225900"/>
              <a:gd name="connsiteY4" fmla="*/ 0 h 1225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900" h="1225900">
                <a:moveTo>
                  <a:pt x="612950" y="0"/>
                </a:moveTo>
                <a:cubicBezTo>
                  <a:pt x="951473" y="0"/>
                  <a:pt x="1225900" y="274427"/>
                  <a:pt x="1225900" y="612950"/>
                </a:cubicBezTo>
                <a:cubicBezTo>
                  <a:pt x="1225900" y="951473"/>
                  <a:pt x="951473" y="1225900"/>
                  <a:pt x="612950" y="1225900"/>
                </a:cubicBezTo>
                <a:cubicBezTo>
                  <a:pt x="274427" y="1225900"/>
                  <a:pt x="0" y="951473"/>
                  <a:pt x="0" y="612950"/>
                </a:cubicBezTo>
                <a:cubicBezTo>
                  <a:pt x="0" y="274427"/>
                  <a:pt x="274427" y="0"/>
                  <a:pt x="612950" y="0"/>
                </a:cubicBezTo>
                <a:close/>
              </a:path>
            </a:pathLst>
          </a:custGeom>
          <a:ln w="38100">
            <a:solidFill>
              <a:schemeClr val="accent1"/>
            </a:solidFill>
          </a:ln>
        </p:spPr>
        <p:txBody>
          <a:bodyPr wrap="square">
            <a:noAutofit/>
          </a:bodyPr>
          <a:lstStyle/>
          <a:p>
            <a:r>
              <a:rPr lang="en-GB"/>
              <a:t>Click icon to add picture</a:t>
            </a:r>
          </a:p>
        </p:txBody>
      </p:sp>
      <p:sp>
        <p:nvSpPr>
          <p:cNvPr id="45" name="Text Placeholder 34">
            <a:extLst>
              <a:ext uri="{FF2B5EF4-FFF2-40B4-BE49-F238E27FC236}">
                <a16:creationId xmlns:a16="http://schemas.microsoft.com/office/drawing/2014/main" id="{514F48BE-81A0-9A3D-FC11-294C659CCE99}"/>
              </a:ext>
            </a:extLst>
          </p:cNvPr>
          <p:cNvSpPr>
            <a:spLocks noGrp="1"/>
          </p:cNvSpPr>
          <p:nvPr>
            <p:ph type="body" sz="quarter" idx="35" hasCustomPrompt="1"/>
          </p:nvPr>
        </p:nvSpPr>
        <p:spPr>
          <a:xfrm>
            <a:off x="7664514" y="4423700"/>
            <a:ext cx="1080000" cy="180000"/>
          </a:xfrm>
        </p:spPr>
        <p:txBody>
          <a:bodyPr/>
          <a:lstStyle>
            <a:lvl1pPr algn="ctr">
              <a:spcAft>
                <a:spcPts val="0"/>
              </a:spcAft>
              <a:defRPr sz="1000" b="1" kern="0" baseline="0">
                <a:solidFill>
                  <a:schemeClr val="accent3"/>
                </a:solidFill>
              </a:defRPr>
            </a:lvl1pPr>
          </a:lstStyle>
          <a:p>
            <a:pPr lvl="0"/>
            <a:r>
              <a:rPr lang="en-GB" dirty="0"/>
              <a:t>Name</a:t>
            </a:r>
          </a:p>
        </p:txBody>
      </p:sp>
      <p:sp>
        <p:nvSpPr>
          <p:cNvPr id="24" name="Text Placeholder 23">
            <a:extLst>
              <a:ext uri="{FF2B5EF4-FFF2-40B4-BE49-F238E27FC236}">
                <a16:creationId xmlns:a16="http://schemas.microsoft.com/office/drawing/2014/main" id="{06655203-CC5C-EBED-07CB-E528FCA26F6B}"/>
              </a:ext>
            </a:extLst>
          </p:cNvPr>
          <p:cNvSpPr>
            <a:spLocks noGrp="1"/>
          </p:cNvSpPr>
          <p:nvPr>
            <p:ph type="body" sz="quarter" idx="23"/>
          </p:nvPr>
        </p:nvSpPr>
        <p:spPr>
          <a:xfrm>
            <a:off x="370798" y="4929930"/>
            <a:ext cx="8418010" cy="1185408"/>
          </a:xfrm>
        </p:spPr>
        <p:txBody>
          <a:bodyPr/>
          <a:lstStyle>
            <a:lvl1pPr>
              <a:defRPr sz="1400"/>
            </a:lvl1pPr>
            <a:lvl2pPr>
              <a:defRPr sz="1400"/>
            </a:lvl2pPr>
            <a:lvl3pPr>
              <a:defRPr sz="1400"/>
            </a:lvl3pPr>
            <a:lvl4pPr>
              <a:defRPr sz="14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p:cNvSpPr>
            <a:spLocks noGrp="1"/>
          </p:cNvSpPr>
          <p:nvPr>
            <p:ph type="ftr" sz="quarter" idx="11"/>
          </p:nvPr>
        </p:nvSpPr>
        <p:spPr/>
        <p:txBody>
          <a:bodyPr/>
          <a:lstStyle/>
          <a:p>
            <a:r>
              <a:rPr lang="en-GB"/>
              <a:t>Protecting all vulnerable babies better</a:t>
            </a:r>
            <a:endParaRPr lang="en-GB" dirty="0"/>
          </a:p>
        </p:txBody>
      </p:sp>
      <p:sp>
        <p:nvSpPr>
          <p:cNvPr id="4" name="Date Placeholder 3"/>
          <p:cNvSpPr>
            <a:spLocks noGrp="1"/>
          </p:cNvSpPr>
          <p:nvPr>
            <p:ph type="dt" sz="half" idx="10"/>
          </p:nvPr>
        </p:nvSpPr>
        <p:spPr/>
        <p:txBody>
          <a:bodyPr/>
          <a:lstStyle/>
          <a:p>
            <a:fld id="{A968C521-9062-497A-904E-B1DFD31C4C6E}" type="datetime1">
              <a:rPr lang="en-GB" smtClean="0"/>
              <a:t>21/07/2026</a:t>
            </a:fld>
            <a:endParaRPr lang="en-GB"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36CE6FAB-1EBD-4B7C-9F52-D167A0873C56}" type="slidenum">
              <a:rPr lang="en-GB" smtClean="0"/>
              <a:pPr/>
              <a:t>‹#›</a:t>
            </a:fld>
            <a:endParaRPr lang="en-GB" dirty="0"/>
          </a:p>
        </p:txBody>
      </p:sp>
    </p:spTree>
    <p:extLst>
      <p:ext uri="{BB962C8B-B14F-4D97-AF65-F5344CB8AC3E}">
        <p14:creationId xmlns:p14="http://schemas.microsoft.com/office/powerpoint/2010/main" val="1246686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58FBF25-8ED1-D2BE-8D43-AB0C675BC82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11"/>
          </p:nvPr>
        </p:nvSpPr>
        <p:spPr/>
        <p:txBody>
          <a:bodyPr/>
          <a:lstStyle/>
          <a:p>
            <a:r>
              <a:rPr lang="en-GB"/>
              <a:t>Protecting all vulnerable babies better</a:t>
            </a:r>
            <a:endParaRPr lang="en-GB" dirty="0"/>
          </a:p>
        </p:txBody>
      </p:sp>
      <p:sp>
        <p:nvSpPr>
          <p:cNvPr id="4" name="Date Placeholder 3"/>
          <p:cNvSpPr>
            <a:spLocks noGrp="1"/>
          </p:cNvSpPr>
          <p:nvPr>
            <p:ph type="dt" sz="half" idx="10"/>
          </p:nvPr>
        </p:nvSpPr>
        <p:spPr/>
        <p:txBody>
          <a:bodyPr/>
          <a:lstStyle/>
          <a:p>
            <a:fld id="{0D33D64A-DC50-4905-BF6B-BA8E062C64DF}" type="datetime1">
              <a:rPr lang="en-GB" smtClean="0"/>
              <a:t>21/07/2026</a:t>
            </a:fld>
            <a:endParaRPr lang="en-GB"/>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36CE6FAB-1EBD-4B7C-9F52-D167A0873C56}" type="slidenum">
              <a:rPr lang="en-GB" smtClean="0"/>
              <a:pPr/>
              <a:t>‹#›</a:t>
            </a:fld>
            <a:endParaRPr lang="en-GB" dirty="0"/>
          </a:p>
        </p:txBody>
      </p:sp>
    </p:spTree>
    <p:extLst>
      <p:ext uri="{BB962C8B-B14F-4D97-AF65-F5344CB8AC3E}">
        <p14:creationId xmlns:p14="http://schemas.microsoft.com/office/powerpoint/2010/main" val="42304296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A6F99E-E51F-1A6E-DD49-7120F8A2577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370800" y="1764000"/>
            <a:ext cx="39600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813200" y="1764000"/>
            <a:ext cx="39600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Footer Placeholder 5"/>
          <p:cNvSpPr>
            <a:spLocks noGrp="1"/>
          </p:cNvSpPr>
          <p:nvPr>
            <p:ph type="ftr" sz="quarter" idx="11"/>
          </p:nvPr>
        </p:nvSpPr>
        <p:spPr/>
        <p:txBody>
          <a:bodyPr/>
          <a:lstStyle/>
          <a:p>
            <a:r>
              <a:rPr lang="en-GB"/>
              <a:t>Protecting all vulnerable babies better</a:t>
            </a:r>
            <a:endParaRPr lang="en-GB" dirty="0"/>
          </a:p>
        </p:txBody>
      </p:sp>
      <p:sp>
        <p:nvSpPr>
          <p:cNvPr id="5" name="Date Placeholder 4"/>
          <p:cNvSpPr>
            <a:spLocks noGrp="1"/>
          </p:cNvSpPr>
          <p:nvPr>
            <p:ph type="dt" sz="half" idx="10"/>
          </p:nvPr>
        </p:nvSpPr>
        <p:spPr/>
        <p:txBody>
          <a:bodyPr/>
          <a:lstStyle/>
          <a:p>
            <a:fld id="{5BBF472E-8C25-49DF-980A-EF01513622DB}" type="datetime1">
              <a:rPr lang="en-GB" smtClean="0"/>
              <a:t>21/07/2026</a:t>
            </a:fld>
            <a:endParaRPr lang="en-GB"/>
          </a:p>
        </p:txBody>
      </p:sp>
      <p:sp>
        <p:nvSpPr>
          <p:cNvPr id="7" name="Slide Number Placeholder 6"/>
          <p:cNvSpPr>
            <a:spLocks noGrp="1"/>
          </p:cNvSpPr>
          <p:nvPr>
            <p:ph type="sldNum" sz="quarter" idx="12"/>
          </p:nvPr>
        </p:nvSpPr>
        <p:spPr/>
        <p:txBody>
          <a:bodyPr/>
          <a:lstStyle/>
          <a:p>
            <a:fld id="{36CE6FAB-1EBD-4B7C-9F52-D167A0873C56}" type="slidenum">
              <a:rPr lang="en-GB" smtClean="0"/>
              <a:t>‹#›</a:t>
            </a:fld>
            <a:endParaRPr lang="en-GB"/>
          </a:p>
        </p:txBody>
      </p:sp>
    </p:spTree>
    <p:extLst>
      <p:ext uri="{BB962C8B-B14F-4D97-AF65-F5344CB8AC3E}">
        <p14:creationId xmlns:p14="http://schemas.microsoft.com/office/powerpoint/2010/main" val="2484354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BD96731-6BF4-45C3-76A7-CB9B849D50E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370800" y="442800"/>
            <a:ext cx="8402400" cy="1080001"/>
          </a:xfrm>
        </p:spPr>
        <p:txBody>
          <a:bodyPr/>
          <a:lstStyle/>
          <a:p>
            <a:r>
              <a:rPr lang="en-GB"/>
              <a:t>Click to edit Master title style</a:t>
            </a:r>
            <a:endParaRPr lang="en-US" dirty="0"/>
          </a:p>
        </p:txBody>
      </p:sp>
      <p:sp>
        <p:nvSpPr>
          <p:cNvPr id="3" name="Content Placeholder 2"/>
          <p:cNvSpPr>
            <a:spLocks noGrp="1"/>
          </p:cNvSpPr>
          <p:nvPr>
            <p:ph sz="half" idx="1"/>
          </p:nvPr>
        </p:nvSpPr>
        <p:spPr>
          <a:xfrm>
            <a:off x="370800" y="1764000"/>
            <a:ext cx="39600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Picture Placeholder 15">
            <a:extLst>
              <a:ext uri="{FF2B5EF4-FFF2-40B4-BE49-F238E27FC236}">
                <a16:creationId xmlns:a16="http://schemas.microsoft.com/office/drawing/2014/main" id="{E484C872-8B31-A719-6EC9-3FF5081209C7}"/>
              </a:ext>
            </a:extLst>
          </p:cNvPr>
          <p:cNvSpPr>
            <a:spLocks noGrp="1"/>
          </p:cNvSpPr>
          <p:nvPr>
            <p:ph type="pic" sz="quarter" idx="13"/>
          </p:nvPr>
        </p:nvSpPr>
        <p:spPr>
          <a:xfrm>
            <a:off x="4824150" y="2545201"/>
            <a:ext cx="4758762" cy="2916519"/>
          </a:xfrm>
          <a:custGeom>
            <a:avLst/>
            <a:gdLst>
              <a:gd name="connsiteX0" fmla="*/ 1525476 w 4462724"/>
              <a:gd name="connsiteY0" fmla="*/ 0 h 2916519"/>
              <a:gd name="connsiteX1" fmla="*/ 4462724 w 4462724"/>
              <a:gd name="connsiteY1" fmla="*/ 0 h 2916519"/>
              <a:gd name="connsiteX2" fmla="*/ 4462724 w 4462724"/>
              <a:gd name="connsiteY2" fmla="*/ 2916000 h 2916519"/>
              <a:gd name="connsiteX3" fmla="*/ 1525476 w 4462724"/>
              <a:gd name="connsiteY3" fmla="*/ 2916000 h 2916519"/>
              <a:gd name="connsiteX4" fmla="*/ 1525476 w 4462724"/>
              <a:gd name="connsiteY4" fmla="*/ 2915578 h 2916519"/>
              <a:gd name="connsiteX5" fmla="*/ 1506222 w 4462724"/>
              <a:gd name="connsiteY5" fmla="*/ 2916519 h 2916519"/>
              <a:gd name="connsiteX6" fmla="*/ 0 w 4462724"/>
              <a:gd name="connsiteY6" fmla="*/ 1458519 h 2916519"/>
              <a:gd name="connsiteX7" fmla="*/ 1506222 w 4462724"/>
              <a:gd name="connsiteY7" fmla="*/ 519 h 2916519"/>
              <a:gd name="connsiteX8" fmla="*/ 1525476 w 4462724"/>
              <a:gd name="connsiteY8" fmla="*/ 1460 h 2916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62724" h="2916519">
                <a:moveTo>
                  <a:pt x="1525476" y="0"/>
                </a:moveTo>
                <a:lnTo>
                  <a:pt x="4462724" y="0"/>
                </a:lnTo>
                <a:lnTo>
                  <a:pt x="4462724" y="2916000"/>
                </a:lnTo>
                <a:lnTo>
                  <a:pt x="1525476" y="2916000"/>
                </a:lnTo>
                <a:lnTo>
                  <a:pt x="1525476" y="2915578"/>
                </a:lnTo>
                <a:lnTo>
                  <a:pt x="1506222" y="2916519"/>
                </a:lnTo>
                <a:cubicBezTo>
                  <a:pt x="674359" y="2916519"/>
                  <a:pt x="0" y="2263750"/>
                  <a:pt x="0" y="1458519"/>
                </a:cubicBezTo>
                <a:cubicBezTo>
                  <a:pt x="0" y="653288"/>
                  <a:pt x="674359" y="519"/>
                  <a:pt x="1506222" y="519"/>
                </a:cubicBezTo>
                <a:lnTo>
                  <a:pt x="1525476" y="1460"/>
                </a:lnTo>
                <a:close/>
              </a:path>
            </a:pathLst>
          </a:custGeom>
          <a:ln w="171450">
            <a:solidFill>
              <a:schemeClr val="accent1"/>
            </a:solidFill>
            <a:prstDash val="solid"/>
          </a:ln>
        </p:spPr>
        <p:txBody>
          <a:bodyPr wrap="square" anchor="ctr" anchorCtr="0">
            <a:noAutofit/>
          </a:bodyPr>
          <a:lstStyle>
            <a:lvl1pPr algn="ctr">
              <a:defRPr/>
            </a:lvl1pPr>
          </a:lstStyle>
          <a:p>
            <a:r>
              <a:rPr lang="en-GB"/>
              <a:t>Click icon to add picture</a:t>
            </a:r>
          </a:p>
        </p:txBody>
      </p:sp>
      <p:sp>
        <p:nvSpPr>
          <p:cNvPr id="6" name="Footer Placeholder 5"/>
          <p:cNvSpPr>
            <a:spLocks noGrp="1"/>
          </p:cNvSpPr>
          <p:nvPr>
            <p:ph type="ftr" sz="quarter" idx="11"/>
          </p:nvPr>
        </p:nvSpPr>
        <p:spPr>
          <a:xfrm>
            <a:off x="360000" y="6516000"/>
            <a:ext cx="5400000" cy="180000"/>
          </a:xfrm>
        </p:spPr>
        <p:txBody>
          <a:bodyPr lIns="0" tIns="0" rIns="0" bIns="0"/>
          <a:lstStyle>
            <a:lvl1pPr algn="l">
              <a:defRPr>
                <a:solidFill>
                  <a:schemeClr val="tx1"/>
                </a:solidFill>
              </a:defRPr>
            </a:lvl1pPr>
          </a:lstStyle>
          <a:p>
            <a:r>
              <a:rPr lang="en-GB"/>
              <a:t>Protecting all vulnerable babies better</a:t>
            </a:r>
            <a:endParaRPr lang="en-GB" dirty="0"/>
          </a:p>
        </p:txBody>
      </p:sp>
      <p:sp>
        <p:nvSpPr>
          <p:cNvPr id="5" name="Date Placeholder 4"/>
          <p:cNvSpPr>
            <a:spLocks noGrp="1"/>
          </p:cNvSpPr>
          <p:nvPr>
            <p:ph type="dt" sz="half" idx="10"/>
          </p:nvPr>
        </p:nvSpPr>
        <p:spPr>
          <a:xfrm>
            <a:off x="5868000" y="6516000"/>
            <a:ext cx="1800000" cy="180000"/>
          </a:xfrm>
        </p:spPr>
        <p:txBody>
          <a:bodyPr lIns="0" tIns="0" rIns="0" bIns="0"/>
          <a:lstStyle>
            <a:lvl1pPr algn="r">
              <a:defRPr>
                <a:solidFill>
                  <a:schemeClr val="tx1"/>
                </a:solidFill>
              </a:defRPr>
            </a:lvl1pPr>
          </a:lstStyle>
          <a:p>
            <a:fld id="{E61D3DC6-839F-4940-9B50-867967109F22}" type="datetime1">
              <a:rPr lang="en-GB" smtClean="0"/>
              <a:t>21/07/2026</a:t>
            </a:fld>
            <a:endParaRPr lang="en-GB" dirty="0"/>
          </a:p>
        </p:txBody>
      </p:sp>
      <p:sp>
        <p:nvSpPr>
          <p:cNvPr id="7" name="Slide Number Placeholder 6"/>
          <p:cNvSpPr>
            <a:spLocks noGrp="1"/>
          </p:cNvSpPr>
          <p:nvPr>
            <p:ph type="sldNum" sz="quarter" idx="12"/>
          </p:nvPr>
        </p:nvSpPr>
        <p:spPr>
          <a:xfrm>
            <a:off x="8660422" y="6516000"/>
            <a:ext cx="360000" cy="180000"/>
          </a:xfrm>
        </p:spPr>
        <p:txBody>
          <a:bodyPr lIns="0" tIns="0" rIns="0" bIns="0"/>
          <a:lstStyle>
            <a:lvl1pPr algn="l">
              <a:defRPr sz="1200">
                <a:solidFill>
                  <a:schemeClr val="tx1"/>
                </a:solidFill>
              </a:defRPr>
            </a:lvl1pPr>
          </a:lstStyle>
          <a:p>
            <a:fld id="{36CE6FAB-1EBD-4B7C-9F52-D167A0873C56}" type="slidenum">
              <a:rPr lang="en-GB" smtClean="0"/>
              <a:pPr/>
              <a:t>‹#›</a:t>
            </a:fld>
            <a:endParaRPr lang="en-GB" dirty="0"/>
          </a:p>
        </p:txBody>
      </p:sp>
    </p:spTree>
    <p:extLst>
      <p:ext uri="{BB962C8B-B14F-4D97-AF65-F5344CB8AC3E}">
        <p14:creationId xmlns:p14="http://schemas.microsoft.com/office/powerpoint/2010/main" val="3324748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CE2725E-9F63-39AC-375E-954C1508CFD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360000" y="2581200"/>
            <a:ext cx="5760000" cy="3600000"/>
          </a:xfrm>
        </p:spPr>
        <p:txBody>
          <a:bodyPr anchor="b"/>
          <a:lstStyle>
            <a:lvl1pPr>
              <a:lnSpc>
                <a:spcPct val="100000"/>
              </a:lnSpc>
              <a:spcBef>
                <a:spcPts val="0"/>
              </a:spcBef>
              <a:spcAft>
                <a:spcPts val="0"/>
              </a:spcAft>
              <a:defRPr sz="1800" b="0">
                <a:solidFill>
                  <a:schemeClr val="tx1"/>
                </a:solidFill>
              </a:defRPr>
            </a:lvl1pPr>
          </a:lstStyle>
          <a:p>
            <a:r>
              <a:rPr lang="en-GB"/>
              <a:t>Click to edit Master title style</a:t>
            </a:r>
            <a:endParaRPr lang="en-US" dirty="0"/>
          </a:p>
        </p:txBody>
      </p:sp>
    </p:spTree>
    <p:extLst>
      <p:ext uri="{BB962C8B-B14F-4D97-AF65-F5344CB8AC3E}">
        <p14:creationId xmlns:p14="http://schemas.microsoft.com/office/powerpoint/2010/main" val="279048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green">
    <p:spTree>
      <p:nvGrpSpPr>
        <p:cNvPr id="1" name=""/>
        <p:cNvGrpSpPr/>
        <p:nvPr/>
      </p:nvGrpSpPr>
      <p:grpSpPr>
        <a:xfrm>
          <a:off x="0" y="0"/>
          <a:ext cx="0" cy="0"/>
          <a:chOff x="0" y="0"/>
          <a:chExt cx="0" cy="0"/>
        </a:xfrm>
      </p:grpSpPr>
      <p:pic>
        <p:nvPicPr>
          <p:cNvPr id="12" name="Picture 11" descr="The Child Safeguarding Practice Review Panel.">
            <a:extLst>
              <a:ext uri="{FF2B5EF4-FFF2-40B4-BE49-F238E27FC236}">
                <a16:creationId xmlns:a16="http://schemas.microsoft.com/office/drawing/2014/main" id="{27CDCF65-692B-21F5-52D5-411322369C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9143998" cy="6857999"/>
          </a:xfrm>
          <a:prstGeom prst="rect">
            <a:avLst/>
          </a:prstGeom>
        </p:spPr>
      </p:pic>
      <p:sp>
        <p:nvSpPr>
          <p:cNvPr id="2" name="Title 1"/>
          <p:cNvSpPr>
            <a:spLocks noGrp="1"/>
          </p:cNvSpPr>
          <p:nvPr>
            <p:ph type="ctrTitle"/>
          </p:nvPr>
        </p:nvSpPr>
        <p:spPr>
          <a:xfrm>
            <a:off x="360462" y="2700000"/>
            <a:ext cx="6480000" cy="1440000"/>
          </a:xfrm>
        </p:spPr>
        <p:txBody>
          <a:bodyPr anchor="t" anchorCtr="0"/>
          <a:lstStyle>
            <a:lvl1pPr algn="l">
              <a:lnSpc>
                <a:spcPct val="100000"/>
              </a:lnSpc>
              <a:spcBef>
                <a:spcPts val="0"/>
              </a:spcBef>
              <a:spcAft>
                <a:spcPts val="0"/>
              </a:spcAft>
              <a:defRPr sz="3800">
                <a:solidFill>
                  <a:schemeClr val="tx1"/>
                </a:solidFill>
              </a:defRPr>
            </a:lvl1pPr>
          </a:lstStyle>
          <a:p>
            <a:r>
              <a:rPr lang="en-GB"/>
              <a:t>Click to edit Master title style</a:t>
            </a:r>
            <a:endParaRPr lang="en-US" dirty="0"/>
          </a:p>
        </p:txBody>
      </p:sp>
      <p:sp>
        <p:nvSpPr>
          <p:cNvPr id="3" name="Subtitle 2"/>
          <p:cNvSpPr>
            <a:spLocks noGrp="1"/>
          </p:cNvSpPr>
          <p:nvPr>
            <p:ph type="subTitle" idx="1"/>
          </p:nvPr>
        </p:nvSpPr>
        <p:spPr>
          <a:xfrm>
            <a:off x="360462" y="4248000"/>
            <a:ext cx="4680000" cy="720000"/>
          </a:xfrm>
        </p:spPr>
        <p:txBody>
          <a:bodyPr/>
          <a:lstStyle>
            <a:lvl1pPr marL="0" indent="0" algn="l">
              <a:lnSpc>
                <a:spcPct val="100000"/>
              </a:lnSpc>
              <a:spcBef>
                <a:spcPts val="0"/>
              </a:spcBef>
              <a:spcAft>
                <a:spcPts val="0"/>
              </a:spcAft>
              <a:buNone/>
              <a:defRPr sz="21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10" name="Text Placeholder 9">
            <a:extLst>
              <a:ext uri="{FF2B5EF4-FFF2-40B4-BE49-F238E27FC236}">
                <a16:creationId xmlns:a16="http://schemas.microsoft.com/office/drawing/2014/main" id="{A29769D8-EC20-4C6B-5DA6-BB279B5E1A29}"/>
              </a:ext>
            </a:extLst>
          </p:cNvPr>
          <p:cNvSpPr>
            <a:spLocks noGrp="1"/>
          </p:cNvSpPr>
          <p:nvPr>
            <p:ph type="body" sz="quarter" idx="10" hasCustomPrompt="1"/>
          </p:nvPr>
        </p:nvSpPr>
        <p:spPr>
          <a:xfrm>
            <a:off x="360362" y="6300000"/>
            <a:ext cx="4320000" cy="360000"/>
          </a:xfrm>
        </p:spPr>
        <p:txBody>
          <a:bodyPr/>
          <a:lstStyle>
            <a:lvl1pPr>
              <a:lnSpc>
                <a:spcPct val="100000"/>
              </a:lnSpc>
              <a:spcBef>
                <a:spcPts val="0"/>
              </a:spcBef>
              <a:spcAft>
                <a:spcPts val="0"/>
              </a:spcAft>
              <a:defRPr sz="1600"/>
            </a:lvl1pPr>
            <a:lvl2pPr>
              <a:buNone/>
              <a:defRPr/>
            </a:lvl2pPr>
          </a:lstStyle>
          <a:p>
            <a:pPr lvl="0"/>
            <a:r>
              <a:rPr lang="en-GB" dirty="0"/>
              <a:t>Month YYYY</a:t>
            </a:r>
          </a:p>
        </p:txBody>
      </p:sp>
    </p:spTree>
    <p:extLst>
      <p:ext uri="{BB962C8B-B14F-4D97-AF65-F5344CB8AC3E}">
        <p14:creationId xmlns:p14="http://schemas.microsoft.com/office/powerpoint/2010/main" val="4007102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pink">
    <p:spTree>
      <p:nvGrpSpPr>
        <p:cNvPr id="1" name=""/>
        <p:cNvGrpSpPr/>
        <p:nvPr/>
      </p:nvGrpSpPr>
      <p:grpSpPr>
        <a:xfrm>
          <a:off x="0" y="0"/>
          <a:ext cx="0" cy="0"/>
          <a:chOff x="0" y="0"/>
          <a:chExt cx="0" cy="0"/>
        </a:xfrm>
      </p:grpSpPr>
      <p:pic>
        <p:nvPicPr>
          <p:cNvPr id="12" name="Picture 11" descr="The Child Safeguarding Practice Review Panel.">
            <a:extLst>
              <a:ext uri="{FF2B5EF4-FFF2-40B4-BE49-F238E27FC236}">
                <a16:creationId xmlns:a16="http://schemas.microsoft.com/office/drawing/2014/main" id="{27CDCF65-692B-21F5-52D5-411322369C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6857999"/>
          </a:xfrm>
          <a:prstGeom prst="rect">
            <a:avLst/>
          </a:prstGeom>
        </p:spPr>
      </p:pic>
      <p:sp>
        <p:nvSpPr>
          <p:cNvPr id="2" name="Title 1"/>
          <p:cNvSpPr>
            <a:spLocks noGrp="1"/>
          </p:cNvSpPr>
          <p:nvPr>
            <p:ph type="ctrTitle"/>
          </p:nvPr>
        </p:nvSpPr>
        <p:spPr>
          <a:xfrm>
            <a:off x="360462" y="2700000"/>
            <a:ext cx="6480000" cy="1440000"/>
          </a:xfrm>
        </p:spPr>
        <p:txBody>
          <a:bodyPr anchor="t" anchorCtr="0"/>
          <a:lstStyle>
            <a:lvl1pPr algn="l">
              <a:lnSpc>
                <a:spcPct val="100000"/>
              </a:lnSpc>
              <a:spcBef>
                <a:spcPts val="0"/>
              </a:spcBef>
              <a:spcAft>
                <a:spcPts val="0"/>
              </a:spcAft>
              <a:defRPr sz="3800" kern="0" baseline="0">
                <a:solidFill>
                  <a:schemeClr val="tx1"/>
                </a:solidFill>
              </a:defRPr>
            </a:lvl1pPr>
          </a:lstStyle>
          <a:p>
            <a:r>
              <a:rPr lang="en-GB" noProof="0"/>
              <a:t>Click to edit Master title style</a:t>
            </a:r>
            <a:endParaRPr lang="en-GB" noProof="0" dirty="0"/>
          </a:p>
        </p:txBody>
      </p:sp>
      <p:sp>
        <p:nvSpPr>
          <p:cNvPr id="3" name="Subtitle 2"/>
          <p:cNvSpPr>
            <a:spLocks noGrp="1"/>
          </p:cNvSpPr>
          <p:nvPr>
            <p:ph type="subTitle" idx="1"/>
          </p:nvPr>
        </p:nvSpPr>
        <p:spPr>
          <a:xfrm>
            <a:off x="360462" y="4248000"/>
            <a:ext cx="4680000" cy="720000"/>
          </a:xfrm>
        </p:spPr>
        <p:txBody>
          <a:bodyPr/>
          <a:lstStyle>
            <a:lvl1pPr marL="0" indent="0" algn="l">
              <a:spcBef>
                <a:spcPts val="0"/>
              </a:spcBef>
              <a:spcAft>
                <a:spcPts val="0"/>
              </a:spcAft>
              <a:buNone/>
              <a:defRPr sz="2100" kern="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Click to edit Master subtitle style</a:t>
            </a:r>
            <a:endParaRPr lang="en-GB" noProof="0" dirty="0"/>
          </a:p>
        </p:txBody>
      </p:sp>
      <p:sp>
        <p:nvSpPr>
          <p:cNvPr id="10" name="Text Placeholder 9">
            <a:extLst>
              <a:ext uri="{FF2B5EF4-FFF2-40B4-BE49-F238E27FC236}">
                <a16:creationId xmlns:a16="http://schemas.microsoft.com/office/drawing/2014/main" id="{A29769D8-EC20-4C6B-5DA6-BB279B5E1A29}"/>
              </a:ext>
            </a:extLst>
          </p:cNvPr>
          <p:cNvSpPr>
            <a:spLocks noGrp="1"/>
          </p:cNvSpPr>
          <p:nvPr>
            <p:ph type="body" sz="quarter" idx="10" hasCustomPrompt="1"/>
          </p:nvPr>
        </p:nvSpPr>
        <p:spPr>
          <a:xfrm>
            <a:off x="360362" y="6300000"/>
            <a:ext cx="4320000" cy="360000"/>
          </a:xfrm>
        </p:spPr>
        <p:txBody>
          <a:bodyPr/>
          <a:lstStyle>
            <a:lvl1pPr>
              <a:spcBef>
                <a:spcPts val="0"/>
              </a:spcBef>
              <a:spcAft>
                <a:spcPts val="0"/>
              </a:spcAft>
              <a:defRPr sz="1600" kern="0" baseline="0"/>
            </a:lvl1pPr>
            <a:lvl2pPr>
              <a:buNone/>
              <a:defRPr/>
            </a:lvl2pPr>
          </a:lstStyle>
          <a:p>
            <a:pPr lvl="0"/>
            <a:r>
              <a:rPr lang="en-GB" noProof="0" dirty="0"/>
              <a:t>Month YYYY</a:t>
            </a:r>
          </a:p>
        </p:txBody>
      </p:sp>
    </p:spTree>
    <p:extLst>
      <p:ext uri="{BB962C8B-B14F-4D97-AF65-F5344CB8AC3E}">
        <p14:creationId xmlns:p14="http://schemas.microsoft.com/office/powerpoint/2010/main" val="2841900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orange">
    <p:spTree>
      <p:nvGrpSpPr>
        <p:cNvPr id="1" name=""/>
        <p:cNvGrpSpPr/>
        <p:nvPr/>
      </p:nvGrpSpPr>
      <p:grpSpPr>
        <a:xfrm>
          <a:off x="0" y="0"/>
          <a:ext cx="0" cy="0"/>
          <a:chOff x="0" y="0"/>
          <a:chExt cx="0" cy="0"/>
        </a:xfrm>
      </p:grpSpPr>
      <p:pic>
        <p:nvPicPr>
          <p:cNvPr id="12" name="Picture 11" descr="The Child Safeguarding Practice Review Panel.">
            <a:extLst>
              <a:ext uri="{FF2B5EF4-FFF2-40B4-BE49-F238E27FC236}">
                <a16:creationId xmlns:a16="http://schemas.microsoft.com/office/drawing/2014/main" id="{27CDCF65-692B-21F5-52D5-411322369C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9143998" cy="6857999"/>
          </a:xfrm>
          <a:prstGeom prst="rect">
            <a:avLst/>
          </a:prstGeom>
        </p:spPr>
      </p:pic>
      <p:sp>
        <p:nvSpPr>
          <p:cNvPr id="2" name="Title 1"/>
          <p:cNvSpPr>
            <a:spLocks noGrp="1"/>
          </p:cNvSpPr>
          <p:nvPr>
            <p:ph type="ctrTitle"/>
          </p:nvPr>
        </p:nvSpPr>
        <p:spPr>
          <a:xfrm>
            <a:off x="360462" y="2700000"/>
            <a:ext cx="6480000" cy="1440000"/>
          </a:xfrm>
        </p:spPr>
        <p:txBody>
          <a:bodyPr anchor="t" anchorCtr="0"/>
          <a:lstStyle>
            <a:lvl1pPr algn="l">
              <a:lnSpc>
                <a:spcPct val="100000"/>
              </a:lnSpc>
              <a:spcBef>
                <a:spcPts val="0"/>
              </a:spcBef>
              <a:spcAft>
                <a:spcPts val="0"/>
              </a:spcAft>
              <a:defRPr sz="3800">
                <a:solidFill>
                  <a:schemeClr val="tx1"/>
                </a:solidFill>
              </a:defRPr>
            </a:lvl1pPr>
          </a:lstStyle>
          <a:p>
            <a:r>
              <a:rPr lang="en-GB"/>
              <a:t>Click to edit Master title style</a:t>
            </a:r>
            <a:endParaRPr lang="en-US" dirty="0"/>
          </a:p>
        </p:txBody>
      </p:sp>
      <p:sp>
        <p:nvSpPr>
          <p:cNvPr id="3" name="Subtitle 2"/>
          <p:cNvSpPr>
            <a:spLocks noGrp="1"/>
          </p:cNvSpPr>
          <p:nvPr>
            <p:ph type="subTitle" idx="1"/>
          </p:nvPr>
        </p:nvSpPr>
        <p:spPr>
          <a:xfrm>
            <a:off x="360462" y="4248000"/>
            <a:ext cx="4680000" cy="720000"/>
          </a:xfrm>
        </p:spPr>
        <p:txBody>
          <a:bodyPr/>
          <a:lstStyle>
            <a:lvl1pPr marL="0" indent="0" algn="l">
              <a:lnSpc>
                <a:spcPct val="100000"/>
              </a:lnSpc>
              <a:spcBef>
                <a:spcPts val="0"/>
              </a:spcBef>
              <a:spcAft>
                <a:spcPts val="0"/>
              </a:spcAft>
              <a:buNone/>
              <a:defRPr sz="21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10" name="Text Placeholder 9">
            <a:extLst>
              <a:ext uri="{FF2B5EF4-FFF2-40B4-BE49-F238E27FC236}">
                <a16:creationId xmlns:a16="http://schemas.microsoft.com/office/drawing/2014/main" id="{A29769D8-EC20-4C6B-5DA6-BB279B5E1A29}"/>
              </a:ext>
            </a:extLst>
          </p:cNvPr>
          <p:cNvSpPr>
            <a:spLocks noGrp="1"/>
          </p:cNvSpPr>
          <p:nvPr>
            <p:ph type="body" sz="quarter" idx="10" hasCustomPrompt="1"/>
          </p:nvPr>
        </p:nvSpPr>
        <p:spPr>
          <a:xfrm>
            <a:off x="360362" y="6300000"/>
            <a:ext cx="4320000" cy="360000"/>
          </a:xfrm>
        </p:spPr>
        <p:txBody>
          <a:bodyPr/>
          <a:lstStyle>
            <a:lvl1pPr>
              <a:lnSpc>
                <a:spcPct val="100000"/>
              </a:lnSpc>
              <a:spcBef>
                <a:spcPts val="0"/>
              </a:spcBef>
              <a:spcAft>
                <a:spcPts val="0"/>
              </a:spcAft>
              <a:defRPr sz="1600"/>
            </a:lvl1pPr>
            <a:lvl2pPr>
              <a:buNone/>
              <a:defRPr/>
            </a:lvl2pPr>
          </a:lstStyle>
          <a:p>
            <a:pPr lvl="0"/>
            <a:r>
              <a:rPr lang="en-GB" dirty="0"/>
              <a:t>Month YYYY</a:t>
            </a:r>
          </a:p>
        </p:txBody>
      </p:sp>
    </p:spTree>
    <p:extLst>
      <p:ext uri="{BB962C8B-B14F-4D97-AF65-F5344CB8AC3E}">
        <p14:creationId xmlns:p14="http://schemas.microsoft.com/office/powerpoint/2010/main" val="3842527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yellow">
    <p:spTree>
      <p:nvGrpSpPr>
        <p:cNvPr id="1" name=""/>
        <p:cNvGrpSpPr/>
        <p:nvPr/>
      </p:nvGrpSpPr>
      <p:grpSpPr>
        <a:xfrm>
          <a:off x="0" y="0"/>
          <a:ext cx="0" cy="0"/>
          <a:chOff x="0" y="0"/>
          <a:chExt cx="0" cy="0"/>
        </a:xfrm>
      </p:grpSpPr>
      <p:pic>
        <p:nvPicPr>
          <p:cNvPr id="12" name="Picture 11" descr="The Child Safeguarding Practice Review Panel.">
            <a:extLst>
              <a:ext uri="{FF2B5EF4-FFF2-40B4-BE49-F238E27FC236}">
                <a16:creationId xmlns:a16="http://schemas.microsoft.com/office/drawing/2014/main" id="{27CDCF65-692B-21F5-52D5-411322369C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9143998" cy="6857999"/>
          </a:xfrm>
          <a:prstGeom prst="rect">
            <a:avLst/>
          </a:prstGeom>
        </p:spPr>
      </p:pic>
      <p:sp>
        <p:nvSpPr>
          <p:cNvPr id="2" name="Title 1"/>
          <p:cNvSpPr>
            <a:spLocks noGrp="1"/>
          </p:cNvSpPr>
          <p:nvPr>
            <p:ph type="ctrTitle"/>
          </p:nvPr>
        </p:nvSpPr>
        <p:spPr>
          <a:xfrm>
            <a:off x="360462" y="2700000"/>
            <a:ext cx="6480000" cy="1440000"/>
          </a:xfrm>
        </p:spPr>
        <p:txBody>
          <a:bodyPr anchor="t" anchorCtr="0"/>
          <a:lstStyle>
            <a:lvl1pPr algn="l">
              <a:lnSpc>
                <a:spcPct val="100000"/>
              </a:lnSpc>
              <a:spcBef>
                <a:spcPts val="0"/>
              </a:spcBef>
              <a:spcAft>
                <a:spcPts val="0"/>
              </a:spcAft>
              <a:defRPr sz="3800">
                <a:solidFill>
                  <a:schemeClr val="tx1"/>
                </a:solidFill>
              </a:defRPr>
            </a:lvl1pPr>
          </a:lstStyle>
          <a:p>
            <a:r>
              <a:rPr lang="en-GB"/>
              <a:t>Click to edit Master title style</a:t>
            </a:r>
            <a:endParaRPr lang="en-US" dirty="0"/>
          </a:p>
        </p:txBody>
      </p:sp>
      <p:sp>
        <p:nvSpPr>
          <p:cNvPr id="3" name="Subtitle 2"/>
          <p:cNvSpPr>
            <a:spLocks noGrp="1"/>
          </p:cNvSpPr>
          <p:nvPr>
            <p:ph type="subTitle" idx="1"/>
          </p:nvPr>
        </p:nvSpPr>
        <p:spPr>
          <a:xfrm>
            <a:off x="360462" y="4248000"/>
            <a:ext cx="4680000" cy="720000"/>
          </a:xfrm>
        </p:spPr>
        <p:txBody>
          <a:bodyPr/>
          <a:lstStyle>
            <a:lvl1pPr marL="0" indent="0" algn="l">
              <a:lnSpc>
                <a:spcPct val="100000"/>
              </a:lnSpc>
              <a:spcBef>
                <a:spcPts val="0"/>
              </a:spcBef>
              <a:spcAft>
                <a:spcPts val="0"/>
              </a:spcAft>
              <a:buNone/>
              <a:defRPr sz="21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10" name="Text Placeholder 9">
            <a:extLst>
              <a:ext uri="{FF2B5EF4-FFF2-40B4-BE49-F238E27FC236}">
                <a16:creationId xmlns:a16="http://schemas.microsoft.com/office/drawing/2014/main" id="{A29769D8-EC20-4C6B-5DA6-BB279B5E1A29}"/>
              </a:ext>
            </a:extLst>
          </p:cNvPr>
          <p:cNvSpPr>
            <a:spLocks noGrp="1"/>
          </p:cNvSpPr>
          <p:nvPr>
            <p:ph type="body" sz="quarter" idx="10" hasCustomPrompt="1"/>
          </p:nvPr>
        </p:nvSpPr>
        <p:spPr>
          <a:xfrm>
            <a:off x="360362" y="6300000"/>
            <a:ext cx="4320000" cy="360000"/>
          </a:xfrm>
        </p:spPr>
        <p:txBody>
          <a:bodyPr/>
          <a:lstStyle>
            <a:lvl1pPr>
              <a:lnSpc>
                <a:spcPct val="100000"/>
              </a:lnSpc>
              <a:spcBef>
                <a:spcPts val="0"/>
              </a:spcBef>
              <a:spcAft>
                <a:spcPts val="0"/>
              </a:spcAft>
              <a:defRPr sz="1600"/>
            </a:lvl1pPr>
            <a:lvl2pPr>
              <a:buNone/>
              <a:defRPr/>
            </a:lvl2pPr>
          </a:lstStyle>
          <a:p>
            <a:pPr lvl="0"/>
            <a:r>
              <a:rPr lang="en-GB" dirty="0"/>
              <a:t>Month YYYY</a:t>
            </a:r>
          </a:p>
        </p:txBody>
      </p:sp>
    </p:spTree>
    <p:extLst>
      <p:ext uri="{BB962C8B-B14F-4D97-AF65-F5344CB8AC3E}">
        <p14:creationId xmlns:p14="http://schemas.microsoft.com/office/powerpoint/2010/main" val="1639921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 blu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C5B3FB6-C8E6-267E-013F-1E412DE5D26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360000" y="1800000"/>
            <a:ext cx="5760000" cy="1440000"/>
          </a:xfrm>
        </p:spPr>
        <p:txBody>
          <a:bodyPr anchor="b"/>
          <a:lstStyle>
            <a:lvl1pPr>
              <a:lnSpc>
                <a:spcPct val="100000"/>
              </a:lnSpc>
              <a:spcBef>
                <a:spcPts val="0"/>
              </a:spcBef>
              <a:spcAft>
                <a:spcPts val="0"/>
              </a:spcAft>
              <a:defRPr sz="3600">
                <a:solidFill>
                  <a:schemeClr val="tx1"/>
                </a:solidFill>
              </a:defRPr>
            </a:lvl1pPr>
          </a:lstStyle>
          <a:p>
            <a:r>
              <a:rPr lang="en-GB"/>
              <a:t>Click to edit Master title style</a:t>
            </a:r>
            <a:endParaRPr lang="en-US" dirty="0"/>
          </a:p>
        </p:txBody>
      </p:sp>
      <p:sp>
        <p:nvSpPr>
          <p:cNvPr id="3" name="Text Placeholder 2"/>
          <p:cNvSpPr>
            <a:spLocks noGrp="1"/>
          </p:cNvSpPr>
          <p:nvPr>
            <p:ph type="body" idx="1"/>
          </p:nvPr>
        </p:nvSpPr>
        <p:spPr>
          <a:xfrm>
            <a:off x="360000" y="3497802"/>
            <a:ext cx="5760000" cy="900000"/>
          </a:xfrm>
        </p:spPr>
        <p:txBody>
          <a:bodyPr/>
          <a:lstStyle>
            <a:lvl1pPr marL="0" indent="0">
              <a:lnSpc>
                <a:spcPct val="100000"/>
              </a:lnSpc>
              <a:spcBef>
                <a:spcPts val="0"/>
              </a:spcBef>
              <a:spcAft>
                <a:spcPts val="0"/>
              </a:spcAft>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3058686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 green">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C5B3FB6-C8E6-267E-013F-1E412DE5D26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6857999"/>
          </a:xfrm>
          <a:prstGeom prst="rect">
            <a:avLst/>
          </a:prstGeom>
        </p:spPr>
      </p:pic>
      <p:sp>
        <p:nvSpPr>
          <p:cNvPr id="2" name="Title 1"/>
          <p:cNvSpPr>
            <a:spLocks noGrp="1"/>
          </p:cNvSpPr>
          <p:nvPr>
            <p:ph type="title"/>
          </p:nvPr>
        </p:nvSpPr>
        <p:spPr>
          <a:xfrm>
            <a:off x="360000" y="1800000"/>
            <a:ext cx="5760000" cy="1440000"/>
          </a:xfrm>
        </p:spPr>
        <p:txBody>
          <a:bodyPr anchor="b"/>
          <a:lstStyle>
            <a:lvl1pPr>
              <a:lnSpc>
                <a:spcPct val="100000"/>
              </a:lnSpc>
              <a:spcBef>
                <a:spcPts val="0"/>
              </a:spcBef>
              <a:spcAft>
                <a:spcPts val="0"/>
              </a:spcAft>
              <a:defRPr sz="3600">
                <a:solidFill>
                  <a:schemeClr val="tx1"/>
                </a:solidFill>
              </a:defRPr>
            </a:lvl1pPr>
          </a:lstStyle>
          <a:p>
            <a:r>
              <a:rPr lang="en-GB"/>
              <a:t>Click to edit Master title style</a:t>
            </a:r>
            <a:endParaRPr lang="en-US" dirty="0"/>
          </a:p>
        </p:txBody>
      </p:sp>
      <p:sp>
        <p:nvSpPr>
          <p:cNvPr id="3" name="Text Placeholder 2"/>
          <p:cNvSpPr>
            <a:spLocks noGrp="1"/>
          </p:cNvSpPr>
          <p:nvPr>
            <p:ph type="body" idx="1"/>
          </p:nvPr>
        </p:nvSpPr>
        <p:spPr>
          <a:xfrm>
            <a:off x="360000" y="3497802"/>
            <a:ext cx="5760000" cy="900000"/>
          </a:xfrm>
        </p:spPr>
        <p:txBody>
          <a:bodyPr/>
          <a:lstStyle>
            <a:lvl1pPr marL="0" indent="0">
              <a:lnSpc>
                <a:spcPct val="100000"/>
              </a:lnSpc>
              <a:spcBef>
                <a:spcPts val="0"/>
              </a:spcBef>
              <a:spcAft>
                <a:spcPts val="0"/>
              </a:spcAft>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563397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 pink">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C5B3FB6-C8E6-267E-013F-1E412DE5D26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6857999"/>
          </a:xfrm>
          <a:prstGeom prst="rect">
            <a:avLst/>
          </a:prstGeom>
        </p:spPr>
      </p:pic>
      <p:sp>
        <p:nvSpPr>
          <p:cNvPr id="2" name="Title 1"/>
          <p:cNvSpPr>
            <a:spLocks noGrp="1"/>
          </p:cNvSpPr>
          <p:nvPr>
            <p:ph type="title"/>
          </p:nvPr>
        </p:nvSpPr>
        <p:spPr>
          <a:xfrm>
            <a:off x="360000" y="1800000"/>
            <a:ext cx="5760000" cy="1440000"/>
          </a:xfrm>
        </p:spPr>
        <p:txBody>
          <a:bodyPr anchor="b"/>
          <a:lstStyle>
            <a:lvl1pPr>
              <a:lnSpc>
                <a:spcPct val="100000"/>
              </a:lnSpc>
              <a:spcBef>
                <a:spcPts val="0"/>
              </a:spcBef>
              <a:spcAft>
                <a:spcPts val="0"/>
              </a:spcAft>
              <a:defRPr sz="3600">
                <a:solidFill>
                  <a:schemeClr val="tx1"/>
                </a:solidFill>
              </a:defRPr>
            </a:lvl1pPr>
          </a:lstStyle>
          <a:p>
            <a:r>
              <a:rPr lang="en-GB"/>
              <a:t>Click to edit Master title style</a:t>
            </a:r>
            <a:endParaRPr lang="en-US" dirty="0"/>
          </a:p>
        </p:txBody>
      </p:sp>
      <p:sp>
        <p:nvSpPr>
          <p:cNvPr id="3" name="Text Placeholder 2"/>
          <p:cNvSpPr>
            <a:spLocks noGrp="1"/>
          </p:cNvSpPr>
          <p:nvPr>
            <p:ph type="body" idx="1"/>
          </p:nvPr>
        </p:nvSpPr>
        <p:spPr>
          <a:xfrm>
            <a:off x="360000" y="3497802"/>
            <a:ext cx="5760000" cy="900000"/>
          </a:xfrm>
        </p:spPr>
        <p:txBody>
          <a:bodyPr/>
          <a:lstStyle>
            <a:lvl1pPr marL="0" indent="0">
              <a:lnSpc>
                <a:spcPct val="100000"/>
              </a:lnSpc>
              <a:spcBef>
                <a:spcPts val="0"/>
              </a:spcBef>
              <a:spcAft>
                <a:spcPts val="0"/>
              </a:spcAft>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2009801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 orang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C5B3FB6-C8E6-267E-013F-1E412DE5D26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6857999"/>
          </a:xfrm>
          <a:prstGeom prst="rect">
            <a:avLst/>
          </a:prstGeom>
        </p:spPr>
      </p:pic>
      <p:sp>
        <p:nvSpPr>
          <p:cNvPr id="2" name="Title 1"/>
          <p:cNvSpPr>
            <a:spLocks noGrp="1"/>
          </p:cNvSpPr>
          <p:nvPr>
            <p:ph type="title"/>
          </p:nvPr>
        </p:nvSpPr>
        <p:spPr>
          <a:xfrm>
            <a:off x="360000" y="1800000"/>
            <a:ext cx="5760000" cy="1440000"/>
          </a:xfrm>
        </p:spPr>
        <p:txBody>
          <a:bodyPr anchor="b"/>
          <a:lstStyle>
            <a:lvl1pPr>
              <a:lnSpc>
                <a:spcPct val="100000"/>
              </a:lnSpc>
              <a:spcBef>
                <a:spcPts val="0"/>
              </a:spcBef>
              <a:spcAft>
                <a:spcPts val="0"/>
              </a:spcAft>
              <a:defRPr sz="3600">
                <a:solidFill>
                  <a:schemeClr val="tx1"/>
                </a:solidFill>
              </a:defRPr>
            </a:lvl1pPr>
          </a:lstStyle>
          <a:p>
            <a:r>
              <a:rPr lang="en-GB"/>
              <a:t>Click to edit Master title style</a:t>
            </a:r>
            <a:endParaRPr lang="en-US" dirty="0"/>
          </a:p>
        </p:txBody>
      </p:sp>
      <p:sp>
        <p:nvSpPr>
          <p:cNvPr id="3" name="Text Placeholder 2"/>
          <p:cNvSpPr>
            <a:spLocks noGrp="1"/>
          </p:cNvSpPr>
          <p:nvPr>
            <p:ph type="body" idx="1"/>
          </p:nvPr>
        </p:nvSpPr>
        <p:spPr>
          <a:xfrm>
            <a:off x="360000" y="3497802"/>
            <a:ext cx="5760000" cy="900000"/>
          </a:xfrm>
        </p:spPr>
        <p:txBody>
          <a:bodyPr/>
          <a:lstStyle>
            <a:lvl1pPr marL="0" indent="0">
              <a:lnSpc>
                <a:spcPct val="100000"/>
              </a:lnSpc>
              <a:spcBef>
                <a:spcPts val="0"/>
              </a:spcBef>
              <a:spcAft>
                <a:spcPts val="0"/>
              </a:spcAft>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109506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0800" y="442800"/>
            <a:ext cx="8402400" cy="1080000"/>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p:cNvSpPr>
            <a:spLocks noGrp="1"/>
          </p:cNvSpPr>
          <p:nvPr>
            <p:ph type="body" idx="1"/>
          </p:nvPr>
        </p:nvSpPr>
        <p:spPr>
          <a:xfrm>
            <a:off x="370798" y="1764000"/>
            <a:ext cx="8402400" cy="4351338"/>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p:cNvSpPr>
            <a:spLocks noGrp="1"/>
          </p:cNvSpPr>
          <p:nvPr>
            <p:ph type="ftr" sz="quarter" idx="3"/>
          </p:nvPr>
        </p:nvSpPr>
        <p:spPr>
          <a:xfrm>
            <a:off x="360000" y="6516000"/>
            <a:ext cx="5400000" cy="180000"/>
          </a:xfrm>
          <a:prstGeom prst="rect">
            <a:avLst/>
          </a:prstGeom>
        </p:spPr>
        <p:txBody>
          <a:bodyPr vert="horz" lIns="0" tIns="0" rIns="0" bIns="0" rtlCol="0" anchor="ctr"/>
          <a:lstStyle>
            <a:lvl1pPr algn="l">
              <a:defRPr sz="1200">
                <a:solidFill>
                  <a:schemeClr val="tx1"/>
                </a:solidFill>
              </a:defRPr>
            </a:lvl1pPr>
          </a:lstStyle>
          <a:p>
            <a:r>
              <a:rPr lang="en-GB">
                <a:solidFill>
                  <a:schemeClr val="tx1"/>
                </a:solidFill>
              </a:rPr>
              <a:t>Protecting all vulnerable babies better</a:t>
            </a:r>
            <a:endParaRPr lang="en-GB" dirty="0">
              <a:solidFill>
                <a:schemeClr val="tx1"/>
              </a:solidFill>
            </a:endParaRPr>
          </a:p>
        </p:txBody>
      </p:sp>
      <p:sp>
        <p:nvSpPr>
          <p:cNvPr id="4" name="Date Placeholder 3"/>
          <p:cNvSpPr>
            <a:spLocks noGrp="1"/>
          </p:cNvSpPr>
          <p:nvPr>
            <p:ph type="dt" sz="half" idx="2"/>
          </p:nvPr>
        </p:nvSpPr>
        <p:spPr>
          <a:xfrm>
            <a:off x="5868000" y="6516000"/>
            <a:ext cx="1800000" cy="180000"/>
          </a:xfrm>
          <a:prstGeom prst="rect">
            <a:avLst/>
          </a:prstGeom>
        </p:spPr>
        <p:txBody>
          <a:bodyPr vert="horz" lIns="0" tIns="0" rIns="0" bIns="0" rtlCol="0" anchor="ctr"/>
          <a:lstStyle>
            <a:lvl1pPr algn="r">
              <a:defRPr sz="1200">
                <a:solidFill>
                  <a:schemeClr val="tx1"/>
                </a:solidFill>
              </a:defRPr>
            </a:lvl1pPr>
          </a:lstStyle>
          <a:p>
            <a:fld id="{47A9DD02-84EA-4790-A829-606AACC31D0C}" type="datetime1">
              <a:rPr lang="en-GB" smtClean="0"/>
              <a:t>21/07/2026</a:t>
            </a:fld>
            <a:endParaRPr lang="en-GB" dirty="0"/>
          </a:p>
        </p:txBody>
      </p:sp>
      <p:sp>
        <p:nvSpPr>
          <p:cNvPr id="6" name="Slide Number Placeholder 5"/>
          <p:cNvSpPr>
            <a:spLocks noGrp="1"/>
          </p:cNvSpPr>
          <p:nvPr>
            <p:ph type="sldNum" sz="quarter" idx="4"/>
          </p:nvPr>
        </p:nvSpPr>
        <p:spPr>
          <a:xfrm>
            <a:off x="8661600" y="6516000"/>
            <a:ext cx="360000" cy="180000"/>
          </a:xfrm>
          <a:prstGeom prst="rect">
            <a:avLst/>
          </a:prstGeom>
        </p:spPr>
        <p:txBody>
          <a:bodyPr vert="horz" lIns="0" tIns="0" rIns="0" bIns="0" rtlCol="0" anchor="ctr"/>
          <a:lstStyle>
            <a:lvl1pPr algn="l">
              <a:defRPr sz="1200">
                <a:solidFill>
                  <a:schemeClr val="tx1"/>
                </a:solidFill>
              </a:defRPr>
            </a:lvl1pPr>
          </a:lstStyle>
          <a:p>
            <a:fld id="{36CE6FAB-1EBD-4B7C-9F52-D167A0873C56}" type="slidenum">
              <a:rPr lang="en-GB" smtClean="0"/>
              <a:pPr/>
              <a:t>‹#›</a:t>
            </a:fld>
            <a:endParaRPr lang="en-GB" dirty="0"/>
          </a:p>
        </p:txBody>
      </p:sp>
      <p:sp>
        <p:nvSpPr>
          <p:cNvPr id="9" name="TextBox 8">
            <a:extLst>
              <a:ext uri="{FF2B5EF4-FFF2-40B4-BE49-F238E27FC236}">
                <a16:creationId xmlns:a16="http://schemas.microsoft.com/office/drawing/2014/main" id="{80E627EE-77F9-037A-B355-4F81DFB1C643}"/>
              </a:ext>
            </a:extLst>
          </p:cNvPr>
          <p:cNvSpPr txBox="1"/>
          <p:nvPr userDrawn="1">
            <p:extLst>
              <p:ext uri="{1162E1C5-73C7-4A58-AE30-91384D911F3F}">
                <p184:classification xmlns:p184="http://schemas.microsoft.com/office/powerpoint/2018/4/main" val="hdr"/>
              </p:ext>
            </p:extLst>
          </p:nvPr>
        </p:nvSpPr>
        <p:spPr>
          <a:xfrm>
            <a:off x="4287012" y="6350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
        <p:nvSpPr>
          <p:cNvPr id="10" name="TextBox 9">
            <a:extLst>
              <a:ext uri="{FF2B5EF4-FFF2-40B4-BE49-F238E27FC236}">
                <a16:creationId xmlns:a16="http://schemas.microsoft.com/office/drawing/2014/main" id="{2D69B586-F3DD-B722-FFF8-6F3253C58806}"/>
              </a:ext>
            </a:extLst>
          </p:cNvPr>
          <p:cNvSpPr txBox="1"/>
          <p:nvPr userDrawn="1">
            <p:extLst>
              <p:ext uri="{1162E1C5-73C7-4A58-AE30-91384D911F3F}">
                <p184:classification xmlns:p184="http://schemas.microsoft.com/office/powerpoint/2018/4/main" val="ftr"/>
              </p:ext>
            </p:extLst>
          </p:nvPr>
        </p:nvSpPr>
        <p:spPr>
          <a:xfrm>
            <a:off x="4287012" y="662686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2943258544"/>
      </p:ext>
    </p:extLst>
  </p:cSld>
  <p:clrMap bg1="lt1" tx1="dk1" bg2="lt2" tx2="dk2" accent1="accent1" accent2="accent2" accent3="accent3" accent4="accent4" accent5="accent5" accent6="accent6" hlink="hlink" folHlink="folHlink"/>
  <p:sldLayoutIdLst>
    <p:sldLayoutId id="2147483677" r:id="rId1"/>
    <p:sldLayoutId id="2147483674" r:id="rId2"/>
    <p:sldLayoutId id="2147483661" r:id="rId3"/>
    <p:sldLayoutId id="2147483675" r:id="rId4"/>
    <p:sldLayoutId id="2147483676" r:id="rId5"/>
    <p:sldLayoutId id="2147483663" r:id="rId6"/>
    <p:sldLayoutId id="2147483678" r:id="rId7"/>
    <p:sldLayoutId id="2147483679" r:id="rId8"/>
    <p:sldLayoutId id="2147483680" r:id="rId9"/>
    <p:sldLayoutId id="2147483681" r:id="rId10"/>
    <p:sldLayoutId id="2147483683" r:id="rId11"/>
    <p:sldLayoutId id="2147483662" r:id="rId12"/>
    <p:sldLayoutId id="2147483664" r:id="rId13"/>
    <p:sldLayoutId id="2147483673" r:id="rId14"/>
    <p:sldLayoutId id="2147483682" r:id="rId15"/>
  </p:sldLayoutIdLst>
  <p:hf hdr="0"/>
  <p:txStyles>
    <p:titleStyle>
      <a:lvl1pPr algn="l" defTabSz="914400" rtl="0" eaLnBrk="1" latinLnBrk="0" hangingPunct="1">
        <a:lnSpc>
          <a:spcPct val="90000"/>
        </a:lnSpc>
        <a:spcBef>
          <a:spcPct val="0"/>
        </a:spcBef>
        <a:buNone/>
        <a:defRPr sz="3300" b="1" kern="1200">
          <a:solidFill>
            <a:schemeClr val="accent3"/>
          </a:solidFill>
          <a:latin typeface="+mj-lt"/>
          <a:ea typeface="+mj-ea"/>
          <a:cs typeface="+mj-cs"/>
        </a:defRPr>
      </a:lvl1pPr>
    </p:titleStyle>
    <p:bodyStyle>
      <a:lvl1pPr marL="0" indent="0" algn="l" defTabSz="914400" rtl="0" eaLnBrk="1" latinLnBrk="0" hangingPunct="1">
        <a:lnSpc>
          <a:spcPct val="100000"/>
        </a:lnSpc>
        <a:spcBef>
          <a:spcPts val="0"/>
        </a:spcBef>
        <a:spcAft>
          <a:spcPts val="850"/>
        </a:spcAft>
        <a:buFont typeface="Arial" panose="020B0604020202020204" pitchFamily="34" charset="0"/>
        <a:buNone/>
        <a:defRPr sz="1800" kern="1200">
          <a:solidFill>
            <a:schemeClr val="tx1"/>
          </a:solidFill>
          <a:latin typeface="+mn-lt"/>
          <a:ea typeface="+mn-ea"/>
          <a:cs typeface="+mn-cs"/>
        </a:defRPr>
      </a:lvl1pPr>
      <a:lvl2pPr marL="252000" indent="-252000" algn="l" defTabSz="914400" rtl="0" eaLnBrk="1" latinLnBrk="0" hangingPunct="1">
        <a:lnSpc>
          <a:spcPct val="100000"/>
        </a:lnSpc>
        <a:spcBef>
          <a:spcPts val="0"/>
        </a:spcBef>
        <a:spcAft>
          <a:spcPts val="850"/>
        </a:spcAft>
        <a:buFont typeface="Arial" panose="020B0604020202020204" pitchFamily="34" charset="0"/>
        <a:buChar char="•"/>
        <a:defRPr sz="1800" kern="1200">
          <a:solidFill>
            <a:schemeClr val="tx1"/>
          </a:solidFill>
          <a:latin typeface="+mn-lt"/>
          <a:ea typeface="+mn-ea"/>
          <a:cs typeface="+mn-cs"/>
        </a:defRPr>
      </a:lvl2pPr>
      <a:lvl3pPr marL="504000" indent="-252000" algn="l" defTabSz="914400" rtl="0" eaLnBrk="1" latinLnBrk="0" hangingPunct="1">
        <a:lnSpc>
          <a:spcPct val="100000"/>
        </a:lnSpc>
        <a:spcBef>
          <a:spcPts val="0"/>
        </a:spcBef>
        <a:spcAft>
          <a:spcPts val="850"/>
        </a:spcAft>
        <a:buFont typeface="Arial" panose="020B0604020202020204" pitchFamily="34" charset="0"/>
        <a:buChar char="•"/>
        <a:defRPr sz="1800" kern="1200">
          <a:solidFill>
            <a:schemeClr val="tx1"/>
          </a:solidFill>
          <a:latin typeface="+mn-lt"/>
          <a:ea typeface="+mn-ea"/>
          <a:cs typeface="+mn-cs"/>
        </a:defRPr>
      </a:lvl3pPr>
      <a:lvl4pPr marL="756000" indent="-252000" algn="l" defTabSz="914400" rtl="0" eaLnBrk="1" latinLnBrk="0" hangingPunct="1">
        <a:lnSpc>
          <a:spcPct val="100000"/>
        </a:lnSpc>
        <a:spcBef>
          <a:spcPts val="0"/>
        </a:spcBef>
        <a:spcAft>
          <a:spcPts val="850"/>
        </a:spcAft>
        <a:buFont typeface="Arial" panose="020B0604020202020204" pitchFamily="34" charset="0"/>
        <a:buChar char="•"/>
        <a:defRPr sz="1800" kern="1200">
          <a:solidFill>
            <a:schemeClr val="tx1"/>
          </a:solidFill>
          <a:latin typeface="+mn-lt"/>
          <a:ea typeface="+mn-ea"/>
          <a:cs typeface="+mn-cs"/>
        </a:defRPr>
      </a:lvl4pPr>
      <a:lvl5pPr marL="1008000" indent="-252000" algn="l" defTabSz="914400" rtl="0" eaLnBrk="1" latinLnBrk="0" hangingPunct="1">
        <a:lnSpc>
          <a:spcPct val="100000"/>
        </a:lnSpc>
        <a:spcBef>
          <a:spcPts val="0"/>
        </a:spcBef>
        <a:spcAft>
          <a:spcPts val="85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8" Type="http://schemas.openxmlformats.org/officeDocument/2006/relationships/hyperlink" Target="https://www.nice.org.uk/guidance/ng225" TargetMode="External"/><Relationship Id="rId3" Type="http://schemas.openxmlformats.org/officeDocument/2006/relationships/hyperlink" Target="https://www.ncmd.info/wp-content/uploads/2021/11/NCMD-Suicide-in-Children-and-Young-People-Report.pdf" TargetMode="External"/><Relationship Id="rId7" Type="http://schemas.openxmlformats.org/officeDocument/2006/relationships/hyperlink" Target="https://www.stonewall.org.uk/resources/school-report-2017" TargetMode="External"/><Relationship Id="rId12" Type="http://schemas.openxmlformats.org/officeDocument/2006/relationships/hyperlink" Target="https://sites.manchester.ac.uk/ncish/resources/implementing-a-personalised-approach-to-risk/"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hyperlink" Target="https://stateofchildhealth.rcpch.ac.uk/evidence/mental-health/suicide/" TargetMode="External"/><Relationship Id="rId11" Type="http://schemas.openxmlformats.org/officeDocument/2006/relationships/hyperlink" Target="https://www.gov.uk/government/collections/suicide-prevention-resources-and-guidance" TargetMode="External"/><Relationship Id="rId5" Type="http://schemas.openxmlformats.org/officeDocument/2006/relationships/hyperlink" Target="https://learning.nspcc.org.uk/media/x1cg334c/suicide-learning-from-case-review-briefing.pdf" TargetMode="External"/><Relationship Id="rId10" Type="http://schemas.openxmlformats.org/officeDocument/2006/relationships/hyperlink" Target="https://www.hee.nhs.uk/our-work/mental-health/self-harm-suicide-prevention" TargetMode="External"/><Relationship Id="rId4" Type="http://schemas.openxmlformats.org/officeDocument/2006/relationships/hyperlink" Target="https://www.ons.gov.uk/peoplepopulationandcommunity/healthandsocialcare/mentalhealth/articles/riskfactorsforsuicideinchildrenandyoungpeopleinengland/2025-02-27" TargetMode="External"/><Relationship Id="rId9" Type="http://schemas.openxmlformats.org/officeDocument/2006/relationships/hyperlink" Target="https://www.england.nhs.uk/publication/staying-safe-from-suicid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hyperlink" Target="http://eepurl.com/g6z_Tf" TargetMode="External"/><Relationship Id="rId2" Type="http://schemas.openxmlformats.org/officeDocument/2006/relationships/hyperlink" Target="http://childsafeguarding.independent-panel.uk/" TargetMode="External"/><Relationship Id="rId1" Type="http://schemas.openxmlformats.org/officeDocument/2006/relationships/slideLayout" Target="../slideLayouts/slideLayout15.xml"/><Relationship Id="rId5" Type="http://schemas.openxmlformats.org/officeDocument/2006/relationships/hyperlink" Target="https://www.youtube.com/@childsafeguardingpanel/about" TargetMode="External"/><Relationship Id="rId4" Type="http://schemas.openxmlformats.org/officeDocument/2006/relationships/hyperlink" Target="https://www.linkedin.com/company/child-safeguarding-practice-review-pane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31F00-5B51-6E07-7A36-B1ED283225EC}"/>
              </a:ext>
            </a:extLst>
          </p:cNvPr>
          <p:cNvSpPr>
            <a:spLocks noGrp="1"/>
          </p:cNvSpPr>
          <p:nvPr>
            <p:ph type="ctrTitle"/>
          </p:nvPr>
        </p:nvSpPr>
        <p:spPr/>
        <p:txBody>
          <a:bodyPr>
            <a:normAutofit/>
          </a:bodyPr>
          <a:lstStyle/>
          <a:p>
            <a:r>
              <a:rPr lang="en-GB" dirty="0"/>
              <a:t>Adolescent suicide</a:t>
            </a:r>
          </a:p>
        </p:txBody>
      </p:sp>
      <p:sp>
        <p:nvSpPr>
          <p:cNvPr id="3" name="Subtitle 2">
            <a:extLst>
              <a:ext uri="{FF2B5EF4-FFF2-40B4-BE49-F238E27FC236}">
                <a16:creationId xmlns:a16="http://schemas.microsoft.com/office/drawing/2014/main" id="{F53773B1-AEA9-1C92-F1AB-14E072874EEF}"/>
              </a:ext>
            </a:extLst>
          </p:cNvPr>
          <p:cNvSpPr>
            <a:spLocks noGrp="1"/>
          </p:cNvSpPr>
          <p:nvPr>
            <p:ph type="subTitle" idx="1"/>
          </p:nvPr>
        </p:nvSpPr>
        <p:spPr>
          <a:xfrm>
            <a:off x="360362" y="4192394"/>
            <a:ext cx="4680000" cy="955767"/>
          </a:xfrm>
        </p:spPr>
        <p:txBody>
          <a:bodyPr>
            <a:normAutofit fontScale="62500" lnSpcReduction="20000"/>
          </a:bodyPr>
          <a:lstStyle/>
          <a:p>
            <a:r>
              <a:rPr lang="en-GB" dirty="0"/>
              <a:t>These slides can be adapted by local safeguarding children partnerships and team leaders to support reflection on local practice in relation to adolescent suicide.</a:t>
            </a:r>
          </a:p>
          <a:p>
            <a:endParaRPr lang="en-GB" dirty="0"/>
          </a:p>
          <a:p>
            <a:r>
              <a:rPr lang="en-GB" dirty="0"/>
              <a:t>We encourage their use in team meetings or learning and development sessions among child safeguarding practitioners.</a:t>
            </a:r>
          </a:p>
        </p:txBody>
      </p:sp>
      <p:sp>
        <p:nvSpPr>
          <p:cNvPr id="4" name="Text Placeholder 3">
            <a:extLst>
              <a:ext uri="{FF2B5EF4-FFF2-40B4-BE49-F238E27FC236}">
                <a16:creationId xmlns:a16="http://schemas.microsoft.com/office/drawing/2014/main" id="{D641D64C-080D-85BB-16D7-3CF895DB187A}"/>
              </a:ext>
            </a:extLst>
          </p:cNvPr>
          <p:cNvSpPr>
            <a:spLocks noGrp="1"/>
          </p:cNvSpPr>
          <p:nvPr>
            <p:ph type="body" sz="quarter" idx="10"/>
          </p:nvPr>
        </p:nvSpPr>
        <p:spPr/>
        <p:txBody>
          <a:bodyPr/>
          <a:lstStyle/>
          <a:p>
            <a:r>
              <a:rPr lang="en-GB" dirty="0"/>
              <a:t>July 2026</a:t>
            </a:r>
          </a:p>
        </p:txBody>
      </p:sp>
    </p:spTree>
    <p:extLst>
      <p:ext uri="{BB962C8B-B14F-4D97-AF65-F5344CB8AC3E}">
        <p14:creationId xmlns:p14="http://schemas.microsoft.com/office/powerpoint/2010/main" val="2098231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029A3-27E4-235B-B059-C20546E7EE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0C1189-7895-A338-5EA9-37E9A8CC436F}"/>
              </a:ext>
            </a:extLst>
          </p:cNvPr>
          <p:cNvSpPr>
            <a:spLocks noGrp="1"/>
          </p:cNvSpPr>
          <p:nvPr>
            <p:ph type="title"/>
          </p:nvPr>
        </p:nvSpPr>
        <p:spPr/>
        <p:txBody>
          <a:bodyPr/>
          <a:lstStyle/>
          <a:p>
            <a:r>
              <a:rPr lang="en-GB" dirty="0"/>
              <a:t>What this means for practice</a:t>
            </a:r>
          </a:p>
        </p:txBody>
      </p:sp>
      <p:sp>
        <p:nvSpPr>
          <p:cNvPr id="3" name="Content Placeholder 2">
            <a:extLst>
              <a:ext uri="{FF2B5EF4-FFF2-40B4-BE49-F238E27FC236}">
                <a16:creationId xmlns:a16="http://schemas.microsoft.com/office/drawing/2014/main" id="{F287CEEE-9D3F-F5C1-3E66-C6DB7BF77155}"/>
              </a:ext>
            </a:extLst>
          </p:cNvPr>
          <p:cNvSpPr>
            <a:spLocks noGrp="1"/>
          </p:cNvSpPr>
          <p:nvPr>
            <p:ph idx="1"/>
          </p:nvPr>
        </p:nvSpPr>
        <p:spPr>
          <a:xfrm>
            <a:off x="475805" y="1412163"/>
            <a:ext cx="8402401" cy="4816622"/>
          </a:xfrm>
        </p:spPr>
        <p:txBody>
          <a:bodyPr>
            <a:normAutofit/>
          </a:bodyPr>
          <a:lstStyle/>
          <a:p>
            <a:pPr marL="285750" indent="-285750">
              <a:lnSpc>
                <a:spcPct val="107000"/>
              </a:lnSpc>
              <a:spcAft>
                <a:spcPts val="2000"/>
              </a:spcAft>
              <a:buFont typeface="Arial" panose="020B0604020202020204" pitchFamily="34" charset="0"/>
              <a:buChar char="•"/>
            </a:pPr>
            <a:r>
              <a:rPr lang="en-GB" sz="1600" dirty="0"/>
              <a:t>Focus on understanding the child’s day‑to‑day lived experience as a whole</a:t>
            </a:r>
          </a:p>
          <a:p>
            <a:pPr marL="285750" indent="-285750">
              <a:lnSpc>
                <a:spcPct val="107000"/>
              </a:lnSpc>
              <a:spcAft>
                <a:spcPts val="2000"/>
              </a:spcAft>
              <a:buFont typeface="Arial" panose="020B0604020202020204" pitchFamily="34" charset="0"/>
              <a:buChar char="•"/>
            </a:pPr>
            <a:r>
              <a:rPr lang="en-GB" sz="1600" dirty="0"/>
              <a:t>Consider how different aspects of a child’s life interact and influence each other</a:t>
            </a:r>
          </a:p>
          <a:p>
            <a:pPr marL="285750" indent="-285750">
              <a:lnSpc>
                <a:spcPct val="107000"/>
              </a:lnSpc>
              <a:spcAft>
                <a:spcPts val="2000"/>
              </a:spcAft>
              <a:buFont typeface="Arial" panose="020B0604020202020204" pitchFamily="34" charset="0"/>
              <a:buChar char="•"/>
            </a:pPr>
            <a:r>
              <a:rPr lang="en-GB" sz="1600" dirty="0"/>
              <a:t>Look beyond individual concerns to understand the bigger picture of vulnerability</a:t>
            </a:r>
          </a:p>
          <a:p>
            <a:pPr>
              <a:lnSpc>
                <a:spcPct val="107000"/>
              </a:lnSpc>
              <a:spcAft>
                <a:spcPts val="2000"/>
              </a:spcAft>
            </a:pPr>
            <a:r>
              <a:rPr lang="en-GB" sz="1600" b="1" dirty="0"/>
              <a:t>Why it can be difficult</a:t>
            </a:r>
          </a:p>
          <a:p>
            <a:pPr marL="285750" indent="-285750">
              <a:lnSpc>
                <a:spcPct val="107000"/>
              </a:lnSpc>
              <a:spcAft>
                <a:spcPts val="2000"/>
              </a:spcAft>
              <a:buFont typeface="Arial" panose="020B0604020202020204" pitchFamily="34" charset="0"/>
              <a:buChar char="•"/>
            </a:pPr>
            <a:r>
              <a:rPr lang="en-GB" sz="1600" dirty="0"/>
              <a:t>Understanding the overall picture of a child’s experiences can be complex, particularly where different needs and adversities interact</a:t>
            </a:r>
          </a:p>
          <a:p>
            <a:pPr marL="285750" indent="-285750">
              <a:lnSpc>
                <a:spcPct val="107000"/>
              </a:lnSpc>
              <a:spcAft>
                <a:spcPts val="2000"/>
              </a:spcAft>
              <a:buFont typeface="Arial" panose="020B0604020202020204" pitchFamily="34" charset="0"/>
              <a:buChar char="•"/>
            </a:pPr>
            <a:r>
              <a:rPr lang="en-GB" sz="1600" dirty="0"/>
              <a:t>Individual concerns may appear manageable or familiar, making it harder to recognise the full level of vulnerability and risk</a:t>
            </a:r>
          </a:p>
          <a:p>
            <a:pPr marL="285750" indent="-285750">
              <a:lnSpc>
                <a:spcPct val="107000"/>
              </a:lnSpc>
              <a:spcAft>
                <a:spcPts val="2000"/>
              </a:spcAft>
              <a:buFont typeface="Arial" panose="020B0604020202020204" pitchFamily="34" charset="0"/>
              <a:buChar char="•"/>
            </a:pPr>
            <a:r>
              <a:rPr lang="en-GB" sz="1600" dirty="0"/>
              <a:t>Important aspects of a child’s life may be less visible or not fully explored</a:t>
            </a:r>
          </a:p>
        </p:txBody>
      </p:sp>
      <p:sp>
        <p:nvSpPr>
          <p:cNvPr id="5" name="Date Placeholder 4">
            <a:extLst>
              <a:ext uri="{FF2B5EF4-FFF2-40B4-BE49-F238E27FC236}">
                <a16:creationId xmlns:a16="http://schemas.microsoft.com/office/drawing/2014/main" id="{05270EB6-159D-555D-07F7-254D24ED4896}"/>
              </a:ext>
            </a:extLst>
          </p:cNvPr>
          <p:cNvSpPr>
            <a:spLocks noGrp="1"/>
          </p:cNvSpPr>
          <p:nvPr>
            <p:ph type="dt" sz="half" idx="10"/>
          </p:nvPr>
        </p:nvSpPr>
        <p:spPr/>
        <p:txBody>
          <a:bodyPr/>
          <a:lstStyle/>
          <a:p>
            <a:fld id="{C2D0D079-713C-4052-9A1B-6CF2814D662F}" type="datetime1">
              <a:rPr lang="en-GB" smtClean="0"/>
              <a:t>21/07/2026</a:t>
            </a:fld>
            <a:endParaRPr lang="en-GB"/>
          </a:p>
        </p:txBody>
      </p:sp>
      <p:sp>
        <p:nvSpPr>
          <p:cNvPr id="6" name="Slide Number Placeholder 5">
            <a:extLst>
              <a:ext uri="{FF2B5EF4-FFF2-40B4-BE49-F238E27FC236}">
                <a16:creationId xmlns:a16="http://schemas.microsoft.com/office/drawing/2014/main" id="{0B68239E-8E30-193C-16DB-00BFC3E5722E}"/>
              </a:ext>
            </a:extLst>
          </p:cNvPr>
          <p:cNvSpPr>
            <a:spLocks noGrp="1"/>
          </p:cNvSpPr>
          <p:nvPr>
            <p:ph type="sldNum" sz="quarter" idx="12"/>
          </p:nvPr>
        </p:nvSpPr>
        <p:spPr/>
        <p:txBody>
          <a:bodyPr/>
          <a:lstStyle/>
          <a:p>
            <a:fld id="{36CE6FAB-1EBD-4B7C-9F52-D167A0873C56}" type="slidenum">
              <a:rPr lang="en-GB" smtClean="0"/>
              <a:pPr/>
              <a:t>10</a:t>
            </a:fld>
            <a:endParaRPr lang="en-GB" dirty="0"/>
          </a:p>
        </p:txBody>
      </p:sp>
      <p:sp>
        <p:nvSpPr>
          <p:cNvPr id="8" name="Footer Placeholder 3">
            <a:extLst>
              <a:ext uri="{FF2B5EF4-FFF2-40B4-BE49-F238E27FC236}">
                <a16:creationId xmlns:a16="http://schemas.microsoft.com/office/drawing/2014/main" id="{EC724689-CE44-4C50-E7F3-84F9C8A14F99}"/>
              </a:ext>
            </a:extLst>
          </p:cNvPr>
          <p:cNvSpPr>
            <a:spLocks noGrp="1"/>
          </p:cNvSpPr>
          <p:nvPr>
            <p:ph type="ftr" sz="quarter" idx="11"/>
          </p:nvPr>
        </p:nvSpPr>
        <p:spPr>
          <a:xfrm>
            <a:off x="360363" y="6516688"/>
            <a:ext cx="5399087" cy="179387"/>
          </a:xfrm>
        </p:spPr>
        <p:txBody>
          <a:bodyPr/>
          <a:lstStyle/>
          <a:p>
            <a:r>
              <a:rPr lang="en-GB" dirty="0"/>
              <a:t>Adolescent suicide</a:t>
            </a:r>
          </a:p>
        </p:txBody>
      </p:sp>
    </p:spTree>
    <p:extLst>
      <p:ext uri="{BB962C8B-B14F-4D97-AF65-F5344CB8AC3E}">
        <p14:creationId xmlns:p14="http://schemas.microsoft.com/office/powerpoint/2010/main" val="3732180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2801C-FAC7-BDA5-48E0-46F1B7ABAF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9CF186-17D9-3126-83EF-B844DD45B3C9}"/>
              </a:ext>
            </a:extLst>
          </p:cNvPr>
          <p:cNvSpPr>
            <a:spLocks noGrp="1"/>
          </p:cNvSpPr>
          <p:nvPr>
            <p:ph type="title"/>
          </p:nvPr>
        </p:nvSpPr>
        <p:spPr/>
        <p:txBody>
          <a:bodyPr/>
          <a:lstStyle/>
          <a:p>
            <a:r>
              <a:rPr lang="en-GB" dirty="0"/>
              <a:t>Case example A</a:t>
            </a:r>
          </a:p>
        </p:txBody>
      </p:sp>
      <p:sp>
        <p:nvSpPr>
          <p:cNvPr id="3" name="Content Placeholder 2">
            <a:extLst>
              <a:ext uri="{FF2B5EF4-FFF2-40B4-BE49-F238E27FC236}">
                <a16:creationId xmlns:a16="http://schemas.microsoft.com/office/drawing/2014/main" id="{F120E23B-03F8-BBC1-4B74-4DAD03520F0E}"/>
              </a:ext>
            </a:extLst>
          </p:cNvPr>
          <p:cNvSpPr>
            <a:spLocks noGrp="1"/>
          </p:cNvSpPr>
          <p:nvPr>
            <p:ph idx="1"/>
          </p:nvPr>
        </p:nvSpPr>
        <p:spPr>
          <a:xfrm>
            <a:off x="370800" y="1246300"/>
            <a:ext cx="8402400" cy="5051832"/>
          </a:xfrm>
        </p:spPr>
        <p:txBody>
          <a:bodyPr>
            <a:normAutofit/>
          </a:bodyPr>
          <a:lstStyle/>
          <a:p>
            <a:pPr marL="285750" indent="-285750">
              <a:lnSpc>
                <a:spcPct val="107000"/>
              </a:lnSpc>
              <a:spcAft>
                <a:spcPts val="2000"/>
              </a:spcAft>
              <a:buFont typeface="Arial" panose="020B0604020202020204" pitchFamily="34" charset="0"/>
              <a:buChar char="•"/>
            </a:pPr>
            <a:r>
              <a:rPr lang="en-GB" dirty="0"/>
              <a:t>A 14‑year‑old experienced a range of needs and adversities across her life, including caring responsibilities for a parent with significant health needs, family instability, and ongoing emotional distress</a:t>
            </a:r>
          </a:p>
          <a:p>
            <a:pPr marL="285750" indent="-285750">
              <a:lnSpc>
                <a:spcPct val="107000"/>
              </a:lnSpc>
              <a:spcAft>
                <a:spcPts val="2000"/>
              </a:spcAft>
              <a:buFont typeface="Arial" panose="020B0604020202020204" pitchFamily="34" charset="0"/>
              <a:buChar char="•"/>
            </a:pPr>
            <a:r>
              <a:rPr lang="en-GB" dirty="0"/>
              <a:t>Her circumstances were shaped by complex family relationships, including reduced contact with a parent who raised concerns about her wellbeing but was not consistently involved or informed</a:t>
            </a:r>
          </a:p>
          <a:p>
            <a:pPr marL="285750" indent="-285750">
              <a:lnSpc>
                <a:spcPct val="107000"/>
              </a:lnSpc>
              <a:spcAft>
                <a:spcPts val="2000"/>
              </a:spcAft>
              <a:buFont typeface="Arial" panose="020B0604020202020204" pitchFamily="34" charset="0"/>
              <a:buChar char="•"/>
            </a:pPr>
            <a:r>
              <a:rPr lang="en-GB" dirty="0"/>
              <a:t>Concerns were identified across different areas, including anxiety about school, low attendance, unmet needs at home, and emerging mental health needs such as self‑harm and suicidal thoughts</a:t>
            </a:r>
          </a:p>
        </p:txBody>
      </p:sp>
      <p:sp>
        <p:nvSpPr>
          <p:cNvPr id="4" name="Footer Placeholder 3">
            <a:extLst>
              <a:ext uri="{FF2B5EF4-FFF2-40B4-BE49-F238E27FC236}">
                <a16:creationId xmlns:a16="http://schemas.microsoft.com/office/drawing/2014/main" id="{75A8A53B-0B3B-0974-CFE1-4B7CB66545B2}"/>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93D9DD84-9704-C7CB-5598-866E45A04C05}"/>
              </a:ext>
            </a:extLst>
          </p:cNvPr>
          <p:cNvSpPr>
            <a:spLocks noGrp="1"/>
          </p:cNvSpPr>
          <p:nvPr>
            <p:ph type="dt" sz="half" idx="10"/>
          </p:nvPr>
        </p:nvSpPr>
        <p:spPr/>
        <p:txBody>
          <a:bodyPr/>
          <a:lstStyle/>
          <a:p>
            <a:fld id="{53E777FC-0A87-447D-AE1D-E286F24F47AD}" type="datetime1">
              <a:rPr lang="en-GB" smtClean="0"/>
              <a:t>21/07/2026</a:t>
            </a:fld>
            <a:endParaRPr lang="en-GB"/>
          </a:p>
        </p:txBody>
      </p:sp>
      <p:sp>
        <p:nvSpPr>
          <p:cNvPr id="6" name="Slide Number Placeholder 5">
            <a:extLst>
              <a:ext uri="{FF2B5EF4-FFF2-40B4-BE49-F238E27FC236}">
                <a16:creationId xmlns:a16="http://schemas.microsoft.com/office/drawing/2014/main" id="{FF559324-5231-3E0E-BF70-E7A98D5E018F}"/>
              </a:ext>
            </a:extLst>
          </p:cNvPr>
          <p:cNvSpPr>
            <a:spLocks noGrp="1"/>
          </p:cNvSpPr>
          <p:nvPr>
            <p:ph type="sldNum" sz="quarter" idx="12"/>
          </p:nvPr>
        </p:nvSpPr>
        <p:spPr/>
        <p:txBody>
          <a:bodyPr/>
          <a:lstStyle/>
          <a:p>
            <a:fld id="{36CE6FAB-1EBD-4B7C-9F52-D167A0873C56}" type="slidenum">
              <a:rPr lang="en-GB" smtClean="0"/>
              <a:pPr/>
              <a:t>11</a:t>
            </a:fld>
            <a:endParaRPr lang="en-GB" dirty="0"/>
          </a:p>
        </p:txBody>
      </p:sp>
    </p:spTree>
    <p:extLst>
      <p:ext uri="{BB962C8B-B14F-4D97-AF65-F5344CB8AC3E}">
        <p14:creationId xmlns:p14="http://schemas.microsoft.com/office/powerpoint/2010/main" val="3992377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F2631-1A7E-188E-64FB-DA2FF9270F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40C3CE-511A-D21C-829C-9AB86894160E}"/>
              </a:ext>
            </a:extLst>
          </p:cNvPr>
          <p:cNvSpPr>
            <a:spLocks noGrp="1"/>
          </p:cNvSpPr>
          <p:nvPr>
            <p:ph type="title"/>
          </p:nvPr>
        </p:nvSpPr>
        <p:spPr/>
        <p:txBody>
          <a:bodyPr/>
          <a:lstStyle/>
          <a:p>
            <a:r>
              <a:rPr lang="en-GB" dirty="0"/>
              <a:t>Case example A - continued</a:t>
            </a:r>
          </a:p>
        </p:txBody>
      </p:sp>
      <p:sp>
        <p:nvSpPr>
          <p:cNvPr id="3" name="Content Placeholder 2">
            <a:extLst>
              <a:ext uri="{FF2B5EF4-FFF2-40B4-BE49-F238E27FC236}">
                <a16:creationId xmlns:a16="http://schemas.microsoft.com/office/drawing/2014/main" id="{BFD2FBFD-EE3D-7F25-F1FB-D5253A75AAA4}"/>
              </a:ext>
            </a:extLst>
          </p:cNvPr>
          <p:cNvSpPr>
            <a:spLocks noGrp="1"/>
          </p:cNvSpPr>
          <p:nvPr>
            <p:ph idx="1"/>
          </p:nvPr>
        </p:nvSpPr>
        <p:spPr>
          <a:xfrm>
            <a:off x="370800" y="1199166"/>
            <a:ext cx="8290800" cy="5051832"/>
          </a:xfrm>
        </p:spPr>
        <p:txBody>
          <a:bodyPr>
            <a:normAutofit/>
          </a:bodyPr>
          <a:lstStyle/>
          <a:p>
            <a:pPr marL="285750" indent="-285750">
              <a:lnSpc>
                <a:spcPct val="107000"/>
              </a:lnSpc>
              <a:spcAft>
                <a:spcPts val="2000"/>
              </a:spcAft>
              <a:buFont typeface="Arial" panose="020B0604020202020204" pitchFamily="34" charset="0"/>
              <a:buChar char="•"/>
            </a:pPr>
            <a:r>
              <a:rPr lang="en-GB" dirty="0"/>
              <a:t>Additional needs, including possible neurodiversity, were recognised but not progressed</a:t>
            </a:r>
          </a:p>
          <a:p>
            <a:pPr marL="285750" indent="-285750">
              <a:lnSpc>
                <a:spcPct val="107000"/>
              </a:lnSpc>
              <a:spcAft>
                <a:spcPts val="2000"/>
              </a:spcAft>
              <a:buFont typeface="Arial" panose="020B0604020202020204" pitchFamily="34" charset="0"/>
              <a:buChar char="•"/>
            </a:pPr>
            <a:r>
              <a:rPr lang="en-GB" dirty="0"/>
              <a:t>When she was withdrawn from school and educated at home, she lost access to support and experienced increased pressure within the home. Her deteriorating mental health, including self‑harm, suicidal thoughts and disordered eating, was not fully understood or responded to as part of a wider pattern of risk</a:t>
            </a:r>
          </a:p>
          <a:p>
            <a:pPr marL="285750" indent="-285750">
              <a:lnSpc>
                <a:spcPct val="107000"/>
              </a:lnSpc>
              <a:spcAft>
                <a:spcPts val="2000"/>
              </a:spcAft>
              <a:buFont typeface="Arial" panose="020B0604020202020204" pitchFamily="34" charset="0"/>
              <a:buChar char="•"/>
            </a:pPr>
            <a:r>
              <a:rPr lang="en-GB" dirty="0"/>
              <a:t>Although services were involved, key aspects of her life were not consistently brought together, and her experiences were understood in parts rather than as a connected picture of vulnerability</a:t>
            </a:r>
          </a:p>
        </p:txBody>
      </p:sp>
      <p:sp>
        <p:nvSpPr>
          <p:cNvPr id="4" name="Footer Placeholder 3">
            <a:extLst>
              <a:ext uri="{FF2B5EF4-FFF2-40B4-BE49-F238E27FC236}">
                <a16:creationId xmlns:a16="http://schemas.microsoft.com/office/drawing/2014/main" id="{379BB345-6B81-E9AF-966C-2FF43A2873A5}"/>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25364918-3A33-1880-AB97-982AA534950C}"/>
              </a:ext>
            </a:extLst>
          </p:cNvPr>
          <p:cNvSpPr>
            <a:spLocks noGrp="1"/>
          </p:cNvSpPr>
          <p:nvPr>
            <p:ph type="dt" sz="half" idx="10"/>
          </p:nvPr>
        </p:nvSpPr>
        <p:spPr/>
        <p:txBody>
          <a:bodyPr/>
          <a:lstStyle/>
          <a:p>
            <a:fld id="{53E777FC-0A87-447D-AE1D-E286F24F47AD}" type="datetime1">
              <a:rPr lang="en-GB" smtClean="0"/>
              <a:t>21/07/2026</a:t>
            </a:fld>
            <a:endParaRPr lang="en-GB"/>
          </a:p>
        </p:txBody>
      </p:sp>
      <p:sp>
        <p:nvSpPr>
          <p:cNvPr id="6" name="Slide Number Placeholder 5">
            <a:extLst>
              <a:ext uri="{FF2B5EF4-FFF2-40B4-BE49-F238E27FC236}">
                <a16:creationId xmlns:a16="http://schemas.microsoft.com/office/drawing/2014/main" id="{BA522288-A961-E26A-2156-F75F80F608AC}"/>
              </a:ext>
            </a:extLst>
          </p:cNvPr>
          <p:cNvSpPr>
            <a:spLocks noGrp="1"/>
          </p:cNvSpPr>
          <p:nvPr>
            <p:ph type="sldNum" sz="quarter" idx="12"/>
          </p:nvPr>
        </p:nvSpPr>
        <p:spPr/>
        <p:txBody>
          <a:bodyPr/>
          <a:lstStyle/>
          <a:p>
            <a:fld id="{36CE6FAB-1EBD-4B7C-9F52-D167A0873C56}" type="slidenum">
              <a:rPr lang="en-GB" smtClean="0"/>
              <a:pPr/>
              <a:t>12</a:t>
            </a:fld>
            <a:endParaRPr lang="en-GB" dirty="0"/>
          </a:p>
        </p:txBody>
      </p:sp>
    </p:spTree>
    <p:extLst>
      <p:ext uri="{BB962C8B-B14F-4D97-AF65-F5344CB8AC3E}">
        <p14:creationId xmlns:p14="http://schemas.microsoft.com/office/powerpoint/2010/main" val="4067527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E1C27-DBF3-133F-6A85-36CA19502B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4FB22F-09BB-7F33-72FB-B721B0934339}"/>
              </a:ext>
            </a:extLst>
          </p:cNvPr>
          <p:cNvSpPr>
            <a:spLocks noGrp="1"/>
          </p:cNvSpPr>
          <p:nvPr>
            <p:ph type="title"/>
          </p:nvPr>
        </p:nvSpPr>
        <p:spPr>
          <a:xfrm>
            <a:off x="439200" y="473986"/>
            <a:ext cx="8402400" cy="1080000"/>
          </a:xfrm>
        </p:spPr>
        <p:txBody>
          <a:bodyPr/>
          <a:lstStyle/>
          <a:p>
            <a:r>
              <a:rPr lang="en-GB" dirty="0"/>
              <a:t>Reflection</a:t>
            </a:r>
            <a:br>
              <a:rPr lang="en-GB" dirty="0"/>
            </a:br>
            <a:endParaRPr lang="en-GB" dirty="0"/>
          </a:p>
        </p:txBody>
      </p:sp>
      <p:sp>
        <p:nvSpPr>
          <p:cNvPr id="3" name="Content Placeholder 2">
            <a:extLst>
              <a:ext uri="{FF2B5EF4-FFF2-40B4-BE49-F238E27FC236}">
                <a16:creationId xmlns:a16="http://schemas.microsoft.com/office/drawing/2014/main" id="{51ED6C2B-A92E-686B-BF04-19001499B4F0}"/>
              </a:ext>
            </a:extLst>
          </p:cNvPr>
          <p:cNvSpPr>
            <a:spLocks noGrp="1"/>
          </p:cNvSpPr>
          <p:nvPr>
            <p:ph idx="1"/>
          </p:nvPr>
        </p:nvSpPr>
        <p:spPr>
          <a:xfrm>
            <a:off x="370800" y="1589324"/>
            <a:ext cx="8402400" cy="4351338"/>
          </a:xfrm>
        </p:spPr>
        <p:txBody>
          <a:bodyPr>
            <a:normAutofit/>
          </a:bodyPr>
          <a:lstStyle/>
          <a:p>
            <a:pPr marL="285750" indent="-285750">
              <a:buFont typeface="Arial" panose="020B0604020202020204" pitchFamily="34" charset="0"/>
              <a:buChar char="•"/>
            </a:pPr>
            <a:r>
              <a:rPr lang="en-GB" dirty="0"/>
              <a:t>How do you build a full understanding of a child’s experiences across different areas of their life, rather than focusing on individual concerns?</a:t>
            </a:r>
          </a:p>
          <a:p>
            <a:pPr marL="285750" indent="-285750">
              <a:buFont typeface="Arial" panose="020B0604020202020204" pitchFamily="34" charset="0"/>
              <a:buChar char="•"/>
            </a:pPr>
            <a:r>
              <a:rPr lang="en-GB" dirty="0"/>
              <a:t>What information about this child’s life might be held by other services, family members or carers and not yet brought together?</a:t>
            </a:r>
          </a:p>
          <a:p>
            <a:pPr marL="285750" indent="-285750">
              <a:buFont typeface="Arial" panose="020B0604020202020204" pitchFamily="34" charset="0"/>
              <a:buChar char="•"/>
            </a:pPr>
            <a:r>
              <a:rPr lang="en-GB" dirty="0"/>
              <a:t>How do you ensure that needs and adversities are understood in combination, rather than separately?</a:t>
            </a:r>
          </a:p>
          <a:p>
            <a:pPr marL="285750" indent="-285750">
              <a:buFont typeface="Arial" panose="020B0604020202020204" pitchFamily="34" charset="0"/>
              <a:buChar char="•"/>
            </a:pPr>
            <a:r>
              <a:rPr lang="en-GB" dirty="0"/>
              <a:t>How do you consider how a child’s identity (including culture, background and gender identity) may shape their experiences and vulnerability?</a:t>
            </a:r>
          </a:p>
          <a:p>
            <a:pPr marL="285750" indent="-285750">
              <a:buFont typeface="Arial" panose="020B0604020202020204" pitchFamily="34" charset="0"/>
              <a:buChar char="•"/>
            </a:pPr>
            <a:r>
              <a:rPr lang="en-GB" dirty="0"/>
              <a:t>How do you understand how neurodiversity, disability or additional needs may influence how a child experiences and expresses distress?</a:t>
            </a:r>
          </a:p>
          <a:p>
            <a:pPr marL="285750" indent="-285750">
              <a:buFont typeface="Arial" panose="020B0604020202020204" pitchFamily="34" charset="0"/>
              <a:buChar char="•"/>
            </a:pPr>
            <a:r>
              <a:rPr lang="en-GB" dirty="0"/>
              <a:t>How do you ensure the child’s voice and lived experience remain central?</a:t>
            </a:r>
          </a:p>
          <a:p>
            <a:pPr marL="285750" indent="-285750">
              <a:buFont typeface="Arial" panose="020B0604020202020204" pitchFamily="34" charset="0"/>
              <a:buChar char="•"/>
            </a:pPr>
            <a:r>
              <a:rPr lang="en-GB" dirty="0"/>
              <a:t>How do you recognise when different concerns are connected and forming a wider pattern of vulnerability?</a:t>
            </a:r>
          </a:p>
        </p:txBody>
      </p:sp>
      <p:sp>
        <p:nvSpPr>
          <p:cNvPr id="4" name="Footer Placeholder 3">
            <a:extLst>
              <a:ext uri="{FF2B5EF4-FFF2-40B4-BE49-F238E27FC236}">
                <a16:creationId xmlns:a16="http://schemas.microsoft.com/office/drawing/2014/main" id="{6A8525B8-FCC9-D45B-AAB8-B67BC1477DE2}"/>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B28263CE-D78D-C2FE-CF7C-D5D60540A498}"/>
              </a:ext>
            </a:extLst>
          </p:cNvPr>
          <p:cNvSpPr>
            <a:spLocks noGrp="1"/>
          </p:cNvSpPr>
          <p:nvPr>
            <p:ph type="dt" sz="half" idx="10"/>
          </p:nvPr>
        </p:nvSpPr>
        <p:spPr/>
        <p:txBody>
          <a:bodyPr/>
          <a:lstStyle/>
          <a:p>
            <a:fld id="{D1E6CF5E-AC29-4583-B22C-8936529AB132}" type="datetime1">
              <a:rPr lang="en-GB" smtClean="0"/>
              <a:t>21/07/2026</a:t>
            </a:fld>
            <a:endParaRPr lang="en-GB"/>
          </a:p>
        </p:txBody>
      </p:sp>
      <p:sp>
        <p:nvSpPr>
          <p:cNvPr id="6" name="Slide Number Placeholder 5">
            <a:extLst>
              <a:ext uri="{FF2B5EF4-FFF2-40B4-BE49-F238E27FC236}">
                <a16:creationId xmlns:a16="http://schemas.microsoft.com/office/drawing/2014/main" id="{BBECA487-0F21-F5A3-95BE-2BFC59335C7D}"/>
              </a:ext>
            </a:extLst>
          </p:cNvPr>
          <p:cNvSpPr>
            <a:spLocks noGrp="1"/>
          </p:cNvSpPr>
          <p:nvPr>
            <p:ph type="sldNum" sz="quarter" idx="12"/>
          </p:nvPr>
        </p:nvSpPr>
        <p:spPr/>
        <p:txBody>
          <a:bodyPr/>
          <a:lstStyle/>
          <a:p>
            <a:fld id="{36CE6FAB-1EBD-4B7C-9F52-D167A0873C56}" type="slidenum">
              <a:rPr lang="en-GB" smtClean="0"/>
              <a:pPr/>
              <a:t>13</a:t>
            </a:fld>
            <a:endParaRPr lang="en-GB" dirty="0"/>
          </a:p>
        </p:txBody>
      </p:sp>
      <p:sp>
        <p:nvSpPr>
          <p:cNvPr id="8" name="TextBox 7">
            <a:extLst>
              <a:ext uri="{FF2B5EF4-FFF2-40B4-BE49-F238E27FC236}">
                <a16:creationId xmlns:a16="http://schemas.microsoft.com/office/drawing/2014/main" id="{B2A08222-675A-76A2-E4A5-910010F05FDF}"/>
              </a:ext>
            </a:extLst>
          </p:cNvPr>
          <p:cNvSpPr txBox="1"/>
          <p:nvPr/>
        </p:nvSpPr>
        <p:spPr>
          <a:xfrm>
            <a:off x="360000" y="917338"/>
            <a:ext cx="8147392" cy="369332"/>
          </a:xfrm>
          <a:prstGeom prst="rect">
            <a:avLst/>
          </a:prstGeom>
          <a:noFill/>
        </p:spPr>
        <p:txBody>
          <a:bodyPr wrap="square">
            <a:spAutoFit/>
          </a:bodyPr>
          <a:lstStyle/>
          <a:p>
            <a:r>
              <a:rPr lang="en-GB" dirty="0"/>
              <a:t>Use these prompts to reflect individually or discuss together in your teams.</a:t>
            </a:r>
          </a:p>
        </p:txBody>
      </p:sp>
    </p:spTree>
    <p:extLst>
      <p:ext uri="{BB962C8B-B14F-4D97-AF65-F5344CB8AC3E}">
        <p14:creationId xmlns:p14="http://schemas.microsoft.com/office/powerpoint/2010/main" val="867920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D6B62-C77A-B6DA-842D-3E624409724B}"/>
              </a:ext>
            </a:extLst>
          </p:cNvPr>
          <p:cNvSpPr>
            <a:spLocks noGrp="1"/>
          </p:cNvSpPr>
          <p:nvPr>
            <p:ph type="title"/>
          </p:nvPr>
        </p:nvSpPr>
        <p:spPr/>
        <p:txBody>
          <a:bodyPr>
            <a:normAutofit/>
          </a:bodyPr>
          <a:lstStyle/>
          <a:p>
            <a:pPr fontAlgn="t"/>
            <a:r>
              <a:rPr lang="en-GB" dirty="0"/>
              <a:t>Escalation of distress and suicide risk over time</a:t>
            </a:r>
          </a:p>
        </p:txBody>
      </p:sp>
      <p:sp>
        <p:nvSpPr>
          <p:cNvPr id="5" name="Text Placeholder 4">
            <a:extLst>
              <a:ext uri="{FF2B5EF4-FFF2-40B4-BE49-F238E27FC236}">
                <a16:creationId xmlns:a16="http://schemas.microsoft.com/office/drawing/2014/main" id="{CB5A8D61-D613-8DDA-20AE-8CC51D5F1837}"/>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709300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E0702-BD92-BC1D-6654-FE1D945B9C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3C92F7-CCD7-D570-B854-DF2C2834F2C7}"/>
              </a:ext>
            </a:extLst>
          </p:cNvPr>
          <p:cNvSpPr>
            <a:spLocks noGrp="1"/>
          </p:cNvSpPr>
          <p:nvPr>
            <p:ph type="title"/>
          </p:nvPr>
        </p:nvSpPr>
        <p:spPr/>
        <p:txBody>
          <a:bodyPr/>
          <a:lstStyle/>
          <a:p>
            <a:r>
              <a:rPr lang="en-GB" dirty="0"/>
              <a:t>Understanding the issue</a:t>
            </a:r>
          </a:p>
        </p:txBody>
      </p:sp>
      <p:sp>
        <p:nvSpPr>
          <p:cNvPr id="3" name="Content Placeholder 2">
            <a:extLst>
              <a:ext uri="{FF2B5EF4-FFF2-40B4-BE49-F238E27FC236}">
                <a16:creationId xmlns:a16="http://schemas.microsoft.com/office/drawing/2014/main" id="{240D48EF-C216-BE76-29B4-8D4872D8FBB4}"/>
              </a:ext>
            </a:extLst>
          </p:cNvPr>
          <p:cNvSpPr>
            <a:spLocks noGrp="1"/>
          </p:cNvSpPr>
          <p:nvPr>
            <p:ph idx="1"/>
          </p:nvPr>
        </p:nvSpPr>
        <p:spPr>
          <a:xfrm>
            <a:off x="370800" y="1277593"/>
            <a:ext cx="8121352" cy="5238407"/>
          </a:xfrm>
        </p:spPr>
        <p:txBody>
          <a:bodyPr>
            <a:normAutofit/>
          </a:bodyPr>
          <a:lstStyle/>
          <a:p>
            <a:pPr marL="285750" indent="-285750">
              <a:lnSpc>
                <a:spcPct val="107000"/>
              </a:lnSpc>
              <a:spcAft>
                <a:spcPts val="2000"/>
              </a:spcAft>
              <a:buFont typeface="Arial" panose="020B0604020202020204" pitchFamily="34" charset="0"/>
              <a:buChar char="•"/>
            </a:pPr>
            <a:r>
              <a:rPr lang="en-GB" dirty="0"/>
              <a:t>Suicide was rarely a sudden event and was often preceded by earlier signs of distress, including self‑harm and suicidal thoughts</a:t>
            </a:r>
          </a:p>
          <a:p>
            <a:pPr marL="285750" indent="-285750">
              <a:lnSpc>
                <a:spcPct val="107000"/>
              </a:lnSpc>
              <a:spcAft>
                <a:spcPts val="2000"/>
              </a:spcAft>
              <a:buFont typeface="Arial" panose="020B0604020202020204" pitchFamily="34" charset="0"/>
              <a:buChar char="•"/>
            </a:pPr>
            <a:r>
              <a:rPr lang="en-GB" dirty="0"/>
              <a:t>Children’s experiences changed over time, reflecting increasing vulnerability rather than a single point of crisis</a:t>
            </a:r>
          </a:p>
          <a:p>
            <a:pPr marL="285750" indent="-285750">
              <a:lnSpc>
                <a:spcPct val="107000"/>
              </a:lnSpc>
              <a:spcAft>
                <a:spcPts val="2000"/>
              </a:spcAft>
              <a:buFont typeface="Arial" panose="020B0604020202020204" pitchFamily="34" charset="0"/>
              <a:buChar char="•"/>
            </a:pPr>
            <a:r>
              <a:rPr lang="en-GB" dirty="0"/>
              <a:t>Risk often increased at key points, including transitions such as entering care or changes in relationships</a:t>
            </a:r>
          </a:p>
          <a:p>
            <a:pPr marL="285750" indent="-285750">
              <a:lnSpc>
                <a:spcPct val="107000"/>
              </a:lnSpc>
              <a:spcAft>
                <a:spcPts val="2000"/>
              </a:spcAft>
              <a:buFont typeface="Arial" panose="020B0604020202020204" pitchFamily="34" charset="0"/>
              <a:buChar char="•"/>
            </a:pPr>
            <a:r>
              <a:rPr lang="en-GB" dirty="0"/>
              <a:t>These changes were not always recognised as part of an escalating pattern of risk</a:t>
            </a:r>
          </a:p>
        </p:txBody>
      </p:sp>
      <p:sp>
        <p:nvSpPr>
          <p:cNvPr id="4" name="Footer Placeholder 3">
            <a:extLst>
              <a:ext uri="{FF2B5EF4-FFF2-40B4-BE49-F238E27FC236}">
                <a16:creationId xmlns:a16="http://schemas.microsoft.com/office/drawing/2014/main" id="{5599E53A-F8CE-D142-D4BD-BA8216E7B945}"/>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586E51A7-11D2-5C50-5AC7-8CA1E39279C3}"/>
              </a:ext>
            </a:extLst>
          </p:cNvPr>
          <p:cNvSpPr>
            <a:spLocks noGrp="1"/>
          </p:cNvSpPr>
          <p:nvPr>
            <p:ph type="dt" sz="half" idx="10"/>
          </p:nvPr>
        </p:nvSpPr>
        <p:spPr/>
        <p:txBody>
          <a:bodyPr/>
          <a:lstStyle/>
          <a:p>
            <a:fld id="{B666232B-0222-4063-A6C6-80AFA67A969C}" type="datetime1">
              <a:rPr lang="en-GB" smtClean="0"/>
              <a:t>21/07/2026</a:t>
            </a:fld>
            <a:endParaRPr lang="en-GB"/>
          </a:p>
        </p:txBody>
      </p:sp>
      <p:sp>
        <p:nvSpPr>
          <p:cNvPr id="6" name="Slide Number Placeholder 5">
            <a:extLst>
              <a:ext uri="{FF2B5EF4-FFF2-40B4-BE49-F238E27FC236}">
                <a16:creationId xmlns:a16="http://schemas.microsoft.com/office/drawing/2014/main" id="{2B5C1D5A-BF38-3006-0F45-B4348757DBC0}"/>
              </a:ext>
            </a:extLst>
          </p:cNvPr>
          <p:cNvSpPr>
            <a:spLocks noGrp="1"/>
          </p:cNvSpPr>
          <p:nvPr>
            <p:ph type="sldNum" sz="quarter" idx="12"/>
          </p:nvPr>
        </p:nvSpPr>
        <p:spPr/>
        <p:txBody>
          <a:bodyPr/>
          <a:lstStyle/>
          <a:p>
            <a:fld id="{36CE6FAB-1EBD-4B7C-9F52-D167A0873C56}" type="slidenum">
              <a:rPr lang="en-GB" smtClean="0"/>
              <a:pPr/>
              <a:t>15</a:t>
            </a:fld>
            <a:endParaRPr lang="en-GB" dirty="0"/>
          </a:p>
        </p:txBody>
      </p:sp>
    </p:spTree>
    <p:extLst>
      <p:ext uri="{BB962C8B-B14F-4D97-AF65-F5344CB8AC3E}">
        <p14:creationId xmlns:p14="http://schemas.microsoft.com/office/powerpoint/2010/main" val="3693330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04CFE-623D-369E-EAEB-700E580E57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219E03-41BC-5646-E961-F0B89966BB48}"/>
              </a:ext>
            </a:extLst>
          </p:cNvPr>
          <p:cNvSpPr>
            <a:spLocks noGrp="1"/>
          </p:cNvSpPr>
          <p:nvPr>
            <p:ph type="title"/>
          </p:nvPr>
        </p:nvSpPr>
        <p:spPr/>
        <p:txBody>
          <a:bodyPr/>
          <a:lstStyle/>
          <a:p>
            <a:r>
              <a:rPr lang="en-GB" dirty="0"/>
              <a:t>What this means for practice</a:t>
            </a:r>
          </a:p>
        </p:txBody>
      </p:sp>
      <p:sp>
        <p:nvSpPr>
          <p:cNvPr id="3" name="Content Placeholder 2">
            <a:extLst>
              <a:ext uri="{FF2B5EF4-FFF2-40B4-BE49-F238E27FC236}">
                <a16:creationId xmlns:a16="http://schemas.microsoft.com/office/drawing/2014/main" id="{DCE31166-2C32-87C2-99EC-7A4367424EF7}"/>
              </a:ext>
            </a:extLst>
          </p:cNvPr>
          <p:cNvSpPr>
            <a:spLocks noGrp="1"/>
          </p:cNvSpPr>
          <p:nvPr>
            <p:ph idx="1"/>
          </p:nvPr>
        </p:nvSpPr>
        <p:spPr>
          <a:xfrm>
            <a:off x="381600" y="1277593"/>
            <a:ext cx="7777662" cy="5238407"/>
          </a:xfrm>
        </p:spPr>
        <p:txBody>
          <a:bodyPr>
            <a:normAutofit/>
          </a:bodyPr>
          <a:lstStyle/>
          <a:p>
            <a:pPr marL="285750" indent="-285750">
              <a:lnSpc>
                <a:spcPct val="107000"/>
              </a:lnSpc>
              <a:spcAft>
                <a:spcPts val="2000"/>
              </a:spcAft>
              <a:buFont typeface="Arial" panose="020B0604020202020204" pitchFamily="34" charset="0"/>
              <a:buChar char="•"/>
            </a:pPr>
            <a:r>
              <a:rPr lang="en-GB" dirty="0"/>
              <a:t>Pay attention to patterns and changes over time, not just current presentation</a:t>
            </a:r>
          </a:p>
          <a:p>
            <a:pPr marL="285750" indent="-285750">
              <a:lnSpc>
                <a:spcPct val="107000"/>
              </a:lnSpc>
              <a:spcAft>
                <a:spcPts val="2000"/>
              </a:spcAft>
              <a:buFont typeface="Arial" panose="020B0604020202020204" pitchFamily="34" charset="0"/>
              <a:buChar char="•"/>
            </a:pPr>
            <a:r>
              <a:rPr lang="en-GB" dirty="0"/>
              <a:t>Use previous involvement and history to understand how risk is developing</a:t>
            </a:r>
          </a:p>
          <a:p>
            <a:pPr marL="285750" indent="-285750">
              <a:lnSpc>
                <a:spcPct val="107000"/>
              </a:lnSpc>
              <a:spcAft>
                <a:spcPts val="2000"/>
              </a:spcAft>
              <a:buFont typeface="Arial" panose="020B0604020202020204" pitchFamily="34" charset="0"/>
              <a:buChar char="•"/>
            </a:pPr>
            <a:r>
              <a:rPr lang="en-GB" dirty="0"/>
              <a:t>Recognise key points where vulnerability may increase significantly, including during transitions</a:t>
            </a:r>
          </a:p>
          <a:p>
            <a:pPr marL="285750" indent="-285750">
              <a:lnSpc>
                <a:spcPct val="107000"/>
              </a:lnSpc>
              <a:spcAft>
                <a:spcPts val="2000"/>
              </a:spcAft>
              <a:buFont typeface="Arial" panose="020B0604020202020204" pitchFamily="34" charset="0"/>
              <a:buChar char="•"/>
            </a:pPr>
            <a:r>
              <a:rPr lang="en-GB" dirty="0"/>
              <a:t>Avoid assumptions that risk has reduced, including when a child is in care or receiving support</a:t>
            </a:r>
          </a:p>
        </p:txBody>
      </p:sp>
      <p:sp>
        <p:nvSpPr>
          <p:cNvPr id="4" name="Footer Placeholder 3">
            <a:extLst>
              <a:ext uri="{FF2B5EF4-FFF2-40B4-BE49-F238E27FC236}">
                <a16:creationId xmlns:a16="http://schemas.microsoft.com/office/drawing/2014/main" id="{86ECA428-4410-42B1-E5EA-042FC7C1B5E5}"/>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D743D0E6-ACAA-F0F6-22B2-500463A0D2E0}"/>
              </a:ext>
            </a:extLst>
          </p:cNvPr>
          <p:cNvSpPr>
            <a:spLocks noGrp="1"/>
          </p:cNvSpPr>
          <p:nvPr>
            <p:ph type="dt" sz="half" idx="10"/>
          </p:nvPr>
        </p:nvSpPr>
        <p:spPr/>
        <p:txBody>
          <a:bodyPr/>
          <a:lstStyle/>
          <a:p>
            <a:fld id="{B666232B-0222-4063-A6C6-80AFA67A969C}" type="datetime1">
              <a:rPr lang="en-GB" smtClean="0"/>
              <a:t>21/07/2026</a:t>
            </a:fld>
            <a:endParaRPr lang="en-GB"/>
          </a:p>
        </p:txBody>
      </p:sp>
      <p:sp>
        <p:nvSpPr>
          <p:cNvPr id="6" name="Slide Number Placeholder 5">
            <a:extLst>
              <a:ext uri="{FF2B5EF4-FFF2-40B4-BE49-F238E27FC236}">
                <a16:creationId xmlns:a16="http://schemas.microsoft.com/office/drawing/2014/main" id="{7B8F7511-BB39-A9E6-40D0-3BC4173BEE5A}"/>
              </a:ext>
            </a:extLst>
          </p:cNvPr>
          <p:cNvSpPr>
            <a:spLocks noGrp="1"/>
          </p:cNvSpPr>
          <p:nvPr>
            <p:ph type="sldNum" sz="quarter" idx="12"/>
          </p:nvPr>
        </p:nvSpPr>
        <p:spPr/>
        <p:txBody>
          <a:bodyPr/>
          <a:lstStyle/>
          <a:p>
            <a:fld id="{36CE6FAB-1EBD-4B7C-9F52-D167A0873C56}" type="slidenum">
              <a:rPr lang="en-GB" smtClean="0"/>
              <a:pPr/>
              <a:t>16</a:t>
            </a:fld>
            <a:endParaRPr lang="en-GB" dirty="0"/>
          </a:p>
        </p:txBody>
      </p:sp>
    </p:spTree>
    <p:extLst>
      <p:ext uri="{BB962C8B-B14F-4D97-AF65-F5344CB8AC3E}">
        <p14:creationId xmlns:p14="http://schemas.microsoft.com/office/powerpoint/2010/main" val="2555899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1AA36-16CD-2EFB-FAE5-3841560980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6BCBF2-5898-0B46-62D6-0C068BF0C1AE}"/>
              </a:ext>
            </a:extLst>
          </p:cNvPr>
          <p:cNvSpPr>
            <a:spLocks noGrp="1"/>
          </p:cNvSpPr>
          <p:nvPr>
            <p:ph type="title"/>
          </p:nvPr>
        </p:nvSpPr>
        <p:spPr/>
        <p:txBody>
          <a:bodyPr/>
          <a:lstStyle/>
          <a:p>
            <a:r>
              <a:rPr lang="en-GB" dirty="0"/>
              <a:t>Understanding the issue - continued</a:t>
            </a:r>
          </a:p>
        </p:txBody>
      </p:sp>
      <p:sp>
        <p:nvSpPr>
          <p:cNvPr id="3" name="Content Placeholder 2">
            <a:extLst>
              <a:ext uri="{FF2B5EF4-FFF2-40B4-BE49-F238E27FC236}">
                <a16:creationId xmlns:a16="http://schemas.microsoft.com/office/drawing/2014/main" id="{659EB58E-AB6B-3B74-400E-D1B1B1DE174D}"/>
              </a:ext>
            </a:extLst>
          </p:cNvPr>
          <p:cNvSpPr>
            <a:spLocks noGrp="1"/>
          </p:cNvSpPr>
          <p:nvPr>
            <p:ph idx="1"/>
          </p:nvPr>
        </p:nvSpPr>
        <p:spPr>
          <a:xfrm>
            <a:off x="370800" y="1277593"/>
            <a:ext cx="8402400" cy="5238407"/>
          </a:xfrm>
        </p:spPr>
        <p:txBody>
          <a:bodyPr>
            <a:normAutofit/>
          </a:bodyPr>
          <a:lstStyle/>
          <a:p>
            <a:pPr>
              <a:lnSpc>
                <a:spcPct val="107000"/>
              </a:lnSpc>
              <a:spcAft>
                <a:spcPts val="2000"/>
              </a:spcAft>
            </a:pPr>
            <a:r>
              <a:rPr lang="en-GB" b="1" dirty="0"/>
              <a:t>Why it can be difficult</a:t>
            </a:r>
          </a:p>
          <a:p>
            <a:pPr marL="285750" indent="-285750">
              <a:lnSpc>
                <a:spcPct val="107000"/>
              </a:lnSpc>
              <a:spcAft>
                <a:spcPts val="2000"/>
              </a:spcAft>
              <a:buFont typeface="Arial" panose="020B0604020202020204" pitchFamily="34" charset="0"/>
              <a:buChar char="•"/>
            </a:pPr>
            <a:r>
              <a:rPr lang="en-GB" dirty="0"/>
              <a:t>Changes in risk can be gradual and less visible over time</a:t>
            </a:r>
          </a:p>
          <a:p>
            <a:pPr marL="285750" indent="-285750">
              <a:lnSpc>
                <a:spcPct val="107000"/>
              </a:lnSpc>
              <a:spcAft>
                <a:spcPts val="2000"/>
              </a:spcAft>
              <a:buFont typeface="Arial" panose="020B0604020202020204" pitchFamily="34" charset="0"/>
              <a:buChar char="•"/>
            </a:pPr>
            <a:r>
              <a:rPr lang="en-GB" dirty="0"/>
              <a:t>Earlier concerns may be seen as resolved, familiar or less urgent</a:t>
            </a:r>
          </a:p>
          <a:p>
            <a:pPr marL="285750" indent="-285750">
              <a:lnSpc>
                <a:spcPct val="107000"/>
              </a:lnSpc>
              <a:spcAft>
                <a:spcPts val="2000"/>
              </a:spcAft>
              <a:buFont typeface="Arial" panose="020B0604020202020204" pitchFamily="34" charset="0"/>
              <a:buChar char="•"/>
            </a:pPr>
            <a:r>
              <a:rPr lang="en-GB" dirty="0"/>
              <a:t>Transitions (e.g. entering care or placement changes) may not be recognised as points of increased vulnerability</a:t>
            </a:r>
          </a:p>
          <a:p>
            <a:pPr marL="285750" indent="-285750">
              <a:lnSpc>
                <a:spcPct val="107000"/>
              </a:lnSpc>
              <a:spcAft>
                <a:spcPts val="2000"/>
              </a:spcAft>
              <a:buFont typeface="Arial" panose="020B0604020202020204" pitchFamily="34" charset="0"/>
              <a:buChar char="•"/>
            </a:pPr>
            <a:r>
              <a:rPr lang="en-GB" dirty="0"/>
              <a:t>Being in care or receiving support may create an assumption that risk is being managed</a:t>
            </a:r>
          </a:p>
        </p:txBody>
      </p:sp>
      <p:sp>
        <p:nvSpPr>
          <p:cNvPr id="4" name="Footer Placeholder 3">
            <a:extLst>
              <a:ext uri="{FF2B5EF4-FFF2-40B4-BE49-F238E27FC236}">
                <a16:creationId xmlns:a16="http://schemas.microsoft.com/office/drawing/2014/main" id="{4216B63C-1DF4-F6DD-6A1B-01FE038FF6C7}"/>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77BB8555-DA1E-C8A5-3428-46BA99E005EF}"/>
              </a:ext>
            </a:extLst>
          </p:cNvPr>
          <p:cNvSpPr>
            <a:spLocks noGrp="1"/>
          </p:cNvSpPr>
          <p:nvPr>
            <p:ph type="dt" sz="half" idx="10"/>
          </p:nvPr>
        </p:nvSpPr>
        <p:spPr/>
        <p:txBody>
          <a:bodyPr/>
          <a:lstStyle/>
          <a:p>
            <a:fld id="{B666232B-0222-4063-A6C6-80AFA67A969C}" type="datetime1">
              <a:rPr lang="en-GB" smtClean="0"/>
              <a:t>21/07/2026</a:t>
            </a:fld>
            <a:endParaRPr lang="en-GB"/>
          </a:p>
        </p:txBody>
      </p:sp>
      <p:sp>
        <p:nvSpPr>
          <p:cNvPr id="6" name="Slide Number Placeholder 5">
            <a:extLst>
              <a:ext uri="{FF2B5EF4-FFF2-40B4-BE49-F238E27FC236}">
                <a16:creationId xmlns:a16="http://schemas.microsoft.com/office/drawing/2014/main" id="{9243A843-3AAD-CD88-1ED5-A06D8F65F038}"/>
              </a:ext>
            </a:extLst>
          </p:cNvPr>
          <p:cNvSpPr>
            <a:spLocks noGrp="1"/>
          </p:cNvSpPr>
          <p:nvPr>
            <p:ph type="sldNum" sz="quarter" idx="12"/>
          </p:nvPr>
        </p:nvSpPr>
        <p:spPr/>
        <p:txBody>
          <a:bodyPr/>
          <a:lstStyle/>
          <a:p>
            <a:fld id="{36CE6FAB-1EBD-4B7C-9F52-D167A0873C56}" type="slidenum">
              <a:rPr lang="en-GB" smtClean="0"/>
              <a:pPr/>
              <a:t>17</a:t>
            </a:fld>
            <a:endParaRPr lang="en-GB" dirty="0"/>
          </a:p>
        </p:txBody>
      </p:sp>
    </p:spTree>
    <p:extLst>
      <p:ext uri="{BB962C8B-B14F-4D97-AF65-F5344CB8AC3E}">
        <p14:creationId xmlns:p14="http://schemas.microsoft.com/office/powerpoint/2010/main" val="1347861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2835B-0017-DF9E-67B6-A71671E217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BA5066-7529-EC3A-9750-86F470E70E9E}"/>
              </a:ext>
            </a:extLst>
          </p:cNvPr>
          <p:cNvSpPr>
            <a:spLocks noGrp="1"/>
          </p:cNvSpPr>
          <p:nvPr>
            <p:ph type="title"/>
          </p:nvPr>
        </p:nvSpPr>
        <p:spPr/>
        <p:txBody>
          <a:bodyPr/>
          <a:lstStyle/>
          <a:p>
            <a:r>
              <a:rPr lang="en-GB" dirty="0"/>
              <a:t>Case example B</a:t>
            </a:r>
          </a:p>
        </p:txBody>
      </p:sp>
      <p:sp>
        <p:nvSpPr>
          <p:cNvPr id="3" name="Content Placeholder 2">
            <a:extLst>
              <a:ext uri="{FF2B5EF4-FFF2-40B4-BE49-F238E27FC236}">
                <a16:creationId xmlns:a16="http://schemas.microsoft.com/office/drawing/2014/main" id="{68E9B3A3-E6DF-0FC0-1A0F-E8763113AA0E}"/>
              </a:ext>
            </a:extLst>
          </p:cNvPr>
          <p:cNvSpPr>
            <a:spLocks noGrp="1"/>
          </p:cNvSpPr>
          <p:nvPr>
            <p:ph idx="1"/>
          </p:nvPr>
        </p:nvSpPr>
        <p:spPr>
          <a:xfrm>
            <a:off x="370800" y="1132731"/>
            <a:ext cx="8028482" cy="4942144"/>
          </a:xfrm>
        </p:spPr>
        <p:txBody>
          <a:bodyPr>
            <a:normAutofit/>
          </a:bodyPr>
          <a:lstStyle/>
          <a:p>
            <a:pPr marL="285750" indent="-285750" fontAlgn="t">
              <a:spcAft>
                <a:spcPts val="2000"/>
              </a:spcAft>
              <a:buFont typeface="Arial" panose="020B0604020202020204" pitchFamily="34" charset="0"/>
              <a:buChar char="•"/>
            </a:pPr>
            <a:r>
              <a:rPr lang="en-GB" dirty="0"/>
              <a:t>A young person experienced significant adversity from early childhood, including family instability and parental mental health difficulties</a:t>
            </a:r>
          </a:p>
          <a:p>
            <a:pPr marL="285750" indent="-285750" fontAlgn="t">
              <a:spcAft>
                <a:spcPts val="2000"/>
              </a:spcAft>
              <a:buFont typeface="Arial" panose="020B0604020202020204" pitchFamily="34" charset="0"/>
              <a:buChar char="•"/>
            </a:pPr>
            <a:r>
              <a:rPr lang="en-GB" dirty="0"/>
              <a:t>From early adolescence, they experienced emotional distress and suicidal thoughts. After sharing their gender identity, they experienced bullying, social exclusion and changes in relationships, contributing to increasing vulnerability</a:t>
            </a:r>
          </a:p>
          <a:p>
            <a:pPr marL="285750" indent="-285750" fontAlgn="t">
              <a:spcAft>
                <a:spcPts val="2000"/>
              </a:spcAft>
              <a:buFont typeface="Arial" panose="020B0604020202020204" pitchFamily="34" charset="0"/>
              <a:buChar char="•"/>
            </a:pPr>
            <a:r>
              <a:rPr lang="en-GB" dirty="0"/>
              <a:t>Over time, risks escalated, including self-harm, persistent absence from education and instability in daily life</a:t>
            </a:r>
          </a:p>
          <a:p>
            <a:pPr marL="285750" indent="-285750" fontAlgn="t">
              <a:spcAft>
                <a:spcPts val="2000"/>
              </a:spcAft>
              <a:buFont typeface="Arial" panose="020B0604020202020204" pitchFamily="34" charset="0"/>
              <a:buChar char="•"/>
            </a:pPr>
            <a:r>
              <a:rPr lang="en-GB" dirty="0"/>
              <a:t>As these risks increased and could no longer be safely managed within the family, the young person entered care in mid‑adolescence</a:t>
            </a:r>
          </a:p>
        </p:txBody>
      </p:sp>
      <p:sp>
        <p:nvSpPr>
          <p:cNvPr id="4" name="Footer Placeholder 3">
            <a:extLst>
              <a:ext uri="{FF2B5EF4-FFF2-40B4-BE49-F238E27FC236}">
                <a16:creationId xmlns:a16="http://schemas.microsoft.com/office/drawing/2014/main" id="{6E97332D-0706-BEAD-C513-D4A9DA93120C}"/>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1591018B-72DE-0348-9A87-F70310A9A8BF}"/>
              </a:ext>
            </a:extLst>
          </p:cNvPr>
          <p:cNvSpPr>
            <a:spLocks noGrp="1"/>
          </p:cNvSpPr>
          <p:nvPr>
            <p:ph type="dt" sz="half" idx="10"/>
          </p:nvPr>
        </p:nvSpPr>
        <p:spPr/>
        <p:txBody>
          <a:bodyPr/>
          <a:lstStyle/>
          <a:p>
            <a:fld id="{FB4D950C-C1DA-4F3D-87B7-B0A8453FDC21}" type="datetime1">
              <a:rPr lang="en-GB" smtClean="0"/>
              <a:t>21/07/2026</a:t>
            </a:fld>
            <a:endParaRPr lang="en-GB"/>
          </a:p>
        </p:txBody>
      </p:sp>
      <p:sp>
        <p:nvSpPr>
          <p:cNvPr id="6" name="Slide Number Placeholder 5">
            <a:extLst>
              <a:ext uri="{FF2B5EF4-FFF2-40B4-BE49-F238E27FC236}">
                <a16:creationId xmlns:a16="http://schemas.microsoft.com/office/drawing/2014/main" id="{7C0164B7-780E-3095-FD18-5F4B98D26810}"/>
              </a:ext>
            </a:extLst>
          </p:cNvPr>
          <p:cNvSpPr>
            <a:spLocks noGrp="1"/>
          </p:cNvSpPr>
          <p:nvPr>
            <p:ph type="sldNum" sz="quarter" idx="12"/>
          </p:nvPr>
        </p:nvSpPr>
        <p:spPr/>
        <p:txBody>
          <a:bodyPr/>
          <a:lstStyle/>
          <a:p>
            <a:fld id="{36CE6FAB-1EBD-4B7C-9F52-D167A0873C56}" type="slidenum">
              <a:rPr lang="en-GB" smtClean="0"/>
              <a:pPr/>
              <a:t>18</a:t>
            </a:fld>
            <a:endParaRPr lang="en-GB" dirty="0"/>
          </a:p>
        </p:txBody>
      </p:sp>
    </p:spTree>
    <p:extLst>
      <p:ext uri="{BB962C8B-B14F-4D97-AF65-F5344CB8AC3E}">
        <p14:creationId xmlns:p14="http://schemas.microsoft.com/office/powerpoint/2010/main" val="2075037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BEE23-A1C9-A5F4-7AC5-DBA0FC82EB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556E75-E9FB-49F3-25CE-8D762532E18A}"/>
              </a:ext>
            </a:extLst>
          </p:cNvPr>
          <p:cNvSpPr>
            <a:spLocks noGrp="1"/>
          </p:cNvSpPr>
          <p:nvPr>
            <p:ph type="title"/>
          </p:nvPr>
        </p:nvSpPr>
        <p:spPr/>
        <p:txBody>
          <a:bodyPr/>
          <a:lstStyle/>
          <a:p>
            <a:r>
              <a:rPr lang="en-GB" dirty="0"/>
              <a:t>Case example B - continued</a:t>
            </a:r>
          </a:p>
        </p:txBody>
      </p:sp>
      <p:sp>
        <p:nvSpPr>
          <p:cNvPr id="3" name="Content Placeholder 2">
            <a:extLst>
              <a:ext uri="{FF2B5EF4-FFF2-40B4-BE49-F238E27FC236}">
                <a16:creationId xmlns:a16="http://schemas.microsoft.com/office/drawing/2014/main" id="{4400CCC2-0496-BB3F-BA13-EEB79C84C891}"/>
              </a:ext>
            </a:extLst>
          </p:cNvPr>
          <p:cNvSpPr>
            <a:spLocks noGrp="1"/>
          </p:cNvSpPr>
          <p:nvPr>
            <p:ph idx="1"/>
          </p:nvPr>
        </p:nvSpPr>
        <p:spPr>
          <a:xfrm>
            <a:off x="370800" y="1132731"/>
            <a:ext cx="8141604" cy="4942144"/>
          </a:xfrm>
        </p:spPr>
        <p:txBody>
          <a:bodyPr>
            <a:normAutofit/>
          </a:bodyPr>
          <a:lstStyle/>
          <a:p>
            <a:pPr marL="285750" indent="-285750" fontAlgn="t">
              <a:spcAft>
                <a:spcPts val="2000"/>
              </a:spcAft>
              <a:buFont typeface="Arial" panose="020B0604020202020204" pitchFamily="34" charset="0"/>
              <a:buChar char="•"/>
            </a:pPr>
            <a:r>
              <a:rPr lang="en-GB" dirty="0"/>
              <a:t>In care, vulnerability increased further, with missing episodes, exploitation and multiple placement moves</a:t>
            </a:r>
          </a:p>
          <a:p>
            <a:pPr marL="285750" indent="-285750" fontAlgn="t">
              <a:spcAft>
                <a:spcPts val="2000"/>
              </a:spcAft>
              <a:buFont typeface="Arial" panose="020B0604020202020204" pitchFamily="34" charset="0"/>
              <a:buChar char="•"/>
            </a:pPr>
            <a:r>
              <a:rPr lang="en-GB" dirty="0"/>
              <a:t>In the period before their death at age 16, they remained in contact with an adult who was exploiting them and who assaulted them on the day of their death</a:t>
            </a:r>
          </a:p>
          <a:p>
            <a:pPr marL="285750" indent="-285750" fontAlgn="t">
              <a:spcAft>
                <a:spcPts val="2000"/>
              </a:spcAft>
              <a:buFont typeface="Arial" panose="020B0604020202020204" pitchFamily="34" charset="0"/>
              <a:buChar char="•"/>
            </a:pPr>
            <a:r>
              <a:rPr lang="en-GB" dirty="0"/>
              <a:t>Although services were involved, these experiences were not consistently understood as part of an escalating pattern of risk over time, and responses did not reflect the increasing level of vulnerability</a:t>
            </a:r>
          </a:p>
        </p:txBody>
      </p:sp>
      <p:sp>
        <p:nvSpPr>
          <p:cNvPr id="4" name="Footer Placeholder 3">
            <a:extLst>
              <a:ext uri="{FF2B5EF4-FFF2-40B4-BE49-F238E27FC236}">
                <a16:creationId xmlns:a16="http://schemas.microsoft.com/office/drawing/2014/main" id="{2A44B891-D71F-88F8-22AD-8A857663F36B}"/>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3E5DB1DD-E1E0-2AB3-811E-AE8D810498A4}"/>
              </a:ext>
            </a:extLst>
          </p:cNvPr>
          <p:cNvSpPr>
            <a:spLocks noGrp="1"/>
          </p:cNvSpPr>
          <p:nvPr>
            <p:ph type="dt" sz="half" idx="10"/>
          </p:nvPr>
        </p:nvSpPr>
        <p:spPr/>
        <p:txBody>
          <a:bodyPr/>
          <a:lstStyle/>
          <a:p>
            <a:fld id="{FB4D950C-C1DA-4F3D-87B7-B0A8453FDC21}" type="datetime1">
              <a:rPr lang="en-GB" smtClean="0"/>
              <a:t>21/07/2026</a:t>
            </a:fld>
            <a:endParaRPr lang="en-GB"/>
          </a:p>
        </p:txBody>
      </p:sp>
      <p:sp>
        <p:nvSpPr>
          <p:cNvPr id="6" name="Slide Number Placeholder 5">
            <a:extLst>
              <a:ext uri="{FF2B5EF4-FFF2-40B4-BE49-F238E27FC236}">
                <a16:creationId xmlns:a16="http://schemas.microsoft.com/office/drawing/2014/main" id="{5EA069FD-E666-53AA-9D8E-5EDD591E777B}"/>
              </a:ext>
            </a:extLst>
          </p:cNvPr>
          <p:cNvSpPr>
            <a:spLocks noGrp="1"/>
          </p:cNvSpPr>
          <p:nvPr>
            <p:ph type="sldNum" sz="quarter" idx="12"/>
          </p:nvPr>
        </p:nvSpPr>
        <p:spPr/>
        <p:txBody>
          <a:bodyPr/>
          <a:lstStyle/>
          <a:p>
            <a:fld id="{36CE6FAB-1EBD-4B7C-9F52-D167A0873C56}" type="slidenum">
              <a:rPr lang="en-GB" smtClean="0"/>
              <a:pPr/>
              <a:t>19</a:t>
            </a:fld>
            <a:endParaRPr lang="en-GB" dirty="0"/>
          </a:p>
        </p:txBody>
      </p:sp>
    </p:spTree>
    <p:extLst>
      <p:ext uri="{BB962C8B-B14F-4D97-AF65-F5344CB8AC3E}">
        <p14:creationId xmlns:p14="http://schemas.microsoft.com/office/powerpoint/2010/main" val="4130914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F3CC1-CD6D-86C0-45A9-FCDBE2CAF5BA}"/>
              </a:ext>
            </a:extLst>
          </p:cNvPr>
          <p:cNvSpPr>
            <a:spLocks noGrp="1"/>
          </p:cNvSpPr>
          <p:nvPr>
            <p:ph type="title"/>
          </p:nvPr>
        </p:nvSpPr>
        <p:spPr>
          <a:xfrm>
            <a:off x="360000" y="558547"/>
            <a:ext cx="8301600" cy="822258"/>
          </a:xfrm>
        </p:spPr>
        <p:txBody>
          <a:bodyPr>
            <a:noAutofit/>
          </a:bodyPr>
          <a:lstStyle/>
          <a:p>
            <a:pPr algn="ctr"/>
            <a:r>
              <a:rPr lang="en-GB" sz="2800" dirty="0"/>
              <a:t>“Suicide should be understood within the context of children’s lived experiences, not as an isolated incident.”</a:t>
            </a:r>
          </a:p>
        </p:txBody>
      </p:sp>
      <p:sp>
        <p:nvSpPr>
          <p:cNvPr id="3" name="Content Placeholder 2">
            <a:extLst>
              <a:ext uri="{FF2B5EF4-FFF2-40B4-BE49-F238E27FC236}">
                <a16:creationId xmlns:a16="http://schemas.microsoft.com/office/drawing/2014/main" id="{50DF39B4-B9B2-E357-2965-F675DC120A0C}"/>
              </a:ext>
            </a:extLst>
          </p:cNvPr>
          <p:cNvSpPr>
            <a:spLocks noGrp="1"/>
          </p:cNvSpPr>
          <p:nvPr>
            <p:ph idx="1"/>
          </p:nvPr>
        </p:nvSpPr>
        <p:spPr>
          <a:xfrm>
            <a:off x="370800" y="2067595"/>
            <a:ext cx="8402400" cy="3464735"/>
          </a:xfrm>
        </p:spPr>
        <p:txBody>
          <a:bodyPr>
            <a:normAutofit lnSpcReduction="10000"/>
          </a:bodyPr>
          <a:lstStyle/>
          <a:p>
            <a:pPr>
              <a:spcAft>
                <a:spcPts val="2000"/>
              </a:spcAft>
            </a:pPr>
            <a:r>
              <a:rPr lang="en-GB" dirty="0"/>
              <a:t>This presentation is aimed at multi‑agency child safeguarding practitioners to support reflection and learning on adolescent suicide, drawing on the Panel’s wider national learning.</a:t>
            </a:r>
          </a:p>
          <a:p>
            <a:pPr>
              <a:spcAft>
                <a:spcPts val="2000"/>
              </a:spcAft>
            </a:pPr>
            <a:r>
              <a:rPr lang="en-GB" dirty="0"/>
              <a:t>Learning from serious child safeguarding incidents and national evidence highlights how suicide risk can develop over time through multiple and interacting experiences, and why coordinated, relationship‑based multi‑agency responses are essential. </a:t>
            </a:r>
          </a:p>
          <a:p>
            <a:pPr>
              <a:spcAft>
                <a:spcPts val="2000"/>
              </a:spcAft>
            </a:pPr>
            <a:r>
              <a:rPr lang="en-GB" dirty="0"/>
              <a:t>To start with: challenge yourself, reflect, and ask,                         </a:t>
            </a:r>
          </a:p>
          <a:p>
            <a:pPr>
              <a:spcAft>
                <a:spcPts val="2000"/>
              </a:spcAft>
            </a:pPr>
            <a:r>
              <a:rPr lang="en-GB" b="1" dirty="0"/>
              <a:t>“What do I understand about this young person’s experiences over time, not just at the point of crisis?”</a:t>
            </a:r>
          </a:p>
        </p:txBody>
      </p:sp>
      <p:sp>
        <p:nvSpPr>
          <p:cNvPr id="4" name="Footer Placeholder 3">
            <a:extLst>
              <a:ext uri="{FF2B5EF4-FFF2-40B4-BE49-F238E27FC236}">
                <a16:creationId xmlns:a16="http://schemas.microsoft.com/office/drawing/2014/main" id="{62A8DDF6-734A-C6A1-D1A7-E4BEB1A15825}"/>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495F3901-25CF-63AE-4EAF-4D406F58DE60}"/>
              </a:ext>
            </a:extLst>
          </p:cNvPr>
          <p:cNvSpPr>
            <a:spLocks noGrp="1"/>
          </p:cNvSpPr>
          <p:nvPr>
            <p:ph type="dt" sz="half" idx="10"/>
          </p:nvPr>
        </p:nvSpPr>
        <p:spPr/>
        <p:txBody>
          <a:bodyPr/>
          <a:lstStyle/>
          <a:p>
            <a:fld id="{22683937-8199-4F10-8E54-BEB25E0F95D4}" type="datetime1">
              <a:rPr lang="en-GB" smtClean="0"/>
              <a:t>21/07/2026</a:t>
            </a:fld>
            <a:endParaRPr lang="en-GB" dirty="0"/>
          </a:p>
        </p:txBody>
      </p:sp>
      <p:sp>
        <p:nvSpPr>
          <p:cNvPr id="6" name="Slide Number Placeholder 5">
            <a:extLst>
              <a:ext uri="{FF2B5EF4-FFF2-40B4-BE49-F238E27FC236}">
                <a16:creationId xmlns:a16="http://schemas.microsoft.com/office/drawing/2014/main" id="{D0C1EC7A-59AF-B3F8-08CF-F186F235633C}"/>
              </a:ext>
            </a:extLst>
          </p:cNvPr>
          <p:cNvSpPr>
            <a:spLocks noGrp="1"/>
          </p:cNvSpPr>
          <p:nvPr>
            <p:ph type="sldNum" sz="quarter" idx="12"/>
          </p:nvPr>
        </p:nvSpPr>
        <p:spPr/>
        <p:txBody>
          <a:bodyPr/>
          <a:lstStyle/>
          <a:p>
            <a:fld id="{36CE6FAB-1EBD-4B7C-9F52-D167A0873C56}" type="slidenum">
              <a:rPr lang="en-GB" smtClean="0"/>
              <a:pPr/>
              <a:t>2</a:t>
            </a:fld>
            <a:endParaRPr lang="en-GB" dirty="0"/>
          </a:p>
        </p:txBody>
      </p:sp>
    </p:spTree>
    <p:extLst>
      <p:ext uri="{BB962C8B-B14F-4D97-AF65-F5344CB8AC3E}">
        <p14:creationId xmlns:p14="http://schemas.microsoft.com/office/powerpoint/2010/main" val="12983131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C4A16-E7B2-13DC-2DD6-8C5A9A921E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DEE865-25B4-C84C-DF0B-E2CE124CDA29}"/>
              </a:ext>
            </a:extLst>
          </p:cNvPr>
          <p:cNvSpPr>
            <a:spLocks noGrp="1"/>
          </p:cNvSpPr>
          <p:nvPr>
            <p:ph type="title"/>
          </p:nvPr>
        </p:nvSpPr>
        <p:spPr>
          <a:xfrm>
            <a:off x="439200" y="445335"/>
            <a:ext cx="8402400" cy="1080000"/>
          </a:xfrm>
        </p:spPr>
        <p:txBody>
          <a:bodyPr/>
          <a:lstStyle/>
          <a:p>
            <a:r>
              <a:rPr lang="en-GB" dirty="0"/>
              <a:t>Reflection</a:t>
            </a:r>
            <a:br>
              <a:rPr lang="en-GB" dirty="0"/>
            </a:br>
            <a:endParaRPr lang="en-GB" dirty="0"/>
          </a:p>
        </p:txBody>
      </p:sp>
      <p:sp>
        <p:nvSpPr>
          <p:cNvPr id="3" name="Content Placeholder 2">
            <a:extLst>
              <a:ext uri="{FF2B5EF4-FFF2-40B4-BE49-F238E27FC236}">
                <a16:creationId xmlns:a16="http://schemas.microsoft.com/office/drawing/2014/main" id="{E6E0890F-965F-DD28-ED7E-FB5A47ED9F45}"/>
              </a:ext>
            </a:extLst>
          </p:cNvPr>
          <p:cNvSpPr>
            <a:spLocks noGrp="1"/>
          </p:cNvSpPr>
          <p:nvPr>
            <p:ph idx="1"/>
          </p:nvPr>
        </p:nvSpPr>
        <p:spPr>
          <a:xfrm>
            <a:off x="370800" y="1725666"/>
            <a:ext cx="8402400" cy="4351338"/>
          </a:xfrm>
        </p:spPr>
        <p:txBody>
          <a:bodyPr/>
          <a:lstStyle/>
          <a:p>
            <a:pPr marL="285750" indent="-285750">
              <a:buFont typeface="Arial" panose="020B0604020202020204" pitchFamily="34" charset="0"/>
              <a:buChar char="•"/>
            </a:pPr>
            <a:r>
              <a:rPr lang="en-GB" dirty="0"/>
              <a:t>How do you recognise when a child’s risk is increasing over time, rather than remaining stable?</a:t>
            </a:r>
          </a:p>
          <a:p>
            <a:pPr marL="285750" indent="-285750">
              <a:buFont typeface="Arial" panose="020B0604020202020204" pitchFamily="34" charset="0"/>
              <a:buChar char="•"/>
            </a:pPr>
            <a:r>
              <a:rPr lang="en-GB" dirty="0"/>
              <a:t>What helps you identify when concerns are part of an escalating pattern, rather than isolated incidents?</a:t>
            </a:r>
          </a:p>
          <a:p>
            <a:pPr marL="285750" indent="-285750">
              <a:buFont typeface="Arial" panose="020B0604020202020204" pitchFamily="34" charset="0"/>
              <a:buChar char="•"/>
            </a:pPr>
            <a:r>
              <a:rPr lang="en-GB" dirty="0"/>
              <a:t>How do you take account of earlier experiences and past involvement to understand current risk?</a:t>
            </a:r>
          </a:p>
          <a:p>
            <a:pPr marL="285750" indent="-285750">
              <a:buFont typeface="Arial" panose="020B0604020202020204" pitchFamily="34" charset="0"/>
              <a:buChar char="•"/>
            </a:pPr>
            <a:r>
              <a:rPr lang="en-GB" dirty="0"/>
              <a:t>How do you recognise and respond to points where risk may increase, such as transitions (e.g. entering care, placement changes)?</a:t>
            </a:r>
          </a:p>
          <a:p>
            <a:pPr marL="285750" indent="-285750">
              <a:buFont typeface="Arial" panose="020B0604020202020204" pitchFamily="34" charset="0"/>
              <a:buChar char="•"/>
            </a:pPr>
            <a:r>
              <a:rPr lang="en-GB" dirty="0"/>
              <a:t>How do you ensure that being in care or receiving support does not lead to assumptions that risk has reduced?</a:t>
            </a:r>
          </a:p>
          <a:p>
            <a:pPr marL="285750" indent="-285750">
              <a:buFont typeface="Arial" panose="020B0604020202020204" pitchFamily="34" charset="0"/>
              <a:buChar char="•"/>
            </a:pPr>
            <a:r>
              <a:rPr lang="en-GB" dirty="0"/>
              <a:t>How do you understand and respond to how a child’s identity (including gender identity) may shape their experiences of distress, relationships, and vulnerability over time?</a:t>
            </a:r>
          </a:p>
          <a:p>
            <a:endParaRPr lang="en-GB" dirty="0"/>
          </a:p>
        </p:txBody>
      </p:sp>
      <p:sp>
        <p:nvSpPr>
          <p:cNvPr id="4" name="Footer Placeholder 3">
            <a:extLst>
              <a:ext uri="{FF2B5EF4-FFF2-40B4-BE49-F238E27FC236}">
                <a16:creationId xmlns:a16="http://schemas.microsoft.com/office/drawing/2014/main" id="{926E683E-2BD1-CA38-D6EF-BFF9F2794EE5}"/>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019648AA-389B-3AC3-12B2-3107090474BC}"/>
              </a:ext>
            </a:extLst>
          </p:cNvPr>
          <p:cNvSpPr>
            <a:spLocks noGrp="1"/>
          </p:cNvSpPr>
          <p:nvPr>
            <p:ph type="dt" sz="half" idx="10"/>
          </p:nvPr>
        </p:nvSpPr>
        <p:spPr/>
        <p:txBody>
          <a:bodyPr/>
          <a:lstStyle/>
          <a:p>
            <a:fld id="{B1A9A1AB-2D3D-4B9B-9DB2-390D0BA911A3}" type="datetime1">
              <a:rPr lang="en-GB" smtClean="0"/>
              <a:t>21/07/2026</a:t>
            </a:fld>
            <a:endParaRPr lang="en-GB"/>
          </a:p>
        </p:txBody>
      </p:sp>
      <p:sp>
        <p:nvSpPr>
          <p:cNvPr id="6" name="Slide Number Placeholder 5">
            <a:extLst>
              <a:ext uri="{FF2B5EF4-FFF2-40B4-BE49-F238E27FC236}">
                <a16:creationId xmlns:a16="http://schemas.microsoft.com/office/drawing/2014/main" id="{B1F39E47-DE8F-40A2-7640-C73D285BF9D1}"/>
              </a:ext>
            </a:extLst>
          </p:cNvPr>
          <p:cNvSpPr>
            <a:spLocks noGrp="1"/>
          </p:cNvSpPr>
          <p:nvPr>
            <p:ph type="sldNum" sz="quarter" idx="12"/>
          </p:nvPr>
        </p:nvSpPr>
        <p:spPr/>
        <p:txBody>
          <a:bodyPr/>
          <a:lstStyle/>
          <a:p>
            <a:fld id="{36CE6FAB-1EBD-4B7C-9F52-D167A0873C56}" type="slidenum">
              <a:rPr lang="en-GB" smtClean="0"/>
              <a:pPr/>
              <a:t>20</a:t>
            </a:fld>
            <a:endParaRPr lang="en-GB" dirty="0"/>
          </a:p>
        </p:txBody>
      </p:sp>
      <p:sp>
        <p:nvSpPr>
          <p:cNvPr id="8" name="TextBox 7">
            <a:extLst>
              <a:ext uri="{FF2B5EF4-FFF2-40B4-BE49-F238E27FC236}">
                <a16:creationId xmlns:a16="http://schemas.microsoft.com/office/drawing/2014/main" id="{51191F8C-E7A2-CF0D-42A5-AB84B510C660}"/>
              </a:ext>
            </a:extLst>
          </p:cNvPr>
          <p:cNvSpPr txBox="1"/>
          <p:nvPr/>
        </p:nvSpPr>
        <p:spPr>
          <a:xfrm>
            <a:off x="360000" y="917338"/>
            <a:ext cx="8147392" cy="369332"/>
          </a:xfrm>
          <a:prstGeom prst="rect">
            <a:avLst/>
          </a:prstGeom>
          <a:noFill/>
        </p:spPr>
        <p:txBody>
          <a:bodyPr wrap="square">
            <a:spAutoFit/>
          </a:bodyPr>
          <a:lstStyle/>
          <a:p>
            <a:r>
              <a:rPr lang="en-GB" dirty="0"/>
              <a:t>Use these prompts to reflect individually or discuss together in your teams.</a:t>
            </a:r>
          </a:p>
        </p:txBody>
      </p:sp>
    </p:spTree>
    <p:extLst>
      <p:ext uri="{BB962C8B-B14F-4D97-AF65-F5344CB8AC3E}">
        <p14:creationId xmlns:p14="http://schemas.microsoft.com/office/powerpoint/2010/main" val="2849667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FDB54-78CB-8537-49DF-28DC60C62ABE}"/>
              </a:ext>
            </a:extLst>
          </p:cNvPr>
          <p:cNvSpPr>
            <a:spLocks noGrp="1"/>
          </p:cNvSpPr>
          <p:nvPr>
            <p:ph type="title"/>
          </p:nvPr>
        </p:nvSpPr>
        <p:spPr>
          <a:xfrm>
            <a:off x="360000" y="2148916"/>
            <a:ext cx="5760000" cy="1440000"/>
          </a:xfrm>
        </p:spPr>
        <p:txBody>
          <a:bodyPr>
            <a:normAutofit fontScale="90000"/>
          </a:bodyPr>
          <a:lstStyle/>
          <a:p>
            <a:r>
              <a:rPr lang="en-GB" dirty="0"/>
              <a:t>Repeated service involvement and fragmented responses</a:t>
            </a:r>
            <a:br>
              <a:rPr lang="en-GB" dirty="0"/>
            </a:br>
            <a:endParaRPr lang="en-GB" dirty="0"/>
          </a:p>
        </p:txBody>
      </p:sp>
      <p:sp>
        <p:nvSpPr>
          <p:cNvPr id="3" name="Text Placeholder 2">
            <a:extLst>
              <a:ext uri="{FF2B5EF4-FFF2-40B4-BE49-F238E27FC236}">
                <a16:creationId xmlns:a16="http://schemas.microsoft.com/office/drawing/2014/main" id="{76BF3C4F-8333-99F8-3DAB-F42180C4518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320883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1A8A3-4DAC-B2B6-4EC0-1ADD59BA43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795925-7484-7AC3-4D59-24A14F8A38F6}"/>
              </a:ext>
            </a:extLst>
          </p:cNvPr>
          <p:cNvSpPr>
            <a:spLocks noGrp="1"/>
          </p:cNvSpPr>
          <p:nvPr>
            <p:ph type="title"/>
          </p:nvPr>
        </p:nvSpPr>
        <p:spPr/>
        <p:txBody>
          <a:bodyPr/>
          <a:lstStyle/>
          <a:p>
            <a:r>
              <a:rPr lang="en-GB" sz="3200" dirty="0">
                <a:ea typeface="Arial" panose="020B0604020202020204" pitchFamily="34" charset="0"/>
                <a:cs typeface="Arial" panose="020B0604020202020204" pitchFamily="34" charset="0"/>
              </a:rPr>
              <a:t>Understanding the issue</a:t>
            </a:r>
            <a:endParaRPr lang="en-GB" dirty="0"/>
          </a:p>
        </p:txBody>
      </p:sp>
      <p:sp>
        <p:nvSpPr>
          <p:cNvPr id="3" name="Content Placeholder 2">
            <a:extLst>
              <a:ext uri="{FF2B5EF4-FFF2-40B4-BE49-F238E27FC236}">
                <a16:creationId xmlns:a16="http://schemas.microsoft.com/office/drawing/2014/main" id="{1F8EE39F-2771-8CED-161F-25614653D210}"/>
              </a:ext>
            </a:extLst>
          </p:cNvPr>
          <p:cNvSpPr>
            <a:spLocks noGrp="1"/>
          </p:cNvSpPr>
          <p:nvPr>
            <p:ph idx="1"/>
          </p:nvPr>
        </p:nvSpPr>
        <p:spPr>
          <a:xfrm>
            <a:off x="381600" y="1236638"/>
            <a:ext cx="7721251" cy="5279362"/>
          </a:xfrm>
        </p:spPr>
        <p:txBody>
          <a:bodyPr>
            <a:normAutofit/>
          </a:bodyPr>
          <a:lstStyle/>
          <a:p>
            <a:pPr marL="285750" indent="-285750">
              <a:lnSpc>
                <a:spcPct val="107000"/>
              </a:lnSpc>
              <a:spcAft>
                <a:spcPts val="2000"/>
              </a:spcAft>
              <a:buFont typeface="Arial" panose="020B0604020202020204" pitchFamily="34" charset="0"/>
              <a:buChar char="•"/>
            </a:pPr>
            <a:r>
              <a:rPr lang="en-GB" dirty="0"/>
              <a:t>Many children were known to multiple services over time, reflecting recurring or sustained needs</a:t>
            </a:r>
          </a:p>
          <a:p>
            <a:pPr marL="285750" indent="-285750">
              <a:lnSpc>
                <a:spcPct val="107000"/>
              </a:lnSpc>
              <a:spcAft>
                <a:spcPts val="2000"/>
              </a:spcAft>
              <a:buFont typeface="Arial" panose="020B0604020202020204" pitchFamily="34" charset="0"/>
              <a:buChar char="•"/>
            </a:pPr>
            <a:r>
              <a:rPr lang="en-GB" dirty="0"/>
              <a:t>Services often held information about different aspects of the child’s life, including family context, education, and mental health</a:t>
            </a:r>
          </a:p>
          <a:p>
            <a:pPr marL="285750" indent="-285750">
              <a:lnSpc>
                <a:spcPct val="107000"/>
              </a:lnSpc>
              <a:spcAft>
                <a:spcPts val="2000"/>
              </a:spcAft>
              <a:buFont typeface="Arial" panose="020B0604020202020204" pitchFamily="34" charset="0"/>
              <a:buChar char="•"/>
            </a:pPr>
            <a:r>
              <a:rPr lang="en-GB" dirty="0"/>
              <a:t>This information was not always shared or brought together effectively. As a result, there was a fragmented understanding of the child’s experiences and risk</a:t>
            </a:r>
          </a:p>
          <a:p>
            <a:pPr marL="285750" indent="-285750">
              <a:lnSpc>
                <a:spcPct val="107000"/>
              </a:lnSpc>
              <a:spcAft>
                <a:spcPts val="2000"/>
              </a:spcAft>
              <a:buFont typeface="Arial" panose="020B0604020202020204" pitchFamily="34" charset="0"/>
              <a:buChar char="•"/>
            </a:pPr>
            <a:r>
              <a:rPr lang="en-GB" dirty="0"/>
              <a:t>Service involvement did not consistently lead to a coordinated or effective response</a:t>
            </a:r>
          </a:p>
        </p:txBody>
      </p:sp>
      <p:sp>
        <p:nvSpPr>
          <p:cNvPr id="4" name="Footer Placeholder 3">
            <a:extLst>
              <a:ext uri="{FF2B5EF4-FFF2-40B4-BE49-F238E27FC236}">
                <a16:creationId xmlns:a16="http://schemas.microsoft.com/office/drawing/2014/main" id="{08832D3D-F3A4-F347-71E0-849594DA623B}"/>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4AC288F7-773D-F158-E03D-5515E8C9016E}"/>
              </a:ext>
            </a:extLst>
          </p:cNvPr>
          <p:cNvSpPr>
            <a:spLocks noGrp="1"/>
          </p:cNvSpPr>
          <p:nvPr>
            <p:ph type="dt" sz="half" idx="10"/>
          </p:nvPr>
        </p:nvSpPr>
        <p:spPr/>
        <p:txBody>
          <a:bodyPr/>
          <a:lstStyle/>
          <a:p>
            <a:fld id="{9D82A021-61CA-4364-86D2-E1F485CB37D5}" type="datetime1">
              <a:rPr lang="en-GB" smtClean="0"/>
              <a:t>21/07/2026</a:t>
            </a:fld>
            <a:endParaRPr lang="en-GB"/>
          </a:p>
        </p:txBody>
      </p:sp>
      <p:sp>
        <p:nvSpPr>
          <p:cNvPr id="6" name="Slide Number Placeholder 5">
            <a:extLst>
              <a:ext uri="{FF2B5EF4-FFF2-40B4-BE49-F238E27FC236}">
                <a16:creationId xmlns:a16="http://schemas.microsoft.com/office/drawing/2014/main" id="{D0B112EA-BDE2-018D-DEC6-AFF79D6578E4}"/>
              </a:ext>
            </a:extLst>
          </p:cNvPr>
          <p:cNvSpPr>
            <a:spLocks noGrp="1"/>
          </p:cNvSpPr>
          <p:nvPr>
            <p:ph type="sldNum" sz="quarter" idx="12"/>
          </p:nvPr>
        </p:nvSpPr>
        <p:spPr/>
        <p:txBody>
          <a:bodyPr/>
          <a:lstStyle/>
          <a:p>
            <a:fld id="{36CE6FAB-1EBD-4B7C-9F52-D167A0873C56}" type="slidenum">
              <a:rPr lang="en-GB" smtClean="0"/>
              <a:pPr/>
              <a:t>22</a:t>
            </a:fld>
            <a:endParaRPr lang="en-GB" dirty="0"/>
          </a:p>
        </p:txBody>
      </p:sp>
    </p:spTree>
    <p:extLst>
      <p:ext uri="{BB962C8B-B14F-4D97-AF65-F5344CB8AC3E}">
        <p14:creationId xmlns:p14="http://schemas.microsoft.com/office/powerpoint/2010/main" val="3356863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165B8-8107-51BD-9D69-FADCE7F348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C8FAB6-2642-A254-1BB9-F59E68B30F2B}"/>
              </a:ext>
            </a:extLst>
          </p:cNvPr>
          <p:cNvSpPr>
            <a:spLocks noGrp="1"/>
          </p:cNvSpPr>
          <p:nvPr>
            <p:ph type="title"/>
          </p:nvPr>
        </p:nvSpPr>
        <p:spPr/>
        <p:txBody>
          <a:bodyPr/>
          <a:lstStyle/>
          <a:p>
            <a:r>
              <a:rPr lang="en-GB" sz="3200" dirty="0">
                <a:ea typeface="Arial" panose="020B0604020202020204" pitchFamily="34" charset="0"/>
                <a:cs typeface="Arial" panose="020B0604020202020204" pitchFamily="34" charset="0"/>
              </a:rPr>
              <a:t>Understanding the issue</a:t>
            </a:r>
            <a:endParaRPr lang="en-GB" dirty="0"/>
          </a:p>
        </p:txBody>
      </p:sp>
      <p:sp>
        <p:nvSpPr>
          <p:cNvPr id="3" name="Content Placeholder 2">
            <a:extLst>
              <a:ext uri="{FF2B5EF4-FFF2-40B4-BE49-F238E27FC236}">
                <a16:creationId xmlns:a16="http://schemas.microsoft.com/office/drawing/2014/main" id="{3FCF9987-52EA-7523-7534-6FF185237EF3}"/>
              </a:ext>
            </a:extLst>
          </p:cNvPr>
          <p:cNvSpPr>
            <a:spLocks noGrp="1"/>
          </p:cNvSpPr>
          <p:nvPr>
            <p:ph idx="1"/>
          </p:nvPr>
        </p:nvSpPr>
        <p:spPr>
          <a:xfrm>
            <a:off x="370798" y="1174377"/>
            <a:ext cx="8402400" cy="4837124"/>
          </a:xfrm>
        </p:spPr>
        <p:txBody>
          <a:bodyPr>
            <a:normAutofit/>
          </a:bodyPr>
          <a:lstStyle/>
          <a:p>
            <a:pPr>
              <a:lnSpc>
                <a:spcPct val="107000"/>
              </a:lnSpc>
              <a:spcAft>
                <a:spcPts val="800"/>
              </a:spcAft>
            </a:pPr>
            <a:r>
              <a:rPr lang="en-GB" b="1" dirty="0"/>
              <a:t>What this means for practice</a:t>
            </a:r>
          </a:p>
          <a:p>
            <a:pPr marL="285750" indent="-285750">
              <a:lnSpc>
                <a:spcPct val="107000"/>
              </a:lnSpc>
              <a:spcAft>
                <a:spcPts val="800"/>
              </a:spcAft>
              <a:buFont typeface="Arial" panose="020B0604020202020204" pitchFamily="34" charset="0"/>
              <a:buChar char="•"/>
            </a:pPr>
            <a:r>
              <a:rPr lang="en-GB" dirty="0"/>
              <a:t>Develop a shared understanding of the child across services</a:t>
            </a:r>
          </a:p>
          <a:p>
            <a:pPr marL="285750" indent="-285750">
              <a:lnSpc>
                <a:spcPct val="107000"/>
              </a:lnSpc>
              <a:spcAft>
                <a:spcPts val="800"/>
              </a:spcAft>
              <a:buFont typeface="Arial" panose="020B0604020202020204" pitchFamily="34" charset="0"/>
              <a:buChar char="•"/>
            </a:pPr>
            <a:r>
              <a:rPr lang="en-GB" dirty="0"/>
              <a:t>Ensure information is actively communicated, not assumed to be known</a:t>
            </a:r>
          </a:p>
          <a:p>
            <a:pPr indent="-285750">
              <a:lnSpc>
                <a:spcPct val="107000"/>
              </a:lnSpc>
              <a:spcAft>
                <a:spcPts val="2000"/>
              </a:spcAft>
              <a:buFont typeface="Arial" panose="020B0604020202020204" pitchFamily="34" charset="0"/>
              <a:buChar char="•"/>
            </a:pPr>
            <a:r>
              <a:rPr lang="en-GB" dirty="0"/>
              <a:t>Work together to build a coordinated and consistent response to risk</a:t>
            </a:r>
          </a:p>
          <a:p>
            <a:pPr>
              <a:lnSpc>
                <a:spcPct val="107000"/>
              </a:lnSpc>
              <a:spcAft>
                <a:spcPts val="2000"/>
              </a:spcAft>
            </a:pPr>
            <a:r>
              <a:rPr lang="en-GB" b="1" dirty="0"/>
              <a:t>Why it can be difficult</a:t>
            </a:r>
          </a:p>
          <a:p>
            <a:pPr marL="285750" indent="-285750">
              <a:lnSpc>
                <a:spcPct val="107000"/>
              </a:lnSpc>
              <a:spcAft>
                <a:spcPts val="800"/>
              </a:spcAft>
              <a:buFont typeface="Arial" panose="020B0604020202020204" pitchFamily="34" charset="0"/>
              <a:buChar char="•"/>
            </a:pPr>
            <a:r>
              <a:rPr lang="en-GB" dirty="0"/>
              <a:t>Information is held across different systems and organisations</a:t>
            </a:r>
          </a:p>
          <a:p>
            <a:pPr marL="285750" indent="-285750">
              <a:lnSpc>
                <a:spcPct val="107000"/>
              </a:lnSpc>
              <a:spcAft>
                <a:spcPts val="800"/>
              </a:spcAft>
              <a:buFont typeface="Arial" panose="020B0604020202020204" pitchFamily="34" charset="0"/>
              <a:buChar char="•"/>
            </a:pPr>
            <a:r>
              <a:rPr lang="en-GB" dirty="0"/>
              <a:t>Communication between services may be inconsistent or incomplete</a:t>
            </a:r>
          </a:p>
          <a:p>
            <a:pPr marL="285750" indent="-285750">
              <a:lnSpc>
                <a:spcPct val="107000"/>
              </a:lnSpc>
              <a:spcAft>
                <a:spcPts val="800"/>
              </a:spcAft>
              <a:buFont typeface="Arial" panose="020B0604020202020204" pitchFamily="34" charset="0"/>
              <a:buChar char="•"/>
            </a:pPr>
            <a:r>
              <a:rPr lang="en-GB" dirty="0"/>
              <a:t>Multiple professionals involved over time can make it harder to maintain a coherent, shared understanding</a:t>
            </a:r>
          </a:p>
          <a:p>
            <a:pPr marL="285750" indent="-285750">
              <a:lnSpc>
                <a:spcPct val="107000"/>
              </a:lnSpc>
              <a:spcAft>
                <a:spcPts val="800"/>
              </a:spcAft>
              <a:buFont typeface="Arial" panose="020B0604020202020204" pitchFamily="34" charset="0"/>
              <a:buChar char="•"/>
            </a:pPr>
            <a:r>
              <a:rPr lang="en-GB" dirty="0"/>
              <a:t>Limited time and opportunities can reduce professional curiosity to explore the child’s experiences in depth</a:t>
            </a:r>
          </a:p>
          <a:p>
            <a:pPr marL="285750" indent="-285750">
              <a:lnSpc>
                <a:spcPct val="107000"/>
              </a:lnSpc>
              <a:spcAft>
                <a:spcPts val="800"/>
              </a:spcAft>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6D7D4C7F-CC47-9389-7270-C85EF603346A}"/>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E46C6C67-7F01-1AD0-288A-EFEEE9E29A23}"/>
              </a:ext>
            </a:extLst>
          </p:cNvPr>
          <p:cNvSpPr>
            <a:spLocks noGrp="1"/>
          </p:cNvSpPr>
          <p:nvPr>
            <p:ph type="dt" sz="half" idx="10"/>
          </p:nvPr>
        </p:nvSpPr>
        <p:spPr/>
        <p:txBody>
          <a:bodyPr/>
          <a:lstStyle/>
          <a:p>
            <a:fld id="{9D82A021-61CA-4364-86D2-E1F485CB37D5}" type="datetime1">
              <a:rPr lang="en-GB" smtClean="0"/>
              <a:t>21/07/2026</a:t>
            </a:fld>
            <a:endParaRPr lang="en-GB"/>
          </a:p>
        </p:txBody>
      </p:sp>
      <p:sp>
        <p:nvSpPr>
          <p:cNvPr id="6" name="Slide Number Placeholder 5">
            <a:extLst>
              <a:ext uri="{FF2B5EF4-FFF2-40B4-BE49-F238E27FC236}">
                <a16:creationId xmlns:a16="http://schemas.microsoft.com/office/drawing/2014/main" id="{8FAC66E6-78C7-B96B-A1C9-4806160BAE17}"/>
              </a:ext>
            </a:extLst>
          </p:cNvPr>
          <p:cNvSpPr>
            <a:spLocks noGrp="1"/>
          </p:cNvSpPr>
          <p:nvPr>
            <p:ph type="sldNum" sz="quarter" idx="12"/>
          </p:nvPr>
        </p:nvSpPr>
        <p:spPr/>
        <p:txBody>
          <a:bodyPr/>
          <a:lstStyle/>
          <a:p>
            <a:fld id="{36CE6FAB-1EBD-4B7C-9F52-D167A0873C56}" type="slidenum">
              <a:rPr lang="en-GB" smtClean="0"/>
              <a:pPr/>
              <a:t>23</a:t>
            </a:fld>
            <a:endParaRPr lang="en-GB" dirty="0"/>
          </a:p>
        </p:txBody>
      </p:sp>
    </p:spTree>
    <p:extLst>
      <p:ext uri="{BB962C8B-B14F-4D97-AF65-F5344CB8AC3E}">
        <p14:creationId xmlns:p14="http://schemas.microsoft.com/office/powerpoint/2010/main" val="18272504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27E08-88BC-5E01-FC74-1DFAB2586B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F6FC67-355D-C05B-2449-FC142859C709}"/>
              </a:ext>
            </a:extLst>
          </p:cNvPr>
          <p:cNvSpPr>
            <a:spLocks noGrp="1"/>
          </p:cNvSpPr>
          <p:nvPr>
            <p:ph type="title"/>
          </p:nvPr>
        </p:nvSpPr>
        <p:spPr>
          <a:xfrm>
            <a:off x="439200" y="445335"/>
            <a:ext cx="8402400" cy="1080000"/>
          </a:xfrm>
        </p:spPr>
        <p:txBody>
          <a:bodyPr/>
          <a:lstStyle/>
          <a:p>
            <a:r>
              <a:rPr lang="en-GB" dirty="0"/>
              <a:t>Reflection</a:t>
            </a:r>
            <a:br>
              <a:rPr lang="en-GB" dirty="0"/>
            </a:br>
            <a:endParaRPr lang="en-GB" dirty="0"/>
          </a:p>
        </p:txBody>
      </p:sp>
      <p:sp>
        <p:nvSpPr>
          <p:cNvPr id="3" name="Content Placeholder 2">
            <a:extLst>
              <a:ext uri="{FF2B5EF4-FFF2-40B4-BE49-F238E27FC236}">
                <a16:creationId xmlns:a16="http://schemas.microsoft.com/office/drawing/2014/main" id="{685AD403-0E6D-B527-6CE3-94F54056DC9C}"/>
              </a:ext>
            </a:extLst>
          </p:cNvPr>
          <p:cNvSpPr>
            <a:spLocks noGrp="1"/>
          </p:cNvSpPr>
          <p:nvPr>
            <p:ph idx="1"/>
          </p:nvPr>
        </p:nvSpPr>
        <p:spPr>
          <a:xfrm>
            <a:off x="370798" y="1764000"/>
            <a:ext cx="8028484" cy="4351338"/>
          </a:xfrm>
        </p:spPr>
        <p:txBody>
          <a:bodyPr>
            <a:normAutofit/>
          </a:bodyPr>
          <a:lstStyle/>
          <a:p>
            <a:pPr marL="285750" indent="-285750">
              <a:spcAft>
                <a:spcPts val="2000"/>
              </a:spcAft>
              <a:buFont typeface="Arial" panose="020B0604020202020204" pitchFamily="34" charset="0"/>
              <a:buChar char="•"/>
            </a:pPr>
            <a:r>
              <a:rPr lang="en-GB" dirty="0"/>
              <a:t>How do you develop a shared understanding of the child across services, rather than separate perspectives?</a:t>
            </a:r>
          </a:p>
          <a:p>
            <a:pPr marL="285750" indent="-285750">
              <a:spcAft>
                <a:spcPts val="2000"/>
              </a:spcAft>
              <a:buFont typeface="Arial" panose="020B0604020202020204" pitchFamily="34" charset="0"/>
              <a:buChar char="•"/>
            </a:pPr>
            <a:r>
              <a:rPr lang="en-GB" dirty="0"/>
              <a:t>How do you recognise when multi-agency involvement is not leading to a coordinated or effective response?</a:t>
            </a:r>
          </a:p>
          <a:p>
            <a:pPr marL="285750" indent="-285750">
              <a:spcAft>
                <a:spcPts val="2000"/>
              </a:spcAft>
              <a:buFont typeface="Arial" panose="020B0604020202020204" pitchFamily="34" charset="0"/>
              <a:buChar char="•"/>
            </a:pPr>
            <a:r>
              <a:rPr lang="en-GB" dirty="0"/>
              <a:t>What helps (or prevents) information being shared clearly and used to inform decision-making?</a:t>
            </a:r>
          </a:p>
          <a:p>
            <a:pPr marL="285750" indent="-285750">
              <a:spcAft>
                <a:spcPts val="2000"/>
              </a:spcAft>
              <a:buFont typeface="Arial" panose="020B0604020202020204" pitchFamily="34" charset="0"/>
              <a:buChar char="•"/>
            </a:pPr>
            <a:r>
              <a:rPr lang="en-GB" dirty="0"/>
              <a:t>What barriers get in the way of developing a joined‑up understanding over time, and how can these be addressed?</a:t>
            </a:r>
          </a:p>
        </p:txBody>
      </p:sp>
      <p:sp>
        <p:nvSpPr>
          <p:cNvPr id="4" name="Footer Placeholder 3">
            <a:extLst>
              <a:ext uri="{FF2B5EF4-FFF2-40B4-BE49-F238E27FC236}">
                <a16:creationId xmlns:a16="http://schemas.microsoft.com/office/drawing/2014/main" id="{38722515-3FDA-4AC1-BD28-E72069017239}"/>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C8DD26B6-8C70-B659-22B0-BBA00C2C22E7}"/>
              </a:ext>
            </a:extLst>
          </p:cNvPr>
          <p:cNvSpPr>
            <a:spLocks noGrp="1"/>
          </p:cNvSpPr>
          <p:nvPr>
            <p:ph type="dt" sz="half" idx="10"/>
          </p:nvPr>
        </p:nvSpPr>
        <p:spPr/>
        <p:txBody>
          <a:bodyPr/>
          <a:lstStyle/>
          <a:p>
            <a:fld id="{DBACFFED-58DE-4847-BB0E-820D71395005}" type="datetime1">
              <a:rPr lang="en-GB" smtClean="0"/>
              <a:t>21/07/2026</a:t>
            </a:fld>
            <a:endParaRPr lang="en-GB"/>
          </a:p>
        </p:txBody>
      </p:sp>
      <p:sp>
        <p:nvSpPr>
          <p:cNvPr id="6" name="Slide Number Placeholder 5">
            <a:extLst>
              <a:ext uri="{FF2B5EF4-FFF2-40B4-BE49-F238E27FC236}">
                <a16:creationId xmlns:a16="http://schemas.microsoft.com/office/drawing/2014/main" id="{E622779C-2015-3B91-3B81-5B239F7DFF04}"/>
              </a:ext>
            </a:extLst>
          </p:cNvPr>
          <p:cNvSpPr>
            <a:spLocks noGrp="1"/>
          </p:cNvSpPr>
          <p:nvPr>
            <p:ph type="sldNum" sz="quarter" idx="12"/>
          </p:nvPr>
        </p:nvSpPr>
        <p:spPr/>
        <p:txBody>
          <a:bodyPr/>
          <a:lstStyle/>
          <a:p>
            <a:fld id="{36CE6FAB-1EBD-4B7C-9F52-D167A0873C56}" type="slidenum">
              <a:rPr lang="en-GB" smtClean="0"/>
              <a:pPr/>
              <a:t>24</a:t>
            </a:fld>
            <a:endParaRPr lang="en-GB" dirty="0"/>
          </a:p>
        </p:txBody>
      </p:sp>
      <p:sp>
        <p:nvSpPr>
          <p:cNvPr id="8" name="TextBox 7">
            <a:extLst>
              <a:ext uri="{FF2B5EF4-FFF2-40B4-BE49-F238E27FC236}">
                <a16:creationId xmlns:a16="http://schemas.microsoft.com/office/drawing/2014/main" id="{CD344873-9E3C-C2DD-D0BB-026F4DD3E18D}"/>
              </a:ext>
            </a:extLst>
          </p:cNvPr>
          <p:cNvSpPr txBox="1"/>
          <p:nvPr/>
        </p:nvSpPr>
        <p:spPr>
          <a:xfrm>
            <a:off x="360000" y="917338"/>
            <a:ext cx="8147392" cy="369332"/>
          </a:xfrm>
          <a:prstGeom prst="rect">
            <a:avLst/>
          </a:prstGeom>
          <a:noFill/>
        </p:spPr>
        <p:txBody>
          <a:bodyPr wrap="square">
            <a:spAutoFit/>
          </a:bodyPr>
          <a:lstStyle/>
          <a:p>
            <a:r>
              <a:rPr lang="en-GB" dirty="0"/>
              <a:t>Use these prompts to reflect individually or discuss together in your teams.</a:t>
            </a:r>
          </a:p>
        </p:txBody>
      </p:sp>
    </p:spTree>
    <p:extLst>
      <p:ext uri="{BB962C8B-B14F-4D97-AF65-F5344CB8AC3E}">
        <p14:creationId xmlns:p14="http://schemas.microsoft.com/office/powerpoint/2010/main" val="5482563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0FC7E-BE5F-B01E-31FE-97765ECD8DB4}"/>
              </a:ext>
            </a:extLst>
          </p:cNvPr>
          <p:cNvSpPr>
            <a:spLocks noGrp="1"/>
          </p:cNvSpPr>
          <p:nvPr>
            <p:ph type="title"/>
          </p:nvPr>
        </p:nvSpPr>
        <p:spPr/>
        <p:txBody>
          <a:bodyPr/>
          <a:lstStyle/>
          <a:p>
            <a:r>
              <a:rPr lang="en-GB" dirty="0"/>
              <a:t>Final reflections</a:t>
            </a:r>
          </a:p>
        </p:txBody>
      </p:sp>
      <p:sp>
        <p:nvSpPr>
          <p:cNvPr id="3" name="Text Placeholder 2">
            <a:extLst>
              <a:ext uri="{FF2B5EF4-FFF2-40B4-BE49-F238E27FC236}">
                <a16:creationId xmlns:a16="http://schemas.microsoft.com/office/drawing/2014/main" id="{BC5B4679-8275-CA6D-EE7F-3FA9C1345194}"/>
              </a:ext>
            </a:extLst>
          </p:cNvPr>
          <p:cNvSpPr>
            <a:spLocks noGrp="1"/>
          </p:cNvSpPr>
          <p:nvPr>
            <p:ph type="body" idx="1"/>
          </p:nvPr>
        </p:nvSpPr>
        <p:spPr/>
        <p:txBody>
          <a:bodyPr/>
          <a:lstStyle/>
          <a:p>
            <a:r>
              <a:rPr lang="en-GB" dirty="0"/>
              <a:t>What to take away from today</a:t>
            </a:r>
          </a:p>
        </p:txBody>
      </p:sp>
    </p:spTree>
    <p:extLst>
      <p:ext uri="{BB962C8B-B14F-4D97-AF65-F5344CB8AC3E}">
        <p14:creationId xmlns:p14="http://schemas.microsoft.com/office/powerpoint/2010/main" val="1076456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E46E4-B54B-5C94-9F17-CFD79604D3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60913A-994D-B8A0-E206-904678BE7A12}"/>
              </a:ext>
            </a:extLst>
          </p:cNvPr>
          <p:cNvSpPr>
            <a:spLocks noGrp="1"/>
          </p:cNvSpPr>
          <p:nvPr>
            <p:ph type="title"/>
          </p:nvPr>
        </p:nvSpPr>
        <p:spPr/>
        <p:txBody>
          <a:bodyPr/>
          <a:lstStyle/>
          <a:p>
            <a:r>
              <a:rPr lang="en-GB" dirty="0"/>
              <a:t>Cross-cutting findings and learning</a:t>
            </a:r>
          </a:p>
        </p:txBody>
      </p:sp>
      <p:sp>
        <p:nvSpPr>
          <p:cNvPr id="3" name="Content Placeholder 2">
            <a:extLst>
              <a:ext uri="{FF2B5EF4-FFF2-40B4-BE49-F238E27FC236}">
                <a16:creationId xmlns:a16="http://schemas.microsoft.com/office/drawing/2014/main" id="{A36BC165-3120-64D8-B7FF-E4307F7D38BE}"/>
              </a:ext>
            </a:extLst>
          </p:cNvPr>
          <p:cNvSpPr>
            <a:spLocks noGrp="1"/>
          </p:cNvSpPr>
          <p:nvPr>
            <p:ph idx="1"/>
          </p:nvPr>
        </p:nvSpPr>
        <p:spPr>
          <a:xfrm>
            <a:off x="370800" y="1175796"/>
            <a:ext cx="8402400" cy="5084397"/>
          </a:xfrm>
        </p:spPr>
        <p:txBody>
          <a:bodyPr>
            <a:normAutofit/>
          </a:bodyPr>
          <a:lstStyle/>
          <a:p>
            <a:pPr marL="57150" lvl="0">
              <a:lnSpc>
                <a:spcPct val="90000"/>
              </a:lnSpc>
              <a:spcAft>
                <a:spcPts val="2000"/>
              </a:spcAft>
              <a:defRPr/>
            </a:pPr>
            <a:r>
              <a:rPr lang="en-US" b="1" dirty="0"/>
              <a:t>For practitioners</a:t>
            </a:r>
          </a:p>
          <a:p>
            <a:pPr marL="342900" lvl="0" indent="-285750">
              <a:lnSpc>
                <a:spcPct val="90000"/>
              </a:lnSpc>
              <a:spcAft>
                <a:spcPts val="2000"/>
              </a:spcAft>
              <a:buFont typeface="Arial" panose="020B0604020202020204" pitchFamily="34" charset="0"/>
              <a:buChar char="•"/>
              <a:defRPr/>
            </a:pPr>
            <a:r>
              <a:rPr lang="en-GB" dirty="0"/>
              <a:t>Build an understanding of the child’s lived experience over time, recognising how harm, distress and adversity can intersect, accumulate and shape vulnerability</a:t>
            </a:r>
          </a:p>
          <a:p>
            <a:pPr marL="342900" lvl="0" indent="-285750">
              <a:lnSpc>
                <a:spcPct val="90000"/>
              </a:lnSpc>
              <a:spcAft>
                <a:spcPts val="2000"/>
              </a:spcAft>
              <a:buFont typeface="Arial" panose="020B0604020202020204" pitchFamily="34" charset="0"/>
              <a:buChar char="•"/>
              <a:defRPr/>
            </a:pPr>
            <a:r>
              <a:rPr lang="en-GB" dirty="0"/>
              <a:t>Maintain a holistic view of the child, including family relationships, education, identity and care experience, ensuring their voice and lived experience remain central</a:t>
            </a:r>
          </a:p>
          <a:p>
            <a:pPr marL="342900" lvl="0" indent="-285750">
              <a:lnSpc>
                <a:spcPct val="90000"/>
              </a:lnSpc>
              <a:spcAft>
                <a:spcPts val="2000"/>
              </a:spcAft>
              <a:buFont typeface="Arial" panose="020B0604020202020204" pitchFamily="34" charset="0"/>
              <a:buChar char="•"/>
              <a:defRPr/>
            </a:pPr>
            <a:r>
              <a:rPr lang="en-GB" dirty="0"/>
              <a:t>Pay attention to patterns, changes and escalation, particularly where concerns become familiar or where children are already receiving support</a:t>
            </a:r>
          </a:p>
          <a:p>
            <a:pPr marL="342900" lvl="0" indent="-285750">
              <a:lnSpc>
                <a:spcPct val="90000"/>
              </a:lnSpc>
              <a:spcAft>
                <a:spcPts val="2000"/>
              </a:spcAft>
              <a:buFont typeface="Arial" panose="020B0604020202020204" pitchFamily="34" charset="0"/>
              <a:buChar char="•"/>
              <a:defRPr/>
            </a:pPr>
            <a:r>
              <a:rPr lang="en-GB" dirty="0"/>
              <a:t>Bring together information across services to develop a shared understanding of risk, avoiding fragmented responses</a:t>
            </a:r>
            <a:endParaRPr lang="en-US" dirty="0"/>
          </a:p>
        </p:txBody>
      </p:sp>
      <p:sp>
        <p:nvSpPr>
          <p:cNvPr id="4" name="Footer Placeholder 3">
            <a:extLst>
              <a:ext uri="{FF2B5EF4-FFF2-40B4-BE49-F238E27FC236}">
                <a16:creationId xmlns:a16="http://schemas.microsoft.com/office/drawing/2014/main" id="{AEC48987-6812-6CBD-3B2A-268E767FF6AE}"/>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8A31DE86-29DF-4B61-38AE-2EF32A8E0A4E}"/>
              </a:ext>
            </a:extLst>
          </p:cNvPr>
          <p:cNvSpPr>
            <a:spLocks noGrp="1"/>
          </p:cNvSpPr>
          <p:nvPr>
            <p:ph type="dt" sz="half" idx="10"/>
          </p:nvPr>
        </p:nvSpPr>
        <p:spPr/>
        <p:txBody>
          <a:bodyPr/>
          <a:lstStyle/>
          <a:p>
            <a:fld id="{42DF8ED8-80CF-4232-A09E-4A4EFB4A6E52}" type="datetime1">
              <a:rPr lang="en-GB" smtClean="0"/>
              <a:t>21/07/2026</a:t>
            </a:fld>
            <a:endParaRPr lang="en-GB"/>
          </a:p>
        </p:txBody>
      </p:sp>
      <p:sp>
        <p:nvSpPr>
          <p:cNvPr id="6" name="Slide Number Placeholder 5">
            <a:extLst>
              <a:ext uri="{FF2B5EF4-FFF2-40B4-BE49-F238E27FC236}">
                <a16:creationId xmlns:a16="http://schemas.microsoft.com/office/drawing/2014/main" id="{DE32ADE1-0C4E-4ECB-EB94-CA21EC272895}"/>
              </a:ext>
            </a:extLst>
          </p:cNvPr>
          <p:cNvSpPr>
            <a:spLocks noGrp="1"/>
          </p:cNvSpPr>
          <p:nvPr>
            <p:ph type="sldNum" sz="quarter" idx="12"/>
          </p:nvPr>
        </p:nvSpPr>
        <p:spPr/>
        <p:txBody>
          <a:bodyPr/>
          <a:lstStyle/>
          <a:p>
            <a:fld id="{36CE6FAB-1EBD-4B7C-9F52-D167A0873C56}" type="slidenum">
              <a:rPr lang="en-GB" smtClean="0"/>
              <a:pPr/>
              <a:t>26</a:t>
            </a:fld>
            <a:endParaRPr lang="en-GB" dirty="0"/>
          </a:p>
        </p:txBody>
      </p:sp>
    </p:spTree>
    <p:extLst>
      <p:ext uri="{BB962C8B-B14F-4D97-AF65-F5344CB8AC3E}">
        <p14:creationId xmlns:p14="http://schemas.microsoft.com/office/powerpoint/2010/main" val="37189526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6FC64-A52F-3C31-5A01-98A817BCC0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ABF698-88A5-E092-1101-6D608D932D85}"/>
              </a:ext>
            </a:extLst>
          </p:cNvPr>
          <p:cNvSpPr>
            <a:spLocks noGrp="1"/>
          </p:cNvSpPr>
          <p:nvPr>
            <p:ph type="title"/>
          </p:nvPr>
        </p:nvSpPr>
        <p:spPr/>
        <p:txBody>
          <a:bodyPr/>
          <a:lstStyle/>
          <a:p>
            <a:r>
              <a:rPr lang="en-GB" dirty="0"/>
              <a:t>Cross-cutting findings and learning</a:t>
            </a:r>
          </a:p>
        </p:txBody>
      </p:sp>
      <p:sp>
        <p:nvSpPr>
          <p:cNvPr id="3" name="Content Placeholder 2">
            <a:extLst>
              <a:ext uri="{FF2B5EF4-FFF2-40B4-BE49-F238E27FC236}">
                <a16:creationId xmlns:a16="http://schemas.microsoft.com/office/drawing/2014/main" id="{D5510D00-2215-7E78-7606-E3E9597CC86C}"/>
              </a:ext>
            </a:extLst>
          </p:cNvPr>
          <p:cNvSpPr>
            <a:spLocks noGrp="1"/>
          </p:cNvSpPr>
          <p:nvPr>
            <p:ph idx="1"/>
          </p:nvPr>
        </p:nvSpPr>
        <p:spPr>
          <a:xfrm>
            <a:off x="370798" y="1166743"/>
            <a:ext cx="8290802" cy="5084397"/>
          </a:xfrm>
        </p:spPr>
        <p:txBody>
          <a:bodyPr>
            <a:normAutofit/>
          </a:bodyPr>
          <a:lstStyle/>
          <a:p>
            <a:pPr marL="57150" lvl="0">
              <a:lnSpc>
                <a:spcPct val="90000"/>
              </a:lnSpc>
              <a:spcAft>
                <a:spcPts val="2000"/>
              </a:spcAft>
              <a:defRPr/>
            </a:pPr>
            <a:r>
              <a:rPr lang="en-US" b="1" dirty="0"/>
              <a:t>For leaders</a:t>
            </a:r>
          </a:p>
          <a:p>
            <a:pPr marL="342900" lvl="0" indent="-285750">
              <a:lnSpc>
                <a:spcPct val="90000"/>
              </a:lnSpc>
              <a:spcAft>
                <a:spcPts val="2000"/>
              </a:spcAft>
              <a:buFont typeface="Arial" panose="020B0604020202020204" pitchFamily="34" charset="0"/>
              <a:buChar char="•"/>
              <a:defRPr/>
            </a:pPr>
            <a:r>
              <a:rPr lang="en-GB" dirty="0"/>
              <a:t>Strengthen information‑sharing, oversight and coordination across services, so that no single aspect of a child’s life is understood in isolation</a:t>
            </a:r>
          </a:p>
          <a:p>
            <a:pPr marL="342900" lvl="0" indent="-285750">
              <a:lnSpc>
                <a:spcPct val="90000"/>
              </a:lnSpc>
              <a:spcAft>
                <a:spcPts val="2000"/>
              </a:spcAft>
              <a:buFont typeface="Arial" panose="020B0604020202020204" pitchFamily="34" charset="0"/>
              <a:buChar char="•"/>
              <a:defRPr/>
            </a:pPr>
            <a:r>
              <a:rPr lang="en-GB" dirty="0"/>
              <a:t>Enable supervision that supports professional curiosity, including asking questions, challenging assumptions and exploring uncertainty in how risk is understood</a:t>
            </a:r>
          </a:p>
          <a:p>
            <a:pPr marL="342900" lvl="0" indent="-285750">
              <a:lnSpc>
                <a:spcPct val="90000"/>
              </a:lnSpc>
              <a:spcAft>
                <a:spcPts val="2000"/>
              </a:spcAft>
              <a:buFont typeface="Arial" panose="020B0604020202020204" pitchFamily="34" charset="0"/>
              <a:buChar char="•"/>
              <a:defRPr/>
            </a:pPr>
            <a:r>
              <a:rPr lang="en-GB" dirty="0"/>
              <a:t>Create conditions that support continuity in professional relationships and understanding over time, recognising the impact of workforce pressures and change</a:t>
            </a:r>
          </a:p>
          <a:p>
            <a:pPr marL="342900" lvl="0" indent="-285750">
              <a:lnSpc>
                <a:spcPct val="90000"/>
              </a:lnSpc>
              <a:spcAft>
                <a:spcPts val="2000"/>
              </a:spcAft>
              <a:buFont typeface="Arial" panose="020B0604020202020204" pitchFamily="34" charset="0"/>
              <a:buChar char="•"/>
              <a:defRPr/>
            </a:pPr>
            <a:r>
              <a:rPr lang="en-GB" dirty="0"/>
              <a:t>Ensure practice recognises how identity, inequality and care experience shape vulnerability, and that services respond to this in a consistent and informed way</a:t>
            </a:r>
          </a:p>
        </p:txBody>
      </p:sp>
      <p:sp>
        <p:nvSpPr>
          <p:cNvPr id="4" name="Footer Placeholder 3">
            <a:extLst>
              <a:ext uri="{FF2B5EF4-FFF2-40B4-BE49-F238E27FC236}">
                <a16:creationId xmlns:a16="http://schemas.microsoft.com/office/drawing/2014/main" id="{2227176F-AEB9-AC48-6D69-9727897E0055}"/>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BD19DAB7-833E-6661-15C1-49FAEB750BB5}"/>
              </a:ext>
            </a:extLst>
          </p:cNvPr>
          <p:cNvSpPr>
            <a:spLocks noGrp="1"/>
          </p:cNvSpPr>
          <p:nvPr>
            <p:ph type="dt" sz="half" idx="10"/>
          </p:nvPr>
        </p:nvSpPr>
        <p:spPr/>
        <p:txBody>
          <a:bodyPr/>
          <a:lstStyle/>
          <a:p>
            <a:fld id="{42DF8ED8-80CF-4232-A09E-4A4EFB4A6E52}" type="datetime1">
              <a:rPr lang="en-GB" smtClean="0"/>
              <a:t>21/07/2026</a:t>
            </a:fld>
            <a:endParaRPr lang="en-GB"/>
          </a:p>
        </p:txBody>
      </p:sp>
      <p:sp>
        <p:nvSpPr>
          <p:cNvPr id="6" name="Slide Number Placeholder 5">
            <a:extLst>
              <a:ext uri="{FF2B5EF4-FFF2-40B4-BE49-F238E27FC236}">
                <a16:creationId xmlns:a16="http://schemas.microsoft.com/office/drawing/2014/main" id="{31155B80-AA36-32C4-7AAE-8D56E53994AC}"/>
              </a:ext>
            </a:extLst>
          </p:cNvPr>
          <p:cNvSpPr>
            <a:spLocks noGrp="1"/>
          </p:cNvSpPr>
          <p:nvPr>
            <p:ph type="sldNum" sz="quarter" idx="12"/>
          </p:nvPr>
        </p:nvSpPr>
        <p:spPr/>
        <p:txBody>
          <a:bodyPr/>
          <a:lstStyle/>
          <a:p>
            <a:fld id="{36CE6FAB-1EBD-4B7C-9F52-D167A0873C56}" type="slidenum">
              <a:rPr lang="en-GB" smtClean="0"/>
              <a:pPr/>
              <a:t>27</a:t>
            </a:fld>
            <a:endParaRPr lang="en-GB" dirty="0"/>
          </a:p>
        </p:txBody>
      </p:sp>
    </p:spTree>
    <p:extLst>
      <p:ext uri="{BB962C8B-B14F-4D97-AF65-F5344CB8AC3E}">
        <p14:creationId xmlns:p14="http://schemas.microsoft.com/office/powerpoint/2010/main" val="2382908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DFE40-9492-F13C-BD95-38F9BFD3D3D4}"/>
              </a:ext>
            </a:extLst>
          </p:cNvPr>
          <p:cNvSpPr>
            <a:spLocks noGrp="1"/>
          </p:cNvSpPr>
          <p:nvPr>
            <p:ph type="title"/>
          </p:nvPr>
        </p:nvSpPr>
        <p:spPr>
          <a:xfrm>
            <a:off x="483798" y="1463040"/>
            <a:ext cx="2847230" cy="2690949"/>
          </a:xfrm>
        </p:spPr>
        <p:txBody>
          <a:bodyPr anchor="t">
            <a:normAutofit/>
          </a:bodyPr>
          <a:lstStyle/>
          <a:p>
            <a:r>
              <a:rPr lang="en-GB" sz="4200" dirty="0"/>
              <a:t>What to take away from today </a:t>
            </a:r>
          </a:p>
        </p:txBody>
      </p:sp>
      <p:sp>
        <p:nvSpPr>
          <p:cNvPr id="3" name="Content Placeholder 2">
            <a:extLst>
              <a:ext uri="{FF2B5EF4-FFF2-40B4-BE49-F238E27FC236}">
                <a16:creationId xmlns:a16="http://schemas.microsoft.com/office/drawing/2014/main" id="{C7E937B7-391D-DED0-6360-BEDE74D7A63C}"/>
              </a:ext>
            </a:extLst>
          </p:cNvPr>
          <p:cNvSpPr>
            <a:spLocks noGrp="1"/>
          </p:cNvSpPr>
          <p:nvPr>
            <p:ph idx="1"/>
          </p:nvPr>
        </p:nvSpPr>
        <p:spPr>
          <a:xfrm>
            <a:off x="3676813" y="1145534"/>
            <a:ext cx="5031486" cy="4814580"/>
          </a:xfrm>
        </p:spPr>
        <p:txBody>
          <a:bodyPr anchor="t">
            <a:noAutofit/>
          </a:bodyPr>
          <a:lstStyle/>
          <a:p>
            <a:pPr marL="342900" indent="-285750">
              <a:lnSpc>
                <a:spcPct val="90000"/>
              </a:lnSpc>
              <a:spcAft>
                <a:spcPts val="2000"/>
              </a:spcAft>
              <a:buFont typeface="Wingdings" panose="05000000000000000000" pitchFamily="2" charset="2"/>
              <a:buChar char="Ø"/>
              <a:defRPr/>
            </a:pPr>
            <a:r>
              <a:rPr lang="en-GB" b="1" dirty="0"/>
              <a:t>Understand suicide within the context of a child’s lived experience over time </a:t>
            </a:r>
            <a:r>
              <a:rPr lang="en-GB" dirty="0"/>
              <a:t>not as an isolated incident</a:t>
            </a:r>
          </a:p>
          <a:p>
            <a:pPr marL="342900" indent="-285750">
              <a:lnSpc>
                <a:spcPct val="90000"/>
              </a:lnSpc>
              <a:spcAft>
                <a:spcPts val="2000"/>
              </a:spcAft>
              <a:buFont typeface="Wingdings" panose="05000000000000000000" pitchFamily="2" charset="2"/>
              <a:buChar char="Ø"/>
              <a:defRPr/>
            </a:pPr>
            <a:r>
              <a:rPr lang="en-GB" b="1" dirty="0"/>
              <a:t>Recognise how harm, distress and unmet needs can accumulate and interact </a:t>
            </a:r>
            <a:r>
              <a:rPr lang="en-GB" dirty="0"/>
              <a:t>across different areas of a child’s life</a:t>
            </a:r>
          </a:p>
          <a:p>
            <a:pPr marL="342900" indent="-285750">
              <a:lnSpc>
                <a:spcPct val="90000"/>
              </a:lnSpc>
              <a:spcAft>
                <a:spcPts val="2000"/>
              </a:spcAft>
              <a:buFont typeface="Wingdings" panose="05000000000000000000" pitchFamily="2" charset="2"/>
              <a:buChar char="Ø"/>
              <a:defRPr/>
            </a:pPr>
            <a:r>
              <a:rPr lang="en-GB" b="1" dirty="0"/>
              <a:t>Pay attention to patterns, changes and escalation </a:t>
            </a:r>
            <a:r>
              <a:rPr lang="en-GB" dirty="0"/>
              <a:t>particularly where concerns become familiar or repeated</a:t>
            </a:r>
          </a:p>
          <a:p>
            <a:pPr marL="342900" indent="-285750">
              <a:lnSpc>
                <a:spcPct val="90000"/>
              </a:lnSpc>
              <a:spcAft>
                <a:spcPts val="2000"/>
              </a:spcAft>
              <a:buFont typeface="Wingdings" panose="05000000000000000000" pitchFamily="2" charset="2"/>
              <a:buChar char="Ø"/>
              <a:defRPr/>
            </a:pPr>
            <a:r>
              <a:rPr lang="en-GB" b="1" dirty="0"/>
              <a:t>Bring together information to build a shared understanding of </a:t>
            </a:r>
            <a:r>
              <a:rPr lang="en-GB" dirty="0"/>
              <a:t>risk ensuring no single part of the child’s experience is seen in isolation</a:t>
            </a:r>
          </a:p>
        </p:txBody>
      </p:sp>
      <p:sp>
        <p:nvSpPr>
          <p:cNvPr id="5" name="Slide Number Placeholder 4">
            <a:extLst>
              <a:ext uri="{FF2B5EF4-FFF2-40B4-BE49-F238E27FC236}">
                <a16:creationId xmlns:a16="http://schemas.microsoft.com/office/drawing/2014/main" id="{AA47F3FE-DA33-85B3-0998-1FCCD74B2C5C}"/>
              </a:ext>
            </a:extLst>
          </p:cNvPr>
          <p:cNvSpPr>
            <a:spLocks noGrp="1"/>
          </p:cNvSpPr>
          <p:nvPr>
            <p:ph type="sldNum" sz="quarter" idx="12"/>
          </p:nvPr>
        </p:nvSpPr>
        <p:spPr>
          <a:xfrm>
            <a:off x="6457950" y="6492240"/>
            <a:ext cx="2057400" cy="365125"/>
          </a:xfrm>
        </p:spPr>
        <p:txBody>
          <a:bodyPr>
            <a:normAutofit/>
          </a:bodyPr>
          <a:lstStyle/>
          <a:p>
            <a:pPr>
              <a:spcAft>
                <a:spcPts val="600"/>
              </a:spcAft>
            </a:pPr>
            <a:fld id="{EEC58D1C-D36B-4371-8E5D-D0E34029653F}" type="slidenum">
              <a:rPr lang="en-GB" smtClean="0"/>
              <a:pPr>
                <a:spcAft>
                  <a:spcPts val="600"/>
                </a:spcAft>
              </a:pPr>
              <a:t>28</a:t>
            </a:fld>
            <a:endParaRPr lang="en-GB"/>
          </a:p>
        </p:txBody>
      </p:sp>
      <p:sp>
        <p:nvSpPr>
          <p:cNvPr id="6" name="Footer Placeholder 3">
            <a:extLst>
              <a:ext uri="{FF2B5EF4-FFF2-40B4-BE49-F238E27FC236}">
                <a16:creationId xmlns:a16="http://schemas.microsoft.com/office/drawing/2014/main" id="{E4B5766B-F173-E836-B731-C45EB9AE9E2C}"/>
              </a:ext>
            </a:extLst>
          </p:cNvPr>
          <p:cNvSpPr>
            <a:spLocks noGrp="1"/>
          </p:cNvSpPr>
          <p:nvPr>
            <p:ph type="ftr" sz="quarter" idx="11"/>
          </p:nvPr>
        </p:nvSpPr>
        <p:spPr>
          <a:xfrm>
            <a:off x="312923" y="6486840"/>
            <a:ext cx="7074711" cy="365125"/>
          </a:xfrm>
        </p:spPr>
        <p:txBody>
          <a:bodyPr/>
          <a:lstStyle/>
          <a:p>
            <a:r>
              <a:rPr lang="en-GB" dirty="0"/>
              <a:t>Adolescent suicide</a:t>
            </a:r>
          </a:p>
        </p:txBody>
      </p:sp>
      <p:sp>
        <p:nvSpPr>
          <p:cNvPr id="4" name="Date Placeholder 3">
            <a:extLst>
              <a:ext uri="{FF2B5EF4-FFF2-40B4-BE49-F238E27FC236}">
                <a16:creationId xmlns:a16="http://schemas.microsoft.com/office/drawing/2014/main" id="{EC059BED-BE26-A959-1851-5DC87DA36724}"/>
              </a:ext>
            </a:extLst>
          </p:cNvPr>
          <p:cNvSpPr>
            <a:spLocks noGrp="1"/>
          </p:cNvSpPr>
          <p:nvPr>
            <p:ph type="dt" sz="half" idx="10"/>
          </p:nvPr>
        </p:nvSpPr>
        <p:spPr/>
        <p:txBody>
          <a:bodyPr/>
          <a:lstStyle/>
          <a:p>
            <a:fld id="{18FF4579-4062-4463-81E5-3B1EBD701229}" type="datetime1">
              <a:rPr lang="en-GB" smtClean="0"/>
              <a:t>21/07/2026</a:t>
            </a:fld>
            <a:endParaRPr lang="en-GB"/>
          </a:p>
        </p:txBody>
      </p:sp>
    </p:spTree>
    <p:extLst>
      <p:ext uri="{BB962C8B-B14F-4D97-AF65-F5344CB8AC3E}">
        <p14:creationId xmlns:p14="http://schemas.microsoft.com/office/powerpoint/2010/main" val="436554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5A4B5-E194-5B0B-BA5C-E6474198A3D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C29B3147-3EFF-DAD5-AFF2-545E6BCB80E6}"/>
              </a:ext>
            </a:extLst>
          </p:cNvPr>
          <p:cNvSpPr>
            <a:spLocks noGrp="1"/>
          </p:cNvSpPr>
          <p:nvPr>
            <p:ph type="title"/>
          </p:nvPr>
        </p:nvSpPr>
        <p:spPr>
          <a:xfrm>
            <a:off x="302832" y="273212"/>
            <a:ext cx="8581393" cy="511172"/>
          </a:xfrm>
        </p:spPr>
        <p:txBody>
          <a:bodyPr>
            <a:noAutofit/>
          </a:bodyPr>
          <a:lstStyle/>
          <a:p>
            <a:r>
              <a:rPr lang="en-GB" dirty="0">
                <a:latin typeface="+mn-lt"/>
                <a:cs typeface="Aharoni"/>
              </a:rPr>
              <a:t>Useful links</a:t>
            </a:r>
            <a:endParaRPr lang="en-GB" dirty="0">
              <a:solidFill>
                <a:schemeClr val="tx2"/>
              </a:solidFill>
              <a:latin typeface="+mn-lt"/>
              <a:cs typeface="Aharoni"/>
            </a:endParaRPr>
          </a:p>
        </p:txBody>
      </p:sp>
      <p:sp>
        <p:nvSpPr>
          <p:cNvPr id="5" name="Slide Number Placeholder 4">
            <a:extLst>
              <a:ext uri="{FF2B5EF4-FFF2-40B4-BE49-F238E27FC236}">
                <a16:creationId xmlns:a16="http://schemas.microsoft.com/office/drawing/2014/main" id="{62E5EF81-39D9-542E-B09D-5B6651AE2266}"/>
              </a:ext>
            </a:extLst>
          </p:cNvPr>
          <p:cNvSpPr>
            <a:spLocks noGrp="1"/>
          </p:cNvSpPr>
          <p:nvPr>
            <p:ph type="sldNum" sz="quarter" idx="12"/>
          </p:nvPr>
        </p:nvSpPr>
        <p:spPr/>
        <p:txBody>
          <a:bodyPr/>
          <a:lstStyle/>
          <a:p>
            <a:fld id="{EEC58D1C-D36B-4371-8E5D-D0E34029653F}" type="slidenum">
              <a:rPr lang="en-GB" smtClean="0"/>
              <a:pPr/>
              <a:t>29</a:t>
            </a:fld>
            <a:endParaRPr lang="en-GB"/>
          </a:p>
        </p:txBody>
      </p:sp>
      <p:sp>
        <p:nvSpPr>
          <p:cNvPr id="9" name="TextBox 8">
            <a:extLst>
              <a:ext uri="{FF2B5EF4-FFF2-40B4-BE49-F238E27FC236}">
                <a16:creationId xmlns:a16="http://schemas.microsoft.com/office/drawing/2014/main" id="{70A577F8-E0F5-6081-4165-77EA8A7BA608}"/>
              </a:ext>
            </a:extLst>
          </p:cNvPr>
          <p:cNvSpPr txBox="1"/>
          <p:nvPr/>
        </p:nvSpPr>
        <p:spPr>
          <a:xfrm>
            <a:off x="238499" y="948687"/>
            <a:ext cx="8581393" cy="5406608"/>
          </a:xfrm>
          <a:prstGeom prst="rect">
            <a:avLst/>
          </a:prstGeom>
          <a:noFill/>
        </p:spPr>
        <p:txBody>
          <a:bodyPr wrap="square" lIns="91440" tIns="45720" rIns="91440" bIns="45720" rtlCol="0" anchor="t">
            <a:spAutoFit/>
          </a:bodyPr>
          <a:lstStyle/>
          <a:p>
            <a:pPr>
              <a:spcAft>
                <a:spcPts val="2000"/>
              </a:spcAft>
              <a:buNone/>
            </a:pPr>
            <a:r>
              <a:rPr lang="en-GB" sz="1600" kern="100" dirty="0">
                <a:uFill>
                  <a:solidFill>
                    <a:srgbClr val="283271"/>
                  </a:solidFill>
                </a:uFill>
                <a:latin typeface="Arial" panose="020B0604020202020204" pitchFamily="34" charset="0"/>
                <a:ea typeface="Arial" panose="020B06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National Child Mortality Database (2021) – Suicide in children and young people</a:t>
            </a:r>
            <a:br>
              <a:rPr lang="en-GB" sz="1600" kern="100" dirty="0">
                <a:uFill>
                  <a:solidFill>
                    <a:srgbClr val="283271"/>
                  </a:solidFill>
                </a:uFill>
                <a:latin typeface="Arial" panose="020B0604020202020204" pitchFamily="34" charset="0"/>
                <a:ea typeface="Arial" panose="020B0604020202020204" pitchFamily="34" charset="0"/>
                <a:cs typeface="Times New Roman" panose="02020603050405020304" pitchFamily="18" charset="0"/>
              </a:rPr>
            </a:br>
            <a:br>
              <a:rPr lang="en-GB" sz="1600" kern="100" dirty="0">
                <a:uFill>
                  <a:solidFill>
                    <a:srgbClr val="283271"/>
                  </a:solidFill>
                </a:uFill>
                <a:latin typeface="Arial" panose="020B0604020202020204" pitchFamily="34" charset="0"/>
                <a:ea typeface="Arial" panose="020B0604020202020204" pitchFamily="34" charset="0"/>
                <a:cs typeface="Times New Roman" panose="02020603050405020304" pitchFamily="18" charset="0"/>
              </a:rPr>
            </a:br>
            <a:r>
              <a:rPr lang="en-GB" sz="1600" kern="100" dirty="0">
                <a:uFill>
                  <a:solidFill>
                    <a:srgbClr val="283271"/>
                  </a:solidFill>
                </a:uFill>
                <a:latin typeface="Arial" panose="020B06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Office for National Statistics (2025) – Risk factors for suicide in children and young people in England (2011–2022)</a:t>
            </a:r>
            <a:endParaRPr lang="en-GB" sz="1600" kern="100" dirty="0">
              <a:uFill>
                <a:solidFill>
                  <a:srgbClr val="283271"/>
                </a:solidFill>
              </a:uFill>
              <a:latin typeface="Arial" panose="020B0604020202020204" pitchFamily="34" charset="0"/>
              <a:cs typeface="Times New Roman" panose="02020603050405020304" pitchFamily="18" charset="0"/>
            </a:endParaRPr>
          </a:p>
          <a:p>
            <a:pPr>
              <a:spcAft>
                <a:spcPts val="2000"/>
              </a:spcAft>
              <a:buNone/>
            </a:pPr>
            <a:r>
              <a:rPr lang="en-GB" sz="1600" u="dotted" kern="100" dirty="0">
                <a:effectLst/>
                <a:uFill>
                  <a:solidFill>
                    <a:srgbClr val="283271"/>
                  </a:solidFill>
                </a:uFill>
                <a:latin typeface="Arial" panose="020B0604020202020204" pitchFamily="34" charset="0"/>
                <a:ea typeface="Arial" panose="020B06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NSPCC – Suicide: learning from case reviews (2024)</a:t>
            </a:r>
            <a:endParaRPr lang="en-GB" sz="1600" kern="100" dirty="0">
              <a:effectLst/>
              <a:latin typeface="Arial" panose="020B0604020202020204" pitchFamily="34" charset="0"/>
              <a:ea typeface="Arial" panose="020B0604020202020204" pitchFamily="34" charset="0"/>
              <a:cs typeface="Times New Roman" panose="02020603050405020304" pitchFamily="18" charset="0"/>
            </a:endParaRPr>
          </a:p>
          <a:p>
            <a:pPr>
              <a:spcAft>
                <a:spcPts val="2000"/>
              </a:spcAft>
              <a:buNone/>
            </a:pPr>
            <a:r>
              <a:rPr lang="en-GB" sz="1600" u="dotted" kern="100" dirty="0">
                <a:effectLst/>
                <a:uFill>
                  <a:solidFill>
                    <a:srgbClr val="283271"/>
                  </a:solidFill>
                </a:uFill>
                <a:latin typeface="Arial" panose="020B0604020202020204" pitchFamily="34" charset="0"/>
                <a:ea typeface="Arial" panose="020B06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Royal College of Paediatrics and Child Health (2020) – State of Child Health: Suicide</a:t>
            </a:r>
            <a:endParaRPr lang="en-GB" sz="1600" kern="100" dirty="0">
              <a:effectLst/>
              <a:latin typeface="Arial" panose="020B0604020202020204" pitchFamily="34" charset="0"/>
              <a:ea typeface="Arial" panose="020B0604020202020204" pitchFamily="34" charset="0"/>
              <a:cs typeface="Times New Roman" panose="02020603050405020304" pitchFamily="18" charset="0"/>
            </a:endParaRPr>
          </a:p>
          <a:p>
            <a:pPr>
              <a:spcAft>
                <a:spcPts val="2000"/>
              </a:spcAft>
              <a:buNone/>
            </a:pPr>
            <a:r>
              <a:rPr lang="en-GB" sz="1600" u="dotted" kern="100" dirty="0">
                <a:effectLst/>
                <a:uFill>
                  <a:solidFill>
                    <a:srgbClr val="283271"/>
                  </a:solidFill>
                </a:uFill>
                <a:latin typeface="Arial" panose="020B0604020202020204" pitchFamily="34" charset="0"/>
                <a:ea typeface="Arial" panose="020B0604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Stonewall (2017) – School Report: The experiences of LGBT pupils in Britain’s schools</a:t>
            </a:r>
            <a:endParaRPr lang="en-GB" sz="1600" kern="100" dirty="0">
              <a:effectLst/>
              <a:latin typeface="Arial" panose="020B0604020202020204" pitchFamily="34" charset="0"/>
              <a:ea typeface="Arial" panose="020B0604020202020204" pitchFamily="34" charset="0"/>
              <a:cs typeface="Times New Roman" panose="02020603050405020304" pitchFamily="18" charset="0"/>
            </a:endParaRPr>
          </a:p>
          <a:p>
            <a:pPr>
              <a:spcAft>
                <a:spcPts val="2000"/>
              </a:spcAft>
              <a:buNone/>
            </a:pPr>
            <a:r>
              <a:rPr lang="en-GB" sz="1600" u="dotted" kern="100" dirty="0">
                <a:effectLst/>
                <a:uFill>
                  <a:solidFill>
                    <a:srgbClr val="283271"/>
                  </a:solidFill>
                </a:uFill>
                <a:latin typeface="Arial" panose="020B0604020202020204" pitchFamily="34" charset="0"/>
                <a:ea typeface="Arial" panose="020B0604020202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NICE – Self-harm: assessment, management and preventing recurrence (NG225)</a:t>
            </a:r>
            <a:endParaRPr lang="en-GB" sz="1600" kern="100" dirty="0">
              <a:effectLst/>
              <a:latin typeface="Arial" panose="020B0604020202020204" pitchFamily="34" charset="0"/>
              <a:ea typeface="Arial" panose="020B0604020202020204" pitchFamily="34" charset="0"/>
              <a:cs typeface="Times New Roman" panose="02020603050405020304" pitchFamily="18" charset="0"/>
            </a:endParaRPr>
          </a:p>
          <a:p>
            <a:pPr>
              <a:spcAft>
                <a:spcPts val="2000"/>
              </a:spcAft>
              <a:buNone/>
            </a:pPr>
            <a:r>
              <a:rPr lang="en-GB" sz="1600" u="dotted" kern="100" dirty="0">
                <a:effectLst/>
                <a:uFill>
                  <a:solidFill>
                    <a:srgbClr val="283271"/>
                  </a:solidFill>
                </a:uFill>
                <a:latin typeface="Arial" panose="020B0604020202020204" pitchFamily="34" charset="0"/>
                <a:ea typeface="Arial" panose="020B06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NHS England – Staying safe from suicide: best practice guidance</a:t>
            </a:r>
            <a:endParaRPr lang="en-GB" sz="1600" kern="100" dirty="0">
              <a:effectLst/>
              <a:latin typeface="Arial" panose="020B0604020202020204" pitchFamily="34" charset="0"/>
              <a:ea typeface="Arial" panose="020B0604020202020204" pitchFamily="34" charset="0"/>
              <a:cs typeface="Times New Roman" panose="02020603050405020304" pitchFamily="18" charset="0"/>
            </a:endParaRPr>
          </a:p>
          <a:p>
            <a:pPr>
              <a:spcAft>
                <a:spcPts val="2000"/>
              </a:spcAft>
              <a:buNone/>
            </a:pPr>
            <a:r>
              <a:rPr lang="en-GB" sz="1600" u="dotted" kern="100" dirty="0">
                <a:effectLst/>
                <a:uFill>
                  <a:solidFill>
                    <a:srgbClr val="283271"/>
                  </a:solidFill>
                </a:uFill>
                <a:latin typeface="Arial" panose="020B0604020202020204" pitchFamily="34" charset="0"/>
                <a:ea typeface="Arial" panose="020B0604020202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NHS England / </a:t>
            </a:r>
            <a:r>
              <a:rPr lang="en-GB" sz="1600" u="dotted" kern="100" dirty="0" err="1">
                <a:effectLst/>
                <a:uFill>
                  <a:solidFill>
                    <a:srgbClr val="283271"/>
                  </a:solidFill>
                </a:uFill>
                <a:latin typeface="Arial" panose="020B0604020202020204" pitchFamily="34" charset="0"/>
                <a:ea typeface="Arial" panose="020B0604020202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MindEd</a:t>
            </a:r>
            <a:r>
              <a:rPr lang="en-GB" sz="1600" u="dotted" kern="100" dirty="0">
                <a:effectLst/>
                <a:uFill>
                  <a:solidFill>
                    <a:srgbClr val="283271"/>
                  </a:solidFill>
                </a:uFill>
                <a:latin typeface="Arial" panose="020B0604020202020204" pitchFamily="34" charset="0"/>
                <a:ea typeface="Arial" panose="020B0604020202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 – Self-harm and suicide prevention learning and resources</a:t>
            </a:r>
            <a:endParaRPr lang="en-GB" sz="1600" kern="100" dirty="0">
              <a:effectLst/>
              <a:latin typeface="Arial" panose="020B0604020202020204" pitchFamily="34" charset="0"/>
              <a:ea typeface="Arial" panose="020B0604020202020204" pitchFamily="34" charset="0"/>
              <a:cs typeface="Times New Roman" panose="02020603050405020304" pitchFamily="18" charset="0"/>
            </a:endParaRPr>
          </a:p>
          <a:p>
            <a:pPr>
              <a:spcAft>
                <a:spcPts val="2000"/>
              </a:spcAft>
              <a:buNone/>
            </a:pPr>
            <a:r>
              <a:rPr lang="en-GB" sz="1600" u="dotted" kern="100" dirty="0">
                <a:effectLst/>
                <a:uFill>
                  <a:solidFill>
                    <a:srgbClr val="283271"/>
                  </a:solidFill>
                </a:uFill>
                <a:latin typeface="Arial" panose="020B0604020202020204" pitchFamily="34" charset="0"/>
                <a:ea typeface="Arial" panose="020B060402020202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Office for Health Improvement and Disparities – Suicide prevention guidance and resources</a:t>
            </a:r>
            <a:endParaRPr lang="en-GB" sz="1600" u="dotted" kern="100" dirty="0">
              <a:effectLst/>
              <a:uFill>
                <a:solidFill>
                  <a:srgbClr val="283271"/>
                </a:solidFill>
              </a:uFill>
              <a:latin typeface="Arial" panose="020B0604020202020204" pitchFamily="34" charset="0"/>
              <a:ea typeface="Arial" panose="020B0604020202020204" pitchFamily="34" charset="0"/>
              <a:cs typeface="Times New Roman" panose="02020603050405020304" pitchFamily="18" charset="0"/>
            </a:endParaRPr>
          </a:p>
          <a:p>
            <a:pPr>
              <a:spcAft>
                <a:spcPts val="2000"/>
              </a:spcAft>
            </a:pPr>
            <a:r>
              <a:rPr lang="en-GB" sz="1600" u="dotted" kern="100" dirty="0">
                <a:uFill>
                  <a:solidFill>
                    <a:srgbClr val="283271"/>
                  </a:solidFill>
                </a:uFill>
                <a:latin typeface="Arial" panose="020B0604020202020204" pitchFamily="34" charset="0"/>
                <a:cs typeface="Times New Roman" panose="02020603050405020304" pitchFamily="18" charset="0"/>
                <a:hlinkClick r:id="rId12">
                  <a:extLst>
                    <a:ext uri="{A12FA001-AC4F-418D-AE19-62706E023703}">
                      <ahyp:hlinkClr xmlns:ahyp="http://schemas.microsoft.com/office/drawing/2018/hyperlinkcolor" val="tx"/>
                    </a:ext>
                  </a:extLst>
                </a:hlinkClick>
              </a:rPr>
              <a:t>National Confidential Inquiry into Suicide, Homicide and Safety in Mental Health (NCISH): Implementing a personalised approach to risk</a:t>
            </a:r>
            <a:endParaRPr lang="en-GB" sz="1600" u="dotted" kern="100" dirty="0">
              <a:uFill>
                <a:solidFill>
                  <a:srgbClr val="283271"/>
                </a:solidFill>
              </a:uFill>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125839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9CC81-E5FB-0DC3-DB6A-E7BD5BC5872C}"/>
              </a:ext>
            </a:extLst>
          </p:cNvPr>
          <p:cNvSpPr>
            <a:spLocks noGrp="1"/>
          </p:cNvSpPr>
          <p:nvPr>
            <p:ph type="title"/>
          </p:nvPr>
        </p:nvSpPr>
        <p:spPr/>
        <p:txBody>
          <a:bodyPr/>
          <a:lstStyle/>
          <a:p>
            <a:r>
              <a:rPr lang="en-GB" dirty="0"/>
              <a:t>The national picture</a:t>
            </a:r>
          </a:p>
        </p:txBody>
      </p:sp>
      <p:sp>
        <p:nvSpPr>
          <p:cNvPr id="3" name="Content Placeholder 2">
            <a:extLst>
              <a:ext uri="{FF2B5EF4-FFF2-40B4-BE49-F238E27FC236}">
                <a16:creationId xmlns:a16="http://schemas.microsoft.com/office/drawing/2014/main" id="{E90EB6DD-093D-1290-6355-B56A3FFD93E5}"/>
              </a:ext>
            </a:extLst>
          </p:cNvPr>
          <p:cNvSpPr>
            <a:spLocks noGrp="1"/>
          </p:cNvSpPr>
          <p:nvPr>
            <p:ph idx="1"/>
          </p:nvPr>
        </p:nvSpPr>
        <p:spPr>
          <a:xfrm>
            <a:off x="370800" y="1228675"/>
            <a:ext cx="8402400" cy="4955557"/>
          </a:xfrm>
        </p:spPr>
        <p:txBody>
          <a:bodyPr>
            <a:normAutofit/>
          </a:bodyPr>
          <a:lstStyle/>
          <a:p>
            <a:pPr marL="400050" lvl="0" indent="-285750" defTabSz="457200">
              <a:spcAft>
                <a:spcPts val="3600"/>
              </a:spcAft>
              <a:buFont typeface="Arial" panose="020B0604020202020204" pitchFamily="34" charset="0"/>
              <a:buChar char="•"/>
              <a:defRPr/>
            </a:pPr>
            <a:r>
              <a:rPr lang="en-GB" sz="1600" dirty="0"/>
              <a:t>The latest Office for National Statistics data shows that 204 suicides were registered among young people aged 15 to 19 years in England in 2024. This is an increase from 168 deaths by suicide among 15 to 19-year-olds in 2022</a:t>
            </a:r>
          </a:p>
          <a:p>
            <a:pPr marL="400050" indent="-285750" defTabSz="457200">
              <a:spcAft>
                <a:spcPts val="3600"/>
              </a:spcAft>
              <a:buFont typeface="Arial" panose="020B0604020202020204" pitchFamily="34" charset="0"/>
              <a:buChar char="•"/>
              <a:defRPr/>
            </a:pPr>
            <a:r>
              <a:rPr lang="en-GB" sz="1600" dirty="0"/>
              <a:t>The Child Safeguarding Practice Review Panel (the Panel) sees only subset of these deaths because it reviews serious incidents where abuse or neglect is known or suspected to be a factor. Between 1 April 2024 and 31 March 2025, the Panel was notified of 20 children who had died by suicide</a:t>
            </a:r>
          </a:p>
          <a:p>
            <a:pPr marL="400050" indent="-285750" defTabSz="457200">
              <a:spcAft>
                <a:spcPts val="3600"/>
              </a:spcAft>
              <a:buFont typeface="Arial" panose="020B0604020202020204" pitchFamily="34" charset="0"/>
              <a:buChar char="•"/>
              <a:defRPr/>
            </a:pPr>
            <a:r>
              <a:rPr lang="en-GB" sz="1600" dirty="0"/>
              <a:t>Suicide has consistently been the second most common likely cause of death in serious safeguarding incidents over the last three reporting years. A total of 64 deaths by suicide were reported to the Panel between 1 April 2022 and 31 March 2025, accounting for 14% of all child deaths, with most involving older adolescents (15–17 years)</a:t>
            </a:r>
          </a:p>
          <a:p>
            <a:pPr marL="400050" lvl="0" indent="-285750" defTabSz="457200">
              <a:spcAft>
                <a:spcPts val="3600"/>
              </a:spcAft>
              <a:buFont typeface="Arial" panose="020B0604020202020204" pitchFamily="34" charset="0"/>
              <a:buChar char="•"/>
              <a:defRPr/>
            </a:pPr>
            <a:r>
              <a:rPr lang="en-GB" sz="1600" dirty="0"/>
              <a:t>Across these serious safeguarding incidents, children were frequently experiencing multiple and overlapping needs, including mental health conditions and neurodiversity</a:t>
            </a:r>
          </a:p>
        </p:txBody>
      </p:sp>
      <p:sp>
        <p:nvSpPr>
          <p:cNvPr id="4" name="Footer Placeholder 3">
            <a:extLst>
              <a:ext uri="{FF2B5EF4-FFF2-40B4-BE49-F238E27FC236}">
                <a16:creationId xmlns:a16="http://schemas.microsoft.com/office/drawing/2014/main" id="{5C5D8462-01D6-4F9E-B2C3-F414FFC9C2F9}"/>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DFCEBFF7-44FD-62CE-8204-CDFB202728AC}"/>
              </a:ext>
            </a:extLst>
          </p:cNvPr>
          <p:cNvSpPr>
            <a:spLocks noGrp="1"/>
          </p:cNvSpPr>
          <p:nvPr>
            <p:ph type="dt" sz="half" idx="10"/>
          </p:nvPr>
        </p:nvSpPr>
        <p:spPr/>
        <p:txBody>
          <a:bodyPr/>
          <a:lstStyle/>
          <a:p>
            <a:fld id="{1470AC8B-1792-416F-9D1E-DE43265C8A82}" type="datetime1">
              <a:rPr lang="en-GB" smtClean="0"/>
              <a:t>21/07/2026</a:t>
            </a:fld>
            <a:endParaRPr lang="en-GB"/>
          </a:p>
        </p:txBody>
      </p:sp>
      <p:sp>
        <p:nvSpPr>
          <p:cNvPr id="6" name="Slide Number Placeholder 5">
            <a:extLst>
              <a:ext uri="{FF2B5EF4-FFF2-40B4-BE49-F238E27FC236}">
                <a16:creationId xmlns:a16="http://schemas.microsoft.com/office/drawing/2014/main" id="{3180DF1C-D62E-F0B3-8624-81A9833091EE}"/>
              </a:ext>
            </a:extLst>
          </p:cNvPr>
          <p:cNvSpPr>
            <a:spLocks noGrp="1"/>
          </p:cNvSpPr>
          <p:nvPr>
            <p:ph type="sldNum" sz="quarter" idx="12"/>
          </p:nvPr>
        </p:nvSpPr>
        <p:spPr/>
        <p:txBody>
          <a:bodyPr/>
          <a:lstStyle/>
          <a:p>
            <a:fld id="{36CE6FAB-1EBD-4B7C-9F52-D167A0873C56}" type="slidenum">
              <a:rPr lang="en-GB" smtClean="0"/>
              <a:pPr/>
              <a:t>3</a:t>
            </a:fld>
            <a:endParaRPr lang="en-GB" dirty="0"/>
          </a:p>
        </p:txBody>
      </p:sp>
    </p:spTree>
    <p:extLst>
      <p:ext uri="{BB962C8B-B14F-4D97-AF65-F5344CB8AC3E}">
        <p14:creationId xmlns:p14="http://schemas.microsoft.com/office/powerpoint/2010/main" val="3288705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721C91-2DC5-C57C-077A-4FA1338BCC15}"/>
              </a:ext>
            </a:extLst>
          </p:cNvPr>
          <p:cNvSpPr>
            <a:spLocks noGrp="1"/>
          </p:cNvSpPr>
          <p:nvPr>
            <p:ph type="title"/>
          </p:nvPr>
        </p:nvSpPr>
        <p:spPr>
          <a:xfrm>
            <a:off x="360000" y="2581200"/>
            <a:ext cx="8077944" cy="3600000"/>
          </a:xfrm>
        </p:spPr>
        <p:txBody>
          <a:bodyPr/>
          <a:lstStyle/>
          <a:p>
            <a:pPr>
              <a:spcAft>
                <a:spcPts val="600"/>
              </a:spcAft>
            </a:pPr>
            <a:r>
              <a:rPr lang="en-GB" dirty="0">
                <a:latin typeface="+mn-lt"/>
              </a:rPr>
              <a:t>You and your colleagues can find more information on this topic on the Child Safeguarding Practice Review Panel’s online learning hub: </a:t>
            </a:r>
            <a:r>
              <a:rPr lang="en-GB" dirty="0">
                <a:latin typeface="+mn-lt"/>
                <a:hlinkClick r:id="rId2"/>
              </a:rPr>
              <a:t>childsafeguarding.independent-panel.uk</a:t>
            </a:r>
            <a:r>
              <a:rPr lang="en-GB" dirty="0">
                <a:latin typeface="+mn-lt"/>
              </a:rPr>
              <a:t> </a:t>
            </a:r>
            <a:br>
              <a:rPr lang="en-GB" dirty="0">
                <a:latin typeface="+mn-lt"/>
              </a:rPr>
            </a:br>
            <a:br>
              <a:rPr lang="en-GB" dirty="0">
                <a:latin typeface="+mn-lt"/>
              </a:rPr>
            </a:br>
            <a:r>
              <a:rPr lang="en-GB" dirty="0">
                <a:latin typeface="+mn-lt"/>
              </a:rPr>
              <a:t>For more from the Panel:</a:t>
            </a:r>
            <a:br>
              <a:rPr lang="en-GB" dirty="0">
                <a:latin typeface="+mn-lt"/>
              </a:rPr>
            </a:br>
            <a:r>
              <a:rPr lang="en-GB" dirty="0">
                <a:latin typeface="+mn-lt"/>
              </a:rPr>
              <a:t>- Sign up to the newsletter mailing list online: </a:t>
            </a:r>
            <a:r>
              <a:rPr lang="en-GB" u="sng" dirty="0">
                <a:latin typeface="+mn-lt"/>
                <a:hlinkClick r:id="rId3"/>
              </a:rPr>
              <a:t>http://eepurl.com/g6z_Tf</a:t>
            </a:r>
            <a:r>
              <a:rPr lang="en-GB" dirty="0">
                <a:latin typeface="+mn-lt"/>
              </a:rPr>
              <a:t>  </a:t>
            </a:r>
            <a:br>
              <a:rPr lang="en-GB" dirty="0">
                <a:latin typeface="+mn-lt"/>
              </a:rPr>
            </a:br>
            <a:r>
              <a:rPr lang="en-GB" dirty="0">
                <a:latin typeface="+mn-lt"/>
              </a:rPr>
              <a:t>- Follow us on </a:t>
            </a:r>
            <a:r>
              <a:rPr lang="en-GB" u="sng" dirty="0">
                <a:latin typeface="+mn-lt"/>
                <a:hlinkClick r:id="rId4"/>
              </a:rPr>
              <a:t>LinkedIn</a:t>
            </a:r>
            <a:r>
              <a:rPr lang="en-GB" dirty="0">
                <a:latin typeface="+mn-lt"/>
              </a:rPr>
              <a:t> </a:t>
            </a:r>
            <a:br>
              <a:rPr lang="en-GB" dirty="0">
                <a:latin typeface="+mn-lt"/>
              </a:rPr>
            </a:br>
            <a:r>
              <a:rPr lang="en-GB" dirty="0">
                <a:latin typeface="+mn-lt"/>
              </a:rPr>
              <a:t>- Watch our YouTube Channel: </a:t>
            </a:r>
            <a:r>
              <a:rPr lang="en-GB" dirty="0">
                <a:latin typeface="+mn-lt"/>
                <a:hlinkClick r:id="rId5"/>
              </a:rPr>
              <a:t>Child Safeguarding Practice Review Panel - YouTube</a:t>
            </a:r>
            <a:br>
              <a:rPr lang="en-GB" dirty="0">
                <a:latin typeface="+mn-lt"/>
              </a:rPr>
            </a:br>
            <a:endParaRPr lang="en-GB" dirty="0">
              <a:latin typeface="+mn-lt"/>
            </a:endParaRPr>
          </a:p>
        </p:txBody>
      </p:sp>
    </p:spTree>
    <p:extLst>
      <p:ext uri="{BB962C8B-B14F-4D97-AF65-F5344CB8AC3E}">
        <p14:creationId xmlns:p14="http://schemas.microsoft.com/office/powerpoint/2010/main" val="2894721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20331-1BF9-D4D5-2F37-62381F74D5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279E76-26D7-79E5-E930-695D64706A65}"/>
              </a:ext>
            </a:extLst>
          </p:cNvPr>
          <p:cNvSpPr>
            <a:spLocks noGrp="1"/>
          </p:cNvSpPr>
          <p:nvPr>
            <p:ph type="title"/>
          </p:nvPr>
        </p:nvSpPr>
        <p:spPr/>
        <p:txBody>
          <a:bodyPr/>
          <a:lstStyle/>
          <a:p>
            <a:r>
              <a:rPr lang="en-GB" dirty="0"/>
              <a:t>The national picture - continued</a:t>
            </a:r>
          </a:p>
        </p:txBody>
      </p:sp>
      <p:sp>
        <p:nvSpPr>
          <p:cNvPr id="3" name="Content Placeholder 2">
            <a:extLst>
              <a:ext uri="{FF2B5EF4-FFF2-40B4-BE49-F238E27FC236}">
                <a16:creationId xmlns:a16="http://schemas.microsoft.com/office/drawing/2014/main" id="{FC447DC2-930C-A4A6-3DB9-7EC12AFFA0AF}"/>
              </a:ext>
            </a:extLst>
          </p:cNvPr>
          <p:cNvSpPr>
            <a:spLocks noGrp="1"/>
          </p:cNvSpPr>
          <p:nvPr>
            <p:ph idx="1"/>
          </p:nvPr>
        </p:nvSpPr>
        <p:spPr>
          <a:xfrm>
            <a:off x="370800" y="1300864"/>
            <a:ext cx="8402400" cy="3223010"/>
          </a:xfrm>
        </p:spPr>
        <p:txBody>
          <a:bodyPr>
            <a:noAutofit/>
          </a:bodyPr>
          <a:lstStyle/>
          <a:p>
            <a:pPr marL="400050" indent="-285750" defTabSz="457200">
              <a:spcAft>
                <a:spcPts val="1800"/>
              </a:spcAft>
              <a:buFont typeface="Arial" panose="020B0604020202020204" pitchFamily="34" charset="0"/>
              <a:buChar char="•"/>
              <a:defRPr/>
            </a:pPr>
            <a:r>
              <a:rPr lang="en-GB" sz="1600" dirty="0"/>
              <a:t>Research from several organisations (see slide 29) consistently shows that adolescent suicide is associated with multiple, interacting factors over time, including mental health difficulties, bullying, family conflict, and social isolation. Many children were in contact with services prior to their death</a:t>
            </a:r>
          </a:p>
          <a:p>
            <a:pPr marL="400050" indent="-285750" defTabSz="457200">
              <a:spcAft>
                <a:spcPts val="1800"/>
              </a:spcAft>
              <a:buFont typeface="Arial" panose="020B0604020202020204" pitchFamily="34" charset="0"/>
              <a:buChar char="•"/>
              <a:defRPr/>
            </a:pPr>
            <a:r>
              <a:rPr lang="en-GB" sz="1600" dirty="0"/>
              <a:t>The Panel’s Annual Report 2024–25 identified that, across three years of combined data on serious incidents, children who died by suicide were also more likely to have experienced harm, including:</a:t>
            </a:r>
          </a:p>
          <a:p>
            <a:pPr marL="652050" lvl="1" indent="-285750" defTabSz="457200">
              <a:spcAft>
                <a:spcPts val="1800"/>
              </a:spcAft>
              <a:buFont typeface="Courier New" panose="02070309020205020404" pitchFamily="49" charset="0"/>
              <a:buChar char="o"/>
              <a:defRPr/>
            </a:pPr>
            <a:r>
              <a:rPr lang="en-GB" sz="1600" dirty="0"/>
              <a:t>45% emotional abuse (compared to 21% overall)</a:t>
            </a:r>
          </a:p>
          <a:p>
            <a:pPr marL="652050" lvl="1" indent="-285750" defTabSz="457200">
              <a:spcAft>
                <a:spcPts val="1800"/>
              </a:spcAft>
              <a:buFont typeface="Courier New" panose="02070309020205020404" pitchFamily="49" charset="0"/>
              <a:buChar char="o"/>
              <a:defRPr/>
            </a:pPr>
            <a:r>
              <a:rPr lang="en-GB" sz="1600" dirty="0"/>
              <a:t>23% bullying (compared to 5% overall)</a:t>
            </a:r>
          </a:p>
          <a:p>
            <a:pPr marL="652050" lvl="1" indent="-285750" defTabSz="457200">
              <a:spcAft>
                <a:spcPts val="1800"/>
              </a:spcAft>
              <a:buFont typeface="Courier New" panose="02070309020205020404" pitchFamily="49" charset="0"/>
              <a:buChar char="o"/>
              <a:defRPr/>
            </a:pPr>
            <a:r>
              <a:rPr lang="en-GB" sz="1600" dirty="0"/>
              <a:t>28% sexual abuse or exploitation (compared to 20% overall)</a:t>
            </a:r>
          </a:p>
          <a:p>
            <a:pPr marL="400050" lvl="0" indent="-285750" defTabSz="457200">
              <a:spcAft>
                <a:spcPts val="1800"/>
              </a:spcAft>
              <a:buFont typeface="Arial" panose="020B0604020202020204" pitchFamily="34" charset="0"/>
              <a:buChar char="•"/>
              <a:defRPr/>
            </a:pPr>
            <a:r>
              <a:rPr lang="en-GB" sz="1600" dirty="0"/>
              <a:t>Many children were already known to services, including 30% in care and 48% Child in Need (current or previous)</a:t>
            </a:r>
          </a:p>
        </p:txBody>
      </p:sp>
      <p:sp>
        <p:nvSpPr>
          <p:cNvPr id="4" name="Footer Placeholder 3">
            <a:extLst>
              <a:ext uri="{FF2B5EF4-FFF2-40B4-BE49-F238E27FC236}">
                <a16:creationId xmlns:a16="http://schemas.microsoft.com/office/drawing/2014/main" id="{EAA1B1F9-8515-67C6-D033-92B8B3915ED0}"/>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D26006C7-90A0-EE12-CE49-5C1DB7426A6B}"/>
              </a:ext>
            </a:extLst>
          </p:cNvPr>
          <p:cNvSpPr>
            <a:spLocks noGrp="1"/>
          </p:cNvSpPr>
          <p:nvPr>
            <p:ph type="dt" sz="half" idx="10"/>
          </p:nvPr>
        </p:nvSpPr>
        <p:spPr/>
        <p:txBody>
          <a:bodyPr/>
          <a:lstStyle/>
          <a:p>
            <a:fld id="{1470AC8B-1792-416F-9D1E-DE43265C8A82}" type="datetime1">
              <a:rPr lang="en-GB" smtClean="0"/>
              <a:t>21/07/2026</a:t>
            </a:fld>
            <a:endParaRPr lang="en-GB"/>
          </a:p>
        </p:txBody>
      </p:sp>
      <p:sp>
        <p:nvSpPr>
          <p:cNvPr id="6" name="Slide Number Placeholder 5">
            <a:extLst>
              <a:ext uri="{FF2B5EF4-FFF2-40B4-BE49-F238E27FC236}">
                <a16:creationId xmlns:a16="http://schemas.microsoft.com/office/drawing/2014/main" id="{A1067B14-3E61-E19D-4248-64846AE64F98}"/>
              </a:ext>
            </a:extLst>
          </p:cNvPr>
          <p:cNvSpPr>
            <a:spLocks noGrp="1"/>
          </p:cNvSpPr>
          <p:nvPr>
            <p:ph type="sldNum" sz="quarter" idx="12"/>
          </p:nvPr>
        </p:nvSpPr>
        <p:spPr/>
        <p:txBody>
          <a:bodyPr/>
          <a:lstStyle/>
          <a:p>
            <a:fld id="{36CE6FAB-1EBD-4B7C-9F52-D167A0873C56}" type="slidenum">
              <a:rPr lang="en-GB" smtClean="0"/>
              <a:pPr/>
              <a:t>4</a:t>
            </a:fld>
            <a:endParaRPr lang="en-GB" dirty="0"/>
          </a:p>
        </p:txBody>
      </p:sp>
    </p:spTree>
    <p:extLst>
      <p:ext uri="{BB962C8B-B14F-4D97-AF65-F5344CB8AC3E}">
        <p14:creationId xmlns:p14="http://schemas.microsoft.com/office/powerpoint/2010/main" val="3592355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B7D1A-1722-5205-58F2-F53614378D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6E8632-B20A-FE3A-F391-F3655CDBBCA3}"/>
              </a:ext>
            </a:extLst>
          </p:cNvPr>
          <p:cNvSpPr>
            <a:spLocks noGrp="1"/>
          </p:cNvSpPr>
          <p:nvPr>
            <p:ph type="title"/>
          </p:nvPr>
        </p:nvSpPr>
        <p:spPr/>
        <p:txBody>
          <a:bodyPr/>
          <a:lstStyle/>
          <a:p>
            <a:r>
              <a:rPr lang="en-GB" dirty="0"/>
              <a:t>The local picture</a:t>
            </a:r>
          </a:p>
        </p:txBody>
      </p:sp>
      <p:sp>
        <p:nvSpPr>
          <p:cNvPr id="3" name="Content Placeholder 2">
            <a:extLst>
              <a:ext uri="{FF2B5EF4-FFF2-40B4-BE49-F238E27FC236}">
                <a16:creationId xmlns:a16="http://schemas.microsoft.com/office/drawing/2014/main" id="{6B960CFD-F475-53A7-D8C2-582B97ED325C}"/>
              </a:ext>
            </a:extLst>
          </p:cNvPr>
          <p:cNvSpPr>
            <a:spLocks noGrp="1"/>
          </p:cNvSpPr>
          <p:nvPr>
            <p:ph idx="1"/>
          </p:nvPr>
        </p:nvSpPr>
        <p:spPr/>
        <p:txBody>
          <a:bodyPr/>
          <a:lstStyle/>
          <a:p>
            <a:pPr>
              <a:spcAft>
                <a:spcPts val="800"/>
              </a:spcAft>
            </a:pPr>
            <a:r>
              <a:rPr lang="en-GB" dirty="0">
                <a:highlight>
                  <a:srgbClr val="FFFF00"/>
                </a:highlight>
              </a:rPr>
              <a:t>You can amend this slide to input any local facts, figures or information you want multi-agency practitioners to know. </a:t>
            </a:r>
          </a:p>
          <a:p>
            <a:pPr>
              <a:spcAft>
                <a:spcPts val="800"/>
              </a:spcAft>
            </a:pPr>
            <a:endParaRPr lang="en-GB" dirty="0">
              <a:highlight>
                <a:srgbClr val="FFFF00"/>
              </a:highlight>
            </a:endParaRPr>
          </a:p>
          <a:p>
            <a:pPr>
              <a:spcAft>
                <a:spcPts val="800"/>
              </a:spcAft>
            </a:pPr>
            <a:r>
              <a:rPr lang="en-GB" dirty="0">
                <a:highlight>
                  <a:srgbClr val="FFFF00"/>
                </a:highlight>
              </a:rPr>
              <a:t>This could include local processes, such as health pathways, or useful contacts in your agency or different agencies.</a:t>
            </a:r>
          </a:p>
          <a:p>
            <a:endParaRPr lang="en-GB" dirty="0"/>
          </a:p>
        </p:txBody>
      </p:sp>
      <p:sp>
        <p:nvSpPr>
          <p:cNvPr id="4" name="Footer Placeholder 3">
            <a:extLst>
              <a:ext uri="{FF2B5EF4-FFF2-40B4-BE49-F238E27FC236}">
                <a16:creationId xmlns:a16="http://schemas.microsoft.com/office/drawing/2014/main" id="{495DC215-D9D8-57AF-6C39-C8C5B301F55C}"/>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BED0AA03-CB65-1FAF-C0C6-30B33C57035C}"/>
              </a:ext>
            </a:extLst>
          </p:cNvPr>
          <p:cNvSpPr>
            <a:spLocks noGrp="1"/>
          </p:cNvSpPr>
          <p:nvPr>
            <p:ph type="dt" sz="half" idx="10"/>
          </p:nvPr>
        </p:nvSpPr>
        <p:spPr/>
        <p:txBody>
          <a:bodyPr/>
          <a:lstStyle/>
          <a:p>
            <a:fld id="{EED92243-F11B-4457-80EB-22250E018C92}" type="datetime1">
              <a:rPr lang="en-GB" smtClean="0"/>
              <a:t>21/07/2026</a:t>
            </a:fld>
            <a:endParaRPr lang="en-GB"/>
          </a:p>
        </p:txBody>
      </p:sp>
      <p:sp>
        <p:nvSpPr>
          <p:cNvPr id="6" name="Slide Number Placeholder 5">
            <a:extLst>
              <a:ext uri="{FF2B5EF4-FFF2-40B4-BE49-F238E27FC236}">
                <a16:creationId xmlns:a16="http://schemas.microsoft.com/office/drawing/2014/main" id="{5562EF25-0F88-4257-573B-FC5607D5F1A1}"/>
              </a:ext>
            </a:extLst>
          </p:cNvPr>
          <p:cNvSpPr>
            <a:spLocks noGrp="1"/>
          </p:cNvSpPr>
          <p:nvPr>
            <p:ph type="sldNum" sz="quarter" idx="12"/>
          </p:nvPr>
        </p:nvSpPr>
        <p:spPr/>
        <p:txBody>
          <a:bodyPr/>
          <a:lstStyle/>
          <a:p>
            <a:fld id="{36CE6FAB-1EBD-4B7C-9F52-D167A0873C56}" type="slidenum">
              <a:rPr lang="en-GB" smtClean="0"/>
              <a:pPr/>
              <a:t>5</a:t>
            </a:fld>
            <a:endParaRPr lang="en-GB" dirty="0"/>
          </a:p>
        </p:txBody>
      </p:sp>
    </p:spTree>
    <p:extLst>
      <p:ext uri="{BB962C8B-B14F-4D97-AF65-F5344CB8AC3E}">
        <p14:creationId xmlns:p14="http://schemas.microsoft.com/office/powerpoint/2010/main" val="580992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4E865-929B-E4F2-6A54-395039BFC4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23477E-971D-E04B-F5CF-D4A5709D713D}"/>
              </a:ext>
            </a:extLst>
          </p:cNvPr>
          <p:cNvSpPr>
            <a:spLocks noGrp="1"/>
          </p:cNvSpPr>
          <p:nvPr>
            <p:ph type="title"/>
          </p:nvPr>
        </p:nvSpPr>
        <p:spPr/>
        <p:txBody>
          <a:bodyPr/>
          <a:lstStyle/>
          <a:p>
            <a:r>
              <a:rPr lang="en-GB" dirty="0"/>
              <a:t>Learning from serious child safeguarding incidents</a:t>
            </a:r>
          </a:p>
        </p:txBody>
      </p:sp>
      <p:sp>
        <p:nvSpPr>
          <p:cNvPr id="3" name="Content Placeholder 2">
            <a:extLst>
              <a:ext uri="{FF2B5EF4-FFF2-40B4-BE49-F238E27FC236}">
                <a16:creationId xmlns:a16="http://schemas.microsoft.com/office/drawing/2014/main" id="{368F6593-3E25-1592-1592-8F945FFDAE47}"/>
              </a:ext>
            </a:extLst>
          </p:cNvPr>
          <p:cNvSpPr>
            <a:spLocks noGrp="1"/>
          </p:cNvSpPr>
          <p:nvPr>
            <p:ph idx="1"/>
          </p:nvPr>
        </p:nvSpPr>
        <p:spPr>
          <a:xfrm>
            <a:off x="439200" y="1522800"/>
            <a:ext cx="8073033" cy="4592071"/>
          </a:xfrm>
        </p:spPr>
        <p:txBody>
          <a:bodyPr>
            <a:normAutofit/>
          </a:bodyPr>
          <a:lstStyle/>
          <a:p>
            <a:pPr marL="285750" lvl="0" indent="-285750">
              <a:spcAft>
                <a:spcPts val="2000"/>
              </a:spcAft>
              <a:buFont typeface="Arial" panose="020B0604020202020204" pitchFamily="34" charset="0"/>
              <a:buChar char="•"/>
            </a:pPr>
            <a:r>
              <a:rPr lang="en-GB" dirty="0"/>
              <a:t>This learning draws on the national picture from the Panel’s Annual Report 2024–25, alongside a sample of rapid reviews relating to incidents between 1</a:t>
            </a:r>
            <a:r>
              <a:rPr lang="en-GB" baseline="30000" dirty="0"/>
              <a:t>st</a:t>
            </a:r>
            <a:r>
              <a:rPr lang="en-GB" dirty="0"/>
              <a:t>  July and 31</a:t>
            </a:r>
            <a:r>
              <a:rPr lang="en-GB" baseline="30000" dirty="0"/>
              <a:t>st</a:t>
            </a:r>
            <a:r>
              <a:rPr lang="en-GB" dirty="0"/>
              <a:t> December 2025 (20 deaths by suicide and 2 incidents of serious harm following self-harm), and wider Panel learning from serious child safeguarding incidents</a:t>
            </a:r>
          </a:p>
          <a:p>
            <a:pPr marL="285750" lvl="0" indent="-285750">
              <a:spcAft>
                <a:spcPts val="2000"/>
              </a:spcAft>
              <a:buFont typeface="Arial" panose="020B0604020202020204" pitchFamily="34" charset="0"/>
              <a:buChar char="•"/>
            </a:pPr>
            <a:r>
              <a:rPr lang="en-GB" dirty="0"/>
              <a:t>It identifies patterns across incidents in how vulnerability, distress, and suicide risk develop over time</a:t>
            </a:r>
          </a:p>
          <a:p>
            <a:pPr marL="285750" lvl="0" indent="-285750">
              <a:spcAft>
                <a:spcPts val="2000"/>
              </a:spcAft>
              <a:buFont typeface="Arial" panose="020B0604020202020204" pitchFamily="34" charset="0"/>
              <a:buChar char="•"/>
            </a:pPr>
            <a:r>
              <a:rPr lang="en-GB" dirty="0"/>
              <a:t>Children’s experiences often involve multiple and overlapping needs, with concerns across different areas of their lives</a:t>
            </a:r>
          </a:p>
          <a:p>
            <a:pPr marL="285750" lvl="0" indent="-285750">
              <a:spcAft>
                <a:spcPts val="2000"/>
              </a:spcAft>
              <a:buFont typeface="Arial" panose="020B0604020202020204" pitchFamily="34" charset="0"/>
              <a:buChar char="•"/>
            </a:pPr>
            <a:r>
              <a:rPr lang="en-GB" dirty="0"/>
              <a:t>This learning supports reflection on how risk is recognised, understood, and responded to in practice</a:t>
            </a:r>
          </a:p>
          <a:p>
            <a:pPr lvl="0">
              <a:spcAft>
                <a:spcPts val="2000"/>
              </a:spcAft>
            </a:pPr>
            <a:endParaRPr lang="en-GB" dirty="0"/>
          </a:p>
        </p:txBody>
      </p:sp>
      <p:sp>
        <p:nvSpPr>
          <p:cNvPr id="4" name="Footer Placeholder 3">
            <a:extLst>
              <a:ext uri="{FF2B5EF4-FFF2-40B4-BE49-F238E27FC236}">
                <a16:creationId xmlns:a16="http://schemas.microsoft.com/office/drawing/2014/main" id="{1F272741-9FFD-F02E-740C-6D7398C1EC14}"/>
              </a:ext>
            </a:extLst>
          </p:cNvPr>
          <p:cNvSpPr>
            <a:spLocks noGrp="1"/>
          </p:cNvSpPr>
          <p:nvPr>
            <p:ph type="ftr" sz="quarter" idx="11"/>
          </p:nvPr>
        </p:nvSpPr>
        <p:spPr/>
        <p:txBody>
          <a:bodyPr/>
          <a:lstStyle/>
          <a:p>
            <a:r>
              <a:rPr lang="en-GB" dirty="0"/>
              <a:t>Adolescent suicide</a:t>
            </a:r>
          </a:p>
        </p:txBody>
      </p:sp>
      <p:sp>
        <p:nvSpPr>
          <p:cNvPr id="5" name="Date Placeholder 4">
            <a:extLst>
              <a:ext uri="{FF2B5EF4-FFF2-40B4-BE49-F238E27FC236}">
                <a16:creationId xmlns:a16="http://schemas.microsoft.com/office/drawing/2014/main" id="{02300E4E-94F6-2879-9884-C8EDEF5A6828}"/>
              </a:ext>
            </a:extLst>
          </p:cNvPr>
          <p:cNvSpPr>
            <a:spLocks noGrp="1"/>
          </p:cNvSpPr>
          <p:nvPr>
            <p:ph type="dt" sz="half" idx="10"/>
          </p:nvPr>
        </p:nvSpPr>
        <p:spPr/>
        <p:txBody>
          <a:bodyPr/>
          <a:lstStyle/>
          <a:p>
            <a:fld id="{FB25ED43-46EA-4A2D-8DAE-65C139930BC5}" type="datetime1">
              <a:rPr lang="en-GB" smtClean="0"/>
              <a:t>21/07/2026</a:t>
            </a:fld>
            <a:endParaRPr lang="en-GB"/>
          </a:p>
        </p:txBody>
      </p:sp>
      <p:sp>
        <p:nvSpPr>
          <p:cNvPr id="6" name="Slide Number Placeholder 5">
            <a:extLst>
              <a:ext uri="{FF2B5EF4-FFF2-40B4-BE49-F238E27FC236}">
                <a16:creationId xmlns:a16="http://schemas.microsoft.com/office/drawing/2014/main" id="{C8143A89-3E27-DC68-3893-557F5F3C78FF}"/>
              </a:ext>
            </a:extLst>
          </p:cNvPr>
          <p:cNvSpPr>
            <a:spLocks noGrp="1"/>
          </p:cNvSpPr>
          <p:nvPr>
            <p:ph type="sldNum" sz="quarter" idx="12"/>
          </p:nvPr>
        </p:nvSpPr>
        <p:spPr/>
        <p:txBody>
          <a:bodyPr/>
          <a:lstStyle/>
          <a:p>
            <a:fld id="{36CE6FAB-1EBD-4B7C-9F52-D167A0873C56}" type="slidenum">
              <a:rPr lang="en-GB" smtClean="0"/>
              <a:pPr/>
              <a:t>6</a:t>
            </a:fld>
            <a:endParaRPr lang="en-GB" dirty="0"/>
          </a:p>
        </p:txBody>
      </p:sp>
    </p:spTree>
    <p:extLst>
      <p:ext uri="{BB962C8B-B14F-4D97-AF65-F5344CB8AC3E}">
        <p14:creationId xmlns:p14="http://schemas.microsoft.com/office/powerpoint/2010/main" val="2653391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77EF6-48F0-47A2-7892-22A293AA4F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2F1945-D95E-39CD-0E41-3B2BDDBD6CBC}"/>
              </a:ext>
            </a:extLst>
          </p:cNvPr>
          <p:cNvSpPr>
            <a:spLocks noGrp="1"/>
          </p:cNvSpPr>
          <p:nvPr>
            <p:ph type="title"/>
          </p:nvPr>
        </p:nvSpPr>
        <p:spPr/>
        <p:txBody>
          <a:bodyPr/>
          <a:lstStyle/>
          <a:p>
            <a:r>
              <a:rPr lang="en-US" dirty="0"/>
              <a:t>Patterns in practice</a:t>
            </a:r>
            <a:endParaRPr lang="en-GB" dirty="0"/>
          </a:p>
        </p:txBody>
      </p:sp>
      <p:sp>
        <p:nvSpPr>
          <p:cNvPr id="5" name="Date Placeholder 4">
            <a:extLst>
              <a:ext uri="{FF2B5EF4-FFF2-40B4-BE49-F238E27FC236}">
                <a16:creationId xmlns:a16="http://schemas.microsoft.com/office/drawing/2014/main" id="{C6385503-5C55-5CE7-C9B4-5E29D0434089}"/>
              </a:ext>
            </a:extLst>
          </p:cNvPr>
          <p:cNvSpPr>
            <a:spLocks noGrp="1"/>
          </p:cNvSpPr>
          <p:nvPr>
            <p:ph type="dt" sz="half" idx="10"/>
          </p:nvPr>
        </p:nvSpPr>
        <p:spPr/>
        <p:txBody>
          <a:bodyPr/>
          <a:lstStyle/>
          <a:p>
            <a:fld id="{5D647371-043F-46F4-B97D-C6962A45A6AF}" type="datetime1">
              <a:rPr lang="en-GB" smtClean="0"/>
              <a:t>21/07/2026</a:t>
            </a:fld>
            <a:endParaRPr lang="en-GB"/>
          </a:p>
        </p:txBody>
      </p:sp>
      <p:sp>
        <p:nvSpPr>
          <p:cNvPr id="6" name="Slide Number Placeholder 5">
            <a:extLst>
              <a:ext uri="{FF2B5EF4-FFF2-40B4-BE49-F238E27FC236}">
                <a16:creationId xmlns:a16="http://schemas.microsoft.com/office/drawing/2014/main" id="{9BBE512C-1C6B-5A2D-67BB-D35C517CE920}"/>
              </a:ext>
            </a:extLst>
          </p:cNvPr>
          <p:cNvSpPr>
            <a:spLocks noGrp="1"/>
          </p:cNvSpPr>
          <p:nvPr>
            <p:ph type="sldNum" sz="quarter" idx="12"/>
          </p:nvPr>
        </p:nvSpPr>
        <p:spPr/>
        <p:txBody>
          <a:bodyPr/>
          <a:lstStyle/>
          <a:p>
            <a:fld id="{36CE6FAB-1EBD-4B7C-9F52-D167A0873C56}" type="slidenum">
              <a:rPr lang="en-GB" smtClean="0"/>
              <a:pPr/>
              <a:t>7</a:t>
            </a:fld>
            <a:endParaRPr lang="en-GB"/>
          </a:p>
        </p:txBody>
      </p:sp>
      <p:sp>
        <p:nvSpPr>
          <p:cNvPr id="7" name="Footer Placeholder 3">
            <a:extLst>
              <a:ext uri="{FF2B5EF4-FFF2-40B4-BE49-F238E27FC236}">
                <a16:creationId xmlns:a16="http://schemas.microsoft.com/office/drawing/2014/main" id="{644C5100-C618-769D-9A71-0D44CA87EE0E}"/>
              </a:ext>
            </a:extLst>
          </p:cNvPr>
          <p:cNvSpPr>
            <a:spLocks noGrp="1"/>
          </p:cNvSpPr>
          <p:nvPr>
            <p:ph type="ftr" sz="quarter" idx="11"/>
          </p:nvPr>
        </p:nvSpPr>
        <p:spPr>
          <a:xfrm>
            <a:off x="360000" y="6516000"/>
            <a:ext cx="5400000" cy="180000"/>
          </a:xfrm>
        </p:spPr>
        <p:txBody>
          <a:bodyPr/>
          <a:lstStyle/>
          <a:p>
            <a:r>
              <a:rPr lang="en-GB" dirty="0"/>
              <a:t>Adolescent suicide</a:t>
            </a:r>
          </a:p>
        </p:txBody>
      </p:sp>
      <p:sp>
        <p:nvSpPr>
          <p:cNvPr id="8" name="Rectangle: Rounded Corners 7">
            <a:extLst>
              <a:ext uri="{FF2B5EF4-FFF2-40B4-BE49-F238E27FC236}">
                <a16:creationId xmlns:a16="http://schemas.microsoft.com/office/drawing/2014/main" id="{DB908D89-977E-BE58-1BE3-95817F53F777}"/>
              </a:ext>
            </a:extLst>
          </p:cNvPr>
          <p:cNvSpPr/>
          <p:nvPr/>
        </p:nvSpPr>
        <p:spPr>
          <a:xfrm>
            <a:off x="2668555" y="2884488"/>
            <a:ext cx="3806890" cy="1261178"/>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 Repeated service involvement and fragmented responses</a:t>
            </a:r>
          </a:p>
        </p:txBody>
      </p:sp>
      <p:sp>
        <p:nvSpPr>
          <p:cNvPr id="10" name="Rectangle: Rounded Corners 9">
            <a:extLst>
              <a:ext uri="{FF2B5EF4-FFF2-40B4-BE49-F238E27FC236}">
                <a16:creationId xmlns:a16="http://schemas.microsoft.com/office/drawing/2014/main" id="{9CAE8E55-9719-9809-874E-7E80E98A34DD}"/>
              </a:ext>
            </a:extLst>
          </p:cNvPr>
          <p:cNvSpPr/>
          <p:nvPr/>
        </p:nvSpPr>
        <p:spPr>
          <a:xfrm>
            <a:off x="602155" y="1239174"/>
            <a:ext cx="3806890" cy="1261178"/>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Children experiencing multiple and overlapping needs and adversity</a:t>
            </a:r>
          </a:p>
        </p:txBody>
      </p:sp>
      <p:sp>
        <p:nvSpPr>
          <p:cNvPr id="3" name="Content Placeholder 2">
            <a:extLst>
              <a:ext uri="{FF2B5EF4-FFF2-40B4-BE49-F238E27FC236}">
                <a16:creationId xmlns:a16="http://schemas.microsoft.com/office/drawing/2014/main" id="{995CD7D9-5564-7737-D572-07A4A1CCD97D}"/>
              </a:ext>
            </a:extLst>
          </p:cNvPr>
          <p:cNvSpPr>
            <a:spLocks noGrp="1"/>
          </p:cNvSpPr>
          <p:nvPr>
            <p:ph idx="1"/>
          </p:nvPr>
        </p:nvSpPr>
        <p:spPr>
          <a:xfrm>
            <a:off x="439200" y="4707024"/>
            <a:ext cx="8402400" cy="1080000"/>
          </a:xfrm>
        </p:spPr>
        <p:txBody>
          <a:bodyPr>
            <a:normAutofit lnSpcReduction="10000"/>
          </a:bodyPr>
          <a:lstStyle/>
          <a:p>
            <a:r>
              <a:rPr lang="en-GB" dirty="0"/>
              <a:t>This presentation explores key patterns identified across serious child safeguarding incidents relating to adolescent suicide, to support reflection on how suicide should be understood within the context of children’s lived experiences, rather than as an isolated incident.</a:t>
            </a:r>
          </a:p>
        </p:txBody>
      </p:sp>
      <p:sp>
        <p:nvSpPr>
          <p:cNvPr id="11" name="Rectangle: Rounded Corners 10">
            <a:extLst>
              <a:ext uri="{FF2B5EF4-FFF2-40B4-BE49-F238E27FC236}">
                <a16:creationId xmlns:a16="http://schemas.microsoft.com/office/drawing/2014/main" id="{A859A3A6-7F57-F495-3F4B-29DDA4EAB7A7}"/>
              </a:ext>
            </a:extLst>
          </p:cNvPr>
          <p:cNvSpPr/>
          <p:nvPr/>
        </p:nvSpPr>
        <p:spPr>
          <a:xfrm>
            <a:off x="4572000" y="1223145"/>
            <a:ext cx="3806890" cy="1261178"/>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Escalation of distress and suicide risk over time </a:t>
            </a:r>
          </a:p>
        </p:txBody>
      </p:sp>
    </p:spTree>
    <p:extLst>
      <p:ext uri="{BB962C8B-B14F-4D97-AF65-F5344CB8AC3E}">
        <p14:creationId xmlns:p14="http://schemas.microsoft.com/office/powerpoint/2010/main" val="3018578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36665-75C4-AA0C-CAFC-8A3E3B87DFC2}"/>
              </a:ext>
            </a:extLst>
          </p:cNvPr>
          <p:cNvSpPr>
            <a:spLocks noGrp="1"/>
          </p:cNvSpPr>
          <p:nvPr>
            <p:ph type="title"/>
          </p:nvPr>
        </p:nvSpPr>
        <p:spPr>
          <a:xfrm>
            <a:off x="360000" y="1799999"/>
            <a:ext cx="5760000" cy="1882539"/>
          </a:xfrm>
        </p:spPr>
        <p:txBody>
          <a:bodyPr>
            <a:normAutofit/>
          </a:bodyPr>
          <a:lstStyle/>
          <a:p>
            <a:pPr>
              <a:spcBef>
                <a:spcPts val="2500"/>
              </a:spcBef>
            </a:pPr>
            <a:r>
              <a:rPr lang="en-GB" dirty="0"/>
              <a:t>Multiple and overlapping needs and adversity</a:t>
            </a:r>
          </a:p>
        </p:txBody>
      </p:sp>
    </p:spTree>
    <p:extLst>
      <p:ext uri="{BB962C8B-B14F-4D97-AF65-F5344CB8AC3E}">
        <p14:creationId xmlns:p14="http://schemas.microsoft.com/office/powerpoint/2010/main" val="739306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8F209-05D3-C8FC-0A24-55CA3A9BA8CE}"/>
              </a:ext>
            </a:extLst>
          </p:cNvPr>
          <p:cNvSpPr>
            <a:spLocks noGrp="1"/>
          </p:cNvSpPr>
          <p:nvPr>
            <p:ph type="title"/>
          </p:nvPr>
        </p:nvSpPr>
        <p:spPr/>
        <p:txBody>
          <a:bodyPr/>
          <a:lstStyle/>
          <a:p>
            <a:r>
              <a:rPr lang="en-GB" dirty="0"/>
              <a:t>Understanding the issue</a:t>
            </a:r>
          </a:p>
        </p:txBody>
      </p:sp>
      <p:sp>
        <p:nvSpPr>
          <p:cNvPr id="3" name="Content Placeholder 2">
            <a:extLst>
              <a:ext uri="{FF2B5EF4-FFF2-40B4-BE49-F238E27FC236}">
                <a16:creationId xmlns:a16="http://schemas.microsoft.com/office/drawing/2014/main" id="{67B39912-35B4-3D3D-F982-3FA07AC48776}"/>
              </a:ext>
            </a:extLst>
          </p:cNvPr>
          <p:cNvSpPr>
            <a:spLocks noGrp="1"/>
          </p:cNvSpPr>
          <p:nvPr>
            <p:ph idx="1"/>
          </p:nvPr>
        </p:nvSpPr>
        <p:spPr>
          <a:xfrm>
            <a:off x="312820" y="1176772"/>
            <a:ext cx="7980154" cy="4798515"/>
          </a:xfrm>
        </p:spPr>
        <p:txBody>
          <a:bodyPr>
            <a:normAutofit/>
          </a:bodyPr>
          <a:lstStyle/>
          <a:p>
            <a:pPr marL="285750" indent="-285750">
              <a:lnSpc>
                <a:spcPct val="107000"/>
              </a:lnSpc>
              <a:spcAft>
                <a:spcPts val="2000"/>
              </a:spcAft>
              <a:buFont typeface="Arial" panose="020B0604020202020204" pitchFamily="34" charset="0"/>
              <a:buChar char="•"/>
            </a:pPr>
            <a:r>
              <a:rPr lang="en-GB" sz="1600" dirty="0"/>
              <a:t>Children often experienced a combination of needs and adversities, including mental health difficulties, neurodiversity, disability, experiences of abuse or neglect, and wider family and social challenges</a:t>
            </a:r>
          </a:p>
          <a:p>
            <a:pPr marL="285750" indent="-285750">
              <a:lnSpc>
                <a:spcPct val="107000"/>
              </a:lnSpc>
              <a:spcAft>
                <a:spcPts val="2000"/>
              </a:spcAft>
              <a:buFont typeface="Arial" panose="020B0604020202020204" pitchFamily="34" charset="0"/>
              <a:buChar char="•"/>
            </a:pPr>
            <a:r>
              <a:rPr lang="en-GB" sz="1600" dirty="0"/>
              <a:t>These needs and adversities frequently co‑existed and interacted, compounding how vulnerability and distress developed over time</a:t>
            </a:r>
          </a:p>
          <a:p>
            <a:pPr marL="285750" indent="-285750">
              <a:lnSpc>
                <a:spcPct val="107000"/>
              </a:lnSpc>
              <a:spcAft>
                <a:spcPts val="2000"/>
              </a:spcAft>
              <a:buFont typeface="Arial" panose="020B0604020202020204" pitchFamily="34" charset="0"/>
              <a:buChar char="•"/>
            </a:pPr>
            <a:r>
              <a:rPr lang="en-GB" sz="1600" dirty="0"/>
              <a:t>Children’s experiences were influenced by relationships, identity, culture, and wider circumstances, which together created a complex picture of need</a:t>
            </a:r>
          </a:p>
          <a:p>
            <a:pPr marL="285750" indent="-285750">
              <a:lnSpc>
                <a:spcPct val="107000"/>
              </a:lnSpc>
              <a:spcAft>
                <a:spcPts val="2000"/>
              </a:spcAft>
              <a:buFont typeface="Arial" panose="020B0604020202020204" pitchFamily="34" charset="0"/>
              <a:buChar char="•"/>
            </a:pPr>
            <a:r>
              <a:rPr lang="en-GB" sz="1600" dirty="0"/>
              <a:t>Needs were not always clearly identified or brought together across services, meaning the overall picture of the child’s lived experience and risk was not fully understood</a:t>
            </a:r>
          </a:p>
        </p:txBody>
      </p:sp>
      <p:sp>
        <p:nvSpPr>
          <p:cNvPr id="5" name="Date Placeholder 4">
            <a:extLst>
              <a:ext uri="{FF2B5EF4-FFF2-40B4-BE49-F238E27FC236}">
                <a16:creationId xmlns:a16="http://schemas.microsoft.com/office/drawing/2014/main" id="{72A15F58-9CF4-91B8-4E30-FBAB3751FE12}"/>
              </a:ext>
            </a:extLst>
          </p:cNvPr>
          <p:cNvSpPr>
            <a:spLocks noGrp="1"/>
          </p:cNvSpPr>
          <p:nvPr>
            <p:ph type="dt" sz="half" idx="10"/>
          </p:nvPr>
        </p:nvSpPr>
        <p:spPr/>
        <p:txBody>
          <a:bodyPr/>
          <a:lstStyle/>
          <a:p>
            <a:fld id="{C2D0D079-713C-4052-9A1B-6CF2814D662F}" type="datetime1">
              <a:rPr lang="en-GB" smtClean="0"/>
              <a:t>21/07/2026</a:t>
            </a:fld>
            <a:endParaRPr lang="en-GB"/>
          </a:p>
        </p:txBody>
      </p:sp>
      <p:sp>
        <p:nvSpPr>
          <p:cNvPr id="6" name="Slide Number Placeholder 5">
            <a:extLst>
              <a:ext uri="{FF2B5EF4-FFF2-40B4-BE49-F238E27FC236}">
                <a16:creationId xmlns:a16="http://schemas.microsoft.com/office/drawing/2014/main" id="{07AE6737-543A-3A09-DD19-310DD82D4131}"/>
              </a:ext>
            </a:extLst>
          </p:cNvPr>
          <p:cNvSpPr>
            <a:spLocks noGrp="1"/>
          </p:cNvSpPr>
          <p:nvPr>
            <p:ph type="sldNum" sz="quarter" idx="12"/>
          </p:nvPr>
        </p:nvSpPr>
        <p:spPr/>
        <p:txBody>
          <a:bodyPr/>
          <a:lstStyle/>
          <a:p>
            <a:fld id="{36CE6FAB-1EBD-4B7C-9F52-D167A0873C56}" type="slidenum">
              <a:rPr lang="en-GB" smtClean="0"/>
              <a:pPr/>
              <a:t>9</a:t>
            </a:fld>
            <a:endParaRPr lang="en-GB" dirty="0"/>
          </a:p>
        </p:txBody>
      </p:sp>
      <p:sp>
        <p:nvSpPr>
          <p:cNvPr id="8" name="Footer Placeholder 3">
            <a:extLst>
              <a:ext uri="{FF2B5EF4-FFF2-40B4-BE49-F238E27FC236}">
                <a16:creationId xmlns:a16="http://schemas.microsoft.com/office/drawing/2014/main" id="{04D28119-C459-3812-1B37-E40237D70670}"/>
              </a:ext>
            </a:extLst>
          </p:cNvPr>
          <p:cNvSpPr>
            <a:spLocks noGrp="1"/>
          </p:cNvSpPr>
          <p:nvPr>
            <p:ph type="ftr" sz="quarter" idx="11"/>
          </p:nvPr>
        </p:nvSpPr>
        <p:spPr>
          <a:xfrm>
            <a:off x="360363" y="6516688"/>
            <a:ext cx="5399087" cy="179387"/>
          </a:xfrm>
        </p:spPr>
        <p:txBody>
          <a:bodyPr/>
          <a:lstStyle/>
          <a:p>
            <a:r>
              <a:rPr lang="en-GB" dirty="0"/>
              <a:t>Adolescent suicide</a:t>
            </a:r>
          </a:p>
        </p:txBody>
      </p:sp>
    </p:spTree>
    <p:extLst>
      <p:ext uri="{BB962C8B-B14F-4D97-AF65-F5344CB8AC3E}">
        <p14:creationId xmlns:p14="http://schemas.microsoft.com/office/powerpoint/2010/main" val="367581970"/>
      </p:ext>
    </p:extLst>
  </p:cSld>
  <p:clrMapOvr>
    <a:masterClrMapping/>
  </p:clrMapOvr>
</p:sld>
</file>

<file path=ppt/theme/theme1.xml><?xml version="1.0" encoding="utf-8"?>
<a:theme xmlns:a="http://schemas.openxmlformats.org/drawingml/2006/main" name="Office Theme">
  <a:themeElements>
    <a:clrScheme name="CSPRP">
      <a:dk1>
        <a:sysClr val="windowText" lastClr="000000"/>
      </a:dk1>
      <a:lt1>
        <a:sysClr val="window" lastClr="FFFFFF"/>
      </a:lt1>
      <a:dk2>
        <a:srgbClr val="000000"/>
      </a:dk2>
      <a:lt2>
        <a:srgbClr val="FFFFFF"/>
      </a:lt2>
      <a:accent1>
        <a:srgbClr val="942A6D"/>
      </a:accent1>
      <a:accent2>
        <a:srgbClr val="583C84"/>
      </a:accent2>
      <a:accent3>
        <a:srgbClr val="283271"/>
      </a:accent3>
      <a:accent4>
        <a:srgbClr val="03635F"/>
      </a:accent4>
      <a:accent5>
        <a:srgbClr val="E88B64"/>
      </a:accent5>
      <a:accent6>
        <a:srgbClr val="EBAECF"/>
      </a:accent6>
      <a:hlink>
        <a:srgbClr val="942A6D"/>
      </a:hlink>
      <a:folHlink>
        <a:srgbClr val="942A6D"/>
      </a:folHlink>
    </a:clrScheme>
    <a:fontScheme name="Arial (default)">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SPRP PowerPoint template (standard)" id="{DAC9BC66-E827-4901-BBCF-074626DC2280}" vid="{630489EB-4B12-4D7F-B489-3AB76037888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75a18fa-d2d9-45c4-b126-56a232850c65">
      <Terms xmlns="http://schemas.microsoft.com/office/infopath/2007/PartnerControls"/>
    </lcf76f155ced4ddcb4097134ff3c332f>
    <n7289ec48afd43b5b658218159545359 xmlns="b92d8daf-3716-49a3-b615-d8c2b93aaad6">
      <Terms xmlns="http://schemas.microsoft.com/office/infopath/2007/PartnerControls">
        <TermInfo xmlns="http://schemas.microsoft.com/office/infopath/2007/PartnerControls">
          <TermName xmlns="http://schemas.microsoft.com/office/infopath/2007/PartnerControls">Serious incident notifications</TermName>
          <TermId xmlns="http://schemas.microsoft.com/office/infopath/2007/PartnerControls">4f699e99-2ba8-4421-bdcf-ad019b99e142</TermId>
        </TermInfo>
        <TermInfo xmlns="http://schemas.microsoft.com/office/infopath/2007/PartnerControls">
          <TermName xmlns="http://schemas.microsoft.com/office/infopath/2007/PartnerControls">Working together to safeguard children</TermName>
          <TermId xmlns="http://schemas.microsoft.com/office/infopath/2007/PartnerControls">7b95114a-e27b-4cb8-a937-25f1e26138e8</TermId>
        </TermInfo>
        <TermInfo xmlns="http://schemas.microsoft.com/office/infopath/2007/PartnerControls">
          <TermName xmlns="http://schemas.microsoft.com/office/infopath/2007/PartnerControls">Child Safeguarding Practice Review Panel</TermName>
          <TermId xmlns="http://schemas.microsoft.com/office/infopath/2007/PartnerControls">46fed532-3c1d-4354-ad3f-e02bff75b292</TermId>
        </TermInfo>
        <TermInfo xmlns="http://schemas.microsoft.com/office/infopath/2007/PartnerControls">
          <TermName xmlns="http://schemas.microsoft.com/office/infopath/2007/PartnerControls">Child death</TermName>
          <TermId xmlns="http://schemas.microsoft.com/office/infopath/2007/PartnerControls">e63bc89c-4408-4636-848b-dbb642d46684</TermId>
        </TermInfo>
      </Terms>
    </n7289ec48afd43b5b658218159545359>
    <TaxCatchAll xmlns="b92d8daf-3716-49a3-b615-d8c2b93aaad6">
      <Value>5</Value>
      <Value>3</Value>
      <Value>2</Value>
      <Value>1</Value>
    </TaxCatchAll>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2F9660104F34648BCA2814A368FC17E" ma:contentTypeVersion="18" ma:contentTypeDescription="Create a new document." ma:contentTypeScope="" ma:versionID="2dbbfcc3ebfbeb91c33e4f0752966fb9">
  <xsd:schema xmlns:xsd="http://www.w3.org/2001/XMLSchema" xmlns:xs="http://www.w3.org/2001/XMLSchema" xmlns:p="http://schemas.microsoft.com/office/2006/metadata/properties" xmlns:ns1="http://schemas.microsoft.com/sharepoint/v3" xmlns:ns2="b92d8daf-3716-49a3-b615-d8c2b93aaad6" xmlns:ns3="975a18fa-d2d9-45c4-b126-56a232850c65" targetNamespace="http://schemas.microsoft.com/office/2006/metadata/properties" ma:root="true" ma:fieldsID="dc847426928b3d281028c910c5169337" ns1:_="" ns2:_="" ns3:_="">
    <xsd:import namespace="http://schemas.microsoft.com/sharepoint/v3"/>
    <xsd:import namespace="b92d8daf-3716-49a3-b615-d8c2b93aaad6"/>
    <xsd:import namespace="975a18fa-d2d9-45c4-b126-56a232850c65"/>
    <xsd:element name="properties">
      <xsd:complexType>
        <xsd:sequence>
          <xsd:element name="documentManagement">
            <xsd:complexType>
              <xsd:all>
                <xsd:element ref="ns2:n7289ec48afd43b5b658218159545359" minOccurs="0"/>
                <xsd:element ref="ns2:TaxCatchAll"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3:MediaServiceOCR" minOccurs="0"/>
                <xsd:element ref="ns3:MediaServiceLocation" minOccurs="0"/>
                <xsd:element ref="ns1:_ip_UnifiedCompliancePolicyProperties" minOccurs="0"/>
                <xsd:element ref="ns1:_ip_UnifiedCompliancePolicyUIAct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92d8daf-3716-49a3-b615-d8c2b93aaad6" elementFormDefault="qualified">
    <xsd:import namespace="http://schemas.microsoft.com/office/2006/documentManagement/types"/>
    <xsd:import namespace="http://schemas.microsoft.com/office/infopath/2007/PartnerControls"/>
    <xsd:element name="n7289ec48afd43b5b658218159545359" ma:index="9" nillable="true" ma:taxonomy="true" ma:internalName="n7289ec48afd43b5b658218159545359" ma:taxonomyFieldName="WPSubject" ma:displayName="Subject" ma:readOnly="false" ma:default="1;#Serious incident notifications|4f699e99-2ba8-4421-bdcf-ad019b99e142;#3;#Working together to safeguard children|7b95114a-e27b-4cb8-a937-25f1e26138e8;#2;#Child Safeguarding Practice Review Panel|46fed532-3c1d-4354-ad3f-e02bff75b292;#5;#Child death|e63bc89c-4408-4636-848b-dbb642d46684" ma:fieldId="{77289ec4-8afd-43b5-b658-218159545359}"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11e227e0-040b-4182-9f10-1e6e0d673b1a}" ma:internalName="TaxCatchAll" ma:showField="CatchAllData" ma:web="b92d8daf-3716-49a3-b615-d8c2b93aaad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5a18fa-d2d9-45c4-b126-56a232850c6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c07c698-60f5-424f-b9af-f4c59398b511"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253FF2-40C3-4A16-BCD9-2F35312F947F}">
  <ds:schemaRefs>
    <ds:schemaRef ds:uri="975a18fa-d2d9-45c4-b126-56a232850c65"/>
    <ds:schemaRef ds:uri="b92d8daf-3716-49a3-b615-d8c2b93aaad6"/>
    <ds:schemaRef ds:uri="http://purl.org/dc/terms/"/>
    <ds:schemaRef ds:uri="http://schemas.openxmlformats.org/package/2006/metadata/core-properties"/>
    <ds:schemaRef ds:uri="http://schemas.microsoft.com/office/2006/documentManagement/types"/>
    <ds:schemaRef ds:uri="http://www.w3.org/XML/1998/namespace"/>
    <ds:schemaRef ds:uri="http://purl.org/dc/elements/1.1/"/>
    <ds:schemaRef ds:uri="http://schemas.microsoft.com/office/infopath/2007/PartnerControls"/>
    <ds:schemaRef ds:uri="http://schemas.microsoft.com/sharepoint/v3"/>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0E41055A-874C-434D-B183-F6AD37D43690}">
  <ds:schemaRefs>
    <ds:schemaRef ds:uri="http://schemas.microsoft.com/sharepoint/v3/contenttype/forms"/>
  </ds:schemaRefs>
</ds:datastoreItem>
</file>

<file path=customXml/itemProps3.xml><?xml version="1.0" encoding="utf-8"?>
<ds:datastoreItem xmlns:ds="http://schemas.openxmlformats.org/officeDocument/2006/customXml" ds:itemID="{4F9A137B-C527-4942-9FDD-F586B386FF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92d8daf-3716-49a3-b615-d8c2b93aaad6"/>
    <ds:schemaRef ds:uri="975a18fa-d2d9-45c4-b126-56a232850c6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e278828-447b-4aaa-a336-d38da9839a3c}" enabled="1" method="Privileged" siteId="{fad277c9-c60a-4da1-b5f3-b3b8b34a82f9}" removed="0"/>
</clbl:labelList>
</file>

<file path=docProps/app.xml><?xml version="1.0" encoding="utf-8"?>
<Properties xmlns="http://schemas.openxmlformats.org/officeDocument/2006/extended-properties" xmlns:vt="http://schemas.openxmlformats.org/officeDocument/2006/docPropsVTypes">
  <Template>CSPRP PowerPoint template (standard) (1)</Template>
  <TotalTime>954</TotalTime>
  <Words>2680</Words>
  <Application>Microsoft Office PowerPoint</Application>
  <PresentationFormat>On-screen Show (4:3)</PresentationFormat>
  <Paragraphs>225</Paragraphs>
  <Slides>30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Aptos</vt:lpstr>
      <vt:lpstr>Arial</vt:lpstr>
      <vt:lpstr>Courier New</vt:lpstr>
      <vt:lpstr>Wingdings</vt:lpstr>
      <vt:lpstr>Office Theme</vt:lpstr>
      <vt:lpstr>Adolescent suicide</vt:lpstr>
      <vt:lpstr>“Suicide should be understood within the context of children’s lived experiences, not as an isolated incident.”</vt:lpstr>
      <vt:lpstr>The national picture</vt:lpstr>
      <vt:lpstr>The national picture - continued</vt:lpstr>
      <vt:lpstr>The local picture</vt:lpstr>
      <vt:lpstr>Learning from serious child safeguarding incidents</vt:lpstr>
      <vt:lpstr>Patterns in practice</vt:lpstr>
      <vt:lpstr>Multiple and overlapping needs and adversity</vt:lpstr>
      <vt:lpstr>Understanding the issue</vt:lpstr>
      <vt:lpstr>What this means for practice</vt:lpstr>
      <vt:lpstr>Case example A</vt:lpstr>
      <vt:lpstr>Case example A - continued</vt:lpstr>
      <vt:lpstr>Reflection </vt:lpstr>
      <vt:lpstr>Escalation of distress and suicide risk over time</vt:lpstr>
      <vt:lpstr>Understanding the issue</vt:lpstr>
      <vt:lpstr>What this means for practice</vt:lpstr>
      <vt:lpstr>Understanding the issue - continued</vt:lpstr>
      <vt:lpstr>Case example B</vt:lpstr>
      <vt:lpstr>Case example B - continued</vt:lpstr>
      <vt:lpstr>Reflection </vt:lpstr>
      <vt:lpstr>Repeated service involvement and fragmented responses </vt:lpstr>
      <vt:lpstr>Understanding the issue</vt:lpstr>
      <vt:lpstr>Understanding the issue</vt:lpstr>
      <vt:lpstr>Reflection </vt:lpstr>
      <vt:lpstr>Final reflections</vt:lpstr>
      <vt:lpstr>Cross-cutting findings and learning</vt:lpstr>
      <vt:lpstr>Cross-cutting findings and learning</vt:lpstr>
      <vt:lpstr>What to take away from today </vt:lpstr>
      <vt:lpstr>Useful links</vt:lpstr>
      <vt:lpstr>You and your colleagues can find more information on this topic on the Child Safeguarding Practice Review Panel’s online learning hub: childsafeguarding.independent-panel.uk   For more from the Panel: - Sign up to the newsletter mailing list online: http://eepurl.com/g6z_Tf   - Follow us on LinkedIn  - Watch our YouTube Channel: Child Safeguarding Practice Review Panel - YouTube </vt:lpstr>
    </vt:vector>
  </TitlesOfParts>
  <Manager>The Child Safeguarding Practice Review Panel</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[Subtitle or description]</dc:subject>
  <dc:creator>MAKELE, Amina</dc:creator>
  <cp:keywords>[Key words separated by commas]</cp:keywords>
  <cp:lastModifiedBy>MAKELE, Amina</cp:lastModifiedBy>
  <cp:revision>21</cp:revision>
  <dcterms:created xsi:type="dcterms:W3CDTF">2026-02-27T08:06:48Z</dcterms:created>
  <dcterms:modified xsi:type="dcterms:W3CDTF">2026-07-21T12:33:43Z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0x010100D2F9660104F34648BCA2814A368FC17E</vt:lpwstr>
  </property>
  <property fmtid="{D5CDD505-2E9C-101B-9397-08002B2CF9AE}" pid="3" name="ClassificationContentMarkingFooterLocations">
    <vt:lpwstr>Office Theme:10</vt:lpwstr>
  </property>
  <property fmtid="{D5CDD505-2E9C-101B-9397-08002B2CF9AE}" pid="4" name="ClassificationContentMarkingFooterText">
    <vt:lpwstr>OFFICIAL</vt:lpwstr>
  </property>
  <property fmtid="{D5CDD505-2E9C-101B-9397-08002B2CF9AE}" pid="5" name="ClassificationContentMarkingHeaderLocations">
    <vt:lpwstr>Office Theme:9</vt:lpwstr>
  </property>
  <property fmtid="{D5CDD505-2E9C-101B-9397-08002B2CF9AE}" pid="6" name="ClassificationContentMarkingHeaderText">
    <vt:lpwstr>OFFICIAL</vt:lpwstr>
  </property>
  <property fmtid="{D5CDD505-2E9C-101B-9397-08002B2CF9AE}" pid="7" name="WPSubject">
    <vt:lpwstr>1;#Serious incident notifications|4f699e99-2ba8-4421-bdcf-ad019b99e142;#3;#Working together to safeguard children|7b95114a-e27b-4cb8-a937-25f1e26138e8;#2;#Child Safeguarding Practice Review Panel|46fed532-3c1d-4354-ad3f-e02bff75b292;#5;#Child death|e63bc89c-4408-4636-848b-dbb642d46684</vt:lpwstr>
  </property>
  <property fmtid="{D5CDD505-2E9C-101B-9397-08002B2CF9AE}" pid="8" name="MediaServiceImageTags">
    <vt:lpwstr/>
  </property>
</Properties>
</file>